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286" r:id="rId5"/>
    <p:sldId id="256" r:id="rId6"/>
    <p:sldId id="289" r:id="rId7"/>
    <p:sldId id="258" r:id="rId8"/>
    <p:sldId id="290" r:id="rId9"/>
    <p:sldId id="291" r:id="rId10"/>
    <p:sldId id="292" r:id="rId11"/>
    <p:sldId id="257" r:id="rId12"/>
    <p:sldId id="293" r:id="rId13"/>
    <p:sldId id="294" r:id="rId14"/>
    <p:sldId id="295" r:id="rId15"/>
    <p:sldId id="276" r:id="rId16"/>
    <p:sldId id="297" r:id="rId17"/>
    <p:sldId id="265" r:id="rId18"/>
    <p:sldId id="259" r:id="rId19"/>
    <p:sldId id="299" r:id="rId20"/>
    <p:sldId id="300" r:id="rId21"/>
    <p:sldId id="268" r:id="rId22"/>
    <p:sldId id="301" r:id="rId23"/>
    <p:sldId id="302" r:id="rId24"/>
    <p:sldId id="303" r:id="rId25"/>
    <p:sldId id="304" r:id="rId26"/>
    <p:sldId id="305" r:id="rId27"/>
    <p:sldId id="306" r:id="rId28"/>
    <p:sldId id="307" r:id="rId29"/>
    <p:sldId id="308" r:id="rId30"/>
    <p:sldId id="309" r:id="rId31"/>
    <p:sldId id="316" r:id="rId32"/>
    <p:sldId id="317" r:id="rId33"/>
    <p:sldId id="296" r:id="rId34"/>
    <p:sldId id="263" r:id="rId35"/>
    <p:sldId id="311" r:id="rId36"/>
    <p:sldId id="312" r:id="rId37"/>
    <p:sldId id="313" r:id="rId38"/>
    <p:sldId id="314" r:id="rId39"/>
    <p:sldId id="315" r:id="rId40"/>
  </p:sldIdLst>
  <p:sldSz cx="12192000" cy="6858000"/>
  <p:notesSz cx="7011988" cy="92979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333" userDrawn="1">
          <p15:clr>
            <a:srgbClr val="A4A3A4"/>
          </p15:clr>
        </p15:guide>
        <p15:guide id="4" orient="horz" pos="3974" userDrawn="1">
          <p15:clr>
            <a:srgbClr val="A4A3A4"/>
          </p15:clr>
        </p15:guide>
        <p15:guide id="5" pos="347" userDrawn="1">
          <p15:clr>
            <a:srgbClr val="A4A3A4"/>
          </p15:clr>
        </p15:guide>
        <p15:guide id="6" orient="horz" pos="34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01D2C6-3549-35D9-45F5-A37433596C4B}" name="Michael Parsons" initials="MP" userId="S::mparsons@vfhy.org::9e3e4047-8c64-42fd-a18c-88f47429f882" providerId="AD"/>
  <p188:author id="{F392FCFA-2A4E-B060-5980-3FC6C821ECA5}" name="Guest User" initials="GU" userId="S::urn:spo:anon#9ac2fa10f5102026cbddf35050abee5805ad76e65ac6ebb7e9887afd1bc045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7217"/>
    <a:srgbClr val="4361EE"/>
    <a:srgbClr val="FFD900"/>
    <a:srgbClr val="4CC7F1"/>
    <a:srgbClr val="154BE6"/>
    <a:srgbClr val="8BC53F"/>
    <a:srgbClr val="63C9D1"/>
    <a:srgbClr val="51C2CB"/>
    <a:srgbClr val="E7F3D8"/>
    <a:srgbClr val="4899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13" autoAdjust="0"/>
    <p:restoredTop sz="64006" autoAdjust="0"/>
  </p:normalViewPr>
  <p:slideViewPr>
    <p:cSldViewPr snapToObjects="1" showGuides="1">
      <p:cViewPr varScale="1">
        <p:scale>
          <a:sx n="41" d="100"/>
          <a:sy n="41" d="100"/>
        </p:scale>
        <p:origin x="1448" y="28"/>
      </p:cViewPr>
      <p:guideLst>
        <p:guide orient="horz" pos="2160"/>
        <p:guide pos="3840"/>
        <p:guide pos="7333"/>
        <p:guide orient="horz" pos="3974"/>
        <p:guide pos="347"/>
        <p:guide orient="horz" pos="34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Parsons" userId="9e3e4047-8c64-42fd-a18c-88f47429f882" providerId="ADAL" clId="{22FF3446-7D73-4FBF-8ED6-5EAF63753A4D}"/>
    <pc:docChg chg="undo custSel modSld modNotesMaster">
      <pc:chgData name="Michael Parsons" userId="9e3e4047-8c64-42fd-a18c-88f47429f882" providerId="ADAL" clId="{22FF3446-7D73-4FBF-8ED6-5EAF63753A4D}" dt="2022-06-23T19:02:16.277" v="51" actId="729"/>
      <pc:docMkLst>
        <pc:docMk/>
      </pc:docMkLst>
      <pc:sldChg chg="mod modShow">
        <pc:chgData name="Michael Parsons" userId="9e3e4047-8c64-42fd-a18c-88f47429f882" providerId="ADAL" clId="{22FF3446-7D73-4FBF-8ED6-5EAF63753A4D}" dt="2022-06-23T19:02:16.277" v="51" actId="729"/>
        <pc:sldMkLst>
          <pc:docMk/>
          <pc:sldMk cId="3353196538" sldId="256"/>
        </pc:sldMkLst>
      </pc:sldChg>
      <pc:sldChg chg="mod modShow">
        <pc:chgData name="Michael Parsons" userId="9e3e4047-8c64-42fd-a18c-88f47429f882" providerId="ADAL" clId="{22FF3446-7D73-4FBF-8ED6-5EAF63753A4D}" dt="2022-06-23T19:02:16.277" v="51" actId="729"/>
        <pc:sldMkLst>
          <pc:docMk/>
          <pc:sldMk cId="935092991" sldId="257"/>
        </pc:sldMkLst>
      </pc:sldChg>
      <pc:sldChg chg="modSp mod modShow delCm modNotesTx">
        <pc:chgData name="Michael Parsons" userId="9e3e4047-8c64-42fd-a18c-88f47429f882" providerId="ADAL" clId="{22FF3446-7D73-4FBF-8ED6-5EAF63753A4D}" dt="2022-06-23T19:02:16.277" v="51" actId="729"/>
        <pc:sldMkLst>
          <pc:docMk/>
          <pc:sldMk cId="4614285" sldId="258"/>
        </pc:sldMkLst>
        <pc:spChg chg="mod">
          <ac:chgData name="Michael Parsons" userId="9e3e4047-8c64-42fd-a18c-88f47429f882" providerId="ADAL" clId="{22FF3446-7D73-4FBF-8ED6-5EAF63753A4D}" dt="2022-06-23T18:32:40.849" v="18" actId="20577"/>
          <ac:spMkLst>
            <pc:docMk/>
            <pc:sldMk cId="4614285" sldId="258"/>
            <ac:spMk id="27" creationId="{DC33A3BB-2FAD-FECD-0AEB-5288BF3A3985}"/>
          </ac:spMkLst>
        </pc:spChg>
      </pc:sldChg>
      <pc:sldChg chg="mod modShow delCm">
        <pc:chgData name="Michael Parsons" userId="9e3e4047-8c64-42fd-a18c-88f47429f882" providerId="ADAL" clId="{22FF3446-7D73-4FBF-8ED6-5EAF63753A4D}" dt="2022-06-23T19:02:16.277" v="51" actId="729"/>
        <pc:sldMkLst>
          <pc:docMk/>
          <pc:sldMk cId="2668642824" sldId="259"/>
        </pc:sldMkLst>
      </pc:sldChg>
      <pc:sldChg chg="mod modShow">
        <pc:chgData name="Michael Parsons" userId="9e3e4047-8c64-42fd-a18c-88f47429f882" providerId="ADAL" clId="{22FF3446-7D73-4FBF-8ED6-5EAF63753A4D}" dt="2022-06-23T19:02:16.277" v="51" actId="729"/>
        <pc:sldMkLst>
          <pc:docMk/>
          <pc:sldMk cId="315776156" sldId="263"/>
        </pc:sldMkLst>
      </pc:sldChg>
      <pc:sldChg chg="mod modShow">
        <pc:chgData name="Michael Parsons" userId="9e3e4047-8c64-42fd-a18c-88f47429f882" providerId="ADAL" clId="{22FF3446-7D73-4FBF-8ED6-5EAF63753A4D}" dt="2022-06-23T19:02:16.277" v="51" actId="729"/>
        <pc:sldMkLst>
          <pc:docMk/>
          <pc:sldMk cId="2055555237" sldId="265"/>
        </pc:sldMkLst>
      </pc:sldChg>
      <pc:sldChg chg="mod modShow">
        <pc:chgData name="Michael Parsons" userId="9e3e4047-8c64-42fd-a18c-88f47429f882" providerId="ADAL" clId="{22FF3446-7D73-4FBF-8ED6-5EAF63753A4D}" dt="2022-06-23T19:02:16.277" v="51" actId="729"/>
        <pc:sldMkLst>
          <pc:docMk/>
          <pc:sldMk cId="3607541507" sldId="268"/>
        </pc:sldMkLst>
      </pc:sldChg>
      <pc:sldChg chg="mod modShow">
        <pc:chgData name="Michael Parsons" userId="9e3e4047-8c64-42fd-a18c-88f47429f882" providerId="ADAL" clId="{22FF3446-7D73-4FBF-8ED6-5EAF63753A4D}" dt="2022-06-23T19:02:16.277" v="51" actId="729"/>
        <pc:sldMkLst>
          <pc:docMk/>
          <pc:sldMk cId="2200432038" sldId="276"/>
        </pc:sldMkLst>
      </pc:sldChg>
      <pc:sldChg chg="mod modShow">
        <pc:chgData name="Michael Parsons" userId="9e3e4047-8c64-42fd-a18c-88f47429f882" providerId="ADAL" clId="{22FF3446-7D73-4FBF-8ED6-5EAF63753A4D}" dt="2022-06-23T19:02:16.277" v="51" actId="729"/>
        <pc:sldMkLst>
          <pc:docMk/>
          <pc:sldMk cId="2169905451" sldId="286"/>
        </pc:sldMkLst>
      </pc:sldChg>
      <pc:sldChg chg="mod modShow">
        <pc:chgData name="Michael Parsons" userId="9e3e4047-8c64-42fd-a18c-88f47429f882" providerId="ADAL" clId="{22FF3446-7D73-4FBF-8ED6-5EAF63753A4D}" dt="2022-06-23T19:02:16.277" v="51" actId="729"/>
        <pc:sldMkLst>
          <pc:docMk/>
          <pc:sldMk cId="1108852219" sldId="289"/>
        </pc:sldMkLst>
      </pc:sldChg>
      <pc:sldChg chg="mod modShow">
        <pc:chgData name="Michael Parsons" userId="9e3e4047-8c64-42fd-a18c-88f47429f882" providerId="ADAL" clId="{22FF3446-7D73-4FBF-8ED6-5EAF63753A4D}" dt="2022-06-23T19:02:16.277" v="51" actId="729"/>
        <pc:sldMkLst>
          <pc:docMk/>
          <pc:sldMk cId="2277049684" sldId="290"/>
        </pc:sldMkLst>
      </pc:sldChg>
      <pc:sldChg chg="mod modShow">
        <pc:chgData name="Michael Parsons" userId="9e3e4047-8c64-42fd-a18c-88f47429f882" providerId="ADAL" clId="{22FF3446-7D73-4FBF-8ED6-5EAF63753A4D}" dt="2022-06-23T19:02:16.277" v="51" actId="729"/>
        <pc:sldMkLst>
          <pc:docMk/>
          <pc:sldMk cId="1494673177" sldId="291"/>
        </pc:sldMkLst>
      </pc:sldChg>
      <pc:sldChg chg="mod modShow">
        <pc:chgData name="Michael Parsons" userId="9e3e4047-8c64-42fd-a18c-88f47429f882" providerId="ADAL" clId="{22FF3446-7D73-4FBF-8ED6-5EAF63753A4D}" dt="2022-06-23T19:02:16.277" v="51" actId="729"/>
        <pc:sldMkLst>
          <pc:docMk/>
          <pc:sldMk cId="19770222" sldId="292"/>
        </pc:sldMkLst>
      </pc:sldChg>
      <pc:sldChg chg="mod modShow">
        <pc:chgData name="Michael Parsons" userId="9e3e4047-8c64-42fd-a18c-88f47429f882" providerId="ADAL" clId="{22FF3446-7D73-4FBF-8ED6-5EAF63753A4D}" dt="2022-06-23T19:02:16.277" v="51" actId="729"/>
        <pc:sldMkLst>
          <pc:docMk/>
          <pc:sldMk cId="3026125797" sldId="293"/>
        </pc:sldMkLst>
      </pc:sldChg>
      <pc:sldChg chg="mod modShow">
        <pc:chgData name="Michael Parsons" userId="9e3e4047-8c64-42fd-a18c-88f47429f882" providerId="ADAL" clId="{22FF3446-7D73-4FBF-8ED6-5EAF63753A4D}" dt="2022-06-23T19:02:16.277" v="51" actId="729"/>
        <pc:sldMkLst>
          <pc:docMk/>
          <pc:sldMk cId="1051810732" sldId="294"/>
        </pc:sldMkLst>
      </pc:sldChg>
      <pc:sldChg chg="mod modShow">
        <pc:chgData name="Michael Parsons" userId="9e3e4047-8c64-42fd-a18c-88f47429f882" providerId="ADAL" clId="{22FF3446-7D73-4FBF-8ED6-5EAF63753A4D}" dt="2022-06-23T19:02:16.277" v="51" actId="729"/>
        <pc:sldMkLst>
          <pc:docMk/>
          <pc:sldMk cId="3770151854" sldId="295"/>
        </pc:sldMkLst>
      </pc:sldChg>
      <pc:sldChg chg="mod modShow">
        <pc:chgData name="Michael Parsons" userId="9e3e4047-8c64-42fd-a18c-88f47429f882" providerId="ADAL" clId="{22FF3446-7D73-4FBF-8ED6-5EAF63753A4D}" dt="2022-06-23T19:02:16.277" v="51" actId="729"/>
        <pc:sldMkLst>
          <pc:docMk/>
          <pc:sldMk cId="2804543376" sldId="296"/>
        </pc:sldMkLst>
      </pc:sldChg>
      <pc:sldChg chg="mod modShow">
        <pc:chgData name="Michael Parsons" userId="9e3e4047-8c64-42fd-a18c-88f47429f882" providerId="ADAL" clId="{22FF3446-7D73-4FBF-8ED6-5EAF63753A4D}" dt="2022-06-23T19:02:16.277" v="51" actId="729"/>
        <pc:sldMkLst>
          <pc:docMk/>
          <pc:sldMk cId="3808842028" sldId="297"/>
        </pc:sldMkLst>
      </pc:sldChg>
      <pc:sldChg chg="mod modShow">
        <pc:chgData name="Michael Parsons" userId="9e3e4047-8c64-42fd-a18c-88f47429f882" providerId="ADAL" clId="{22FF3446-7D73-4FBF-8ED6-5EAF63753A4D}" dt="2022-06-23T19:02:16.277" v="51" actId="729"/>
        <pc:sldMkLst>
          <pc:docMk/>
          <pc:sldMk cId="3935224414" sldId="299"/>
        </pc:sldMkLst>
      </pc:sldChg>
      <pc:sldChg chg="mod modShow">
        <pc:chgData name="Michael Parsons" userId="9e3e4047-8c64-42fd-a18c-88f47429f882" providerId="ADAL" clId="{22FF3446-7D73-4FBF-8ED6-5EAF63753A4D}" dt="2022-06-23T19:02:16.277" v="51" actId="729"/>
        <pc:sldMkLst>
          <pc:docMk/>
          <pc:sldMk cId="41162460" sldId="300"/>
        </pc:sldMkLst>
      </pc:sldChg>
      <pc:sldChg chg="mod modShow">
        <pc:chgData name="Michael Parsons" userId="9e3e4047-8c64-42fd-a18c-88f47429f882" providerId="ADAL" clId="{22FF3446-7D73-4FBF-8ED6-5EAF63753A4D}" dt="2022-06-23T19:02:16.277" v="51" actId="729"/>
        <pc:sldMkLst>
          <pc:docMk/>
          <pc:sldMk cId="2458669559" sldId="301"/>
        </pc:sldMkLst>
      </pc:sldChg>
      <pc:sldChg chg="mod modShow">
        <pc:chgData name="Michael Parsons" userId="9e3e4047-8c64-42fd-a18c-88f47429f882" providerId="ADAL" clId="{22FF3446-7D73-4FBF-8ED6-5EAF63753A4D}" dt="2022-06-23T19:02:16.277" v="51" actId="729"/>
        <pc:sldMkLst>
          <pc:docMk/>
          <pc:sldMk cId="2435612771" sldId="302"/>
        </pc:sldMkLst>
      </pc:sldChg>
      <pc:sldChg chg="mod modShow">
        <pc:chgData name="Michael Parsons" userId="9e3e4047-8c64-42fd-a18c-88f47429f882" providerId="ADAL" clId="{22FF3446-7D73-4FBF-8ED6-5EAF63753A4D}" dt="2022-06-23T19:02:16.277" v="51" actId="729"/>
        <pc:sldMkLst>
          <pc:docMk/>
          <pc:sldMk cId="309651136" sldId="303"/>
        </pc:sldMkLst>
      </pc:sldChg>
      <pc:sldChg chg="mod modShow">
        <pc:chgData name="Michael Parsons" userId="9e3e4047-8c64-42fd-a18c-88f47429f882" providerId="ADAL" clId="{22FF3446-7D73-4FBF-8ED6-5EAF63753A4D}" dt="2022-06-23T19:02:16.277" v="51" actId="729"/>
        <pc:sldMkLst>
          <pc:docMk/>
          <pc:sldMk cId="4195655846" sldId="304"/>
        </pc:sldMkLst>
      </pc:sldChg>
      <pc:sldChg chg="mod modShow">
        <pc:chgData name="Michael Parsons" userId="9e3e4047-8c64-42fd-a18c-88f47429f882" providerId="ADAL" clId="{22FF3446-7D73-4FBF-8ED6-5EAF63753A4D}" dt="2022-06-23T19:02:16.277" v="51" actId="729"/>
        <pc:sldMkLst>
          <pc:docMk/>
          <pc:sldMk cId="3671786942" sldId="305"/>
        </pc:sldMkLst>
      </pc:sldChg>
      <pc:sldChg chg="mod modShow">
        <pc:chgData name="Michael Parsons" userId="9e3e4047-8c64-42fd-a18c-88f47429f882" providerId="ADAL" clId="{22FF3446-7D73-4FBF-8ED6-5EAF63753A4D}" dt="2022-06-23T19:02:16.277" v="51" actId="729"/>
        <pc:sldMkLst>
          <pc:docMk/>
          <pc:sldMk cId="817389335" sldId="306"/>
        </pc:sldMkLst>
      </pc:sldChg>
      <pc:sldChg chg="mod modShow">
        <pc:chgData name="Michael Parsons" userId="9e3e4047-8c64-42fd-a18c-88f47429f882" providerId="ADAL" clId="{22FF3446-7D73-4FBF-8ED6-5EAF63753A4D}" dt="2022-06-23T19:02:16.277" v="51" actId="729"/>
        <pc:sldMkLst>
          <pc:docMk/>
          <pc:sldMk cId="778833231" sldId="307"/>
        </pc:sldMkLst>
      </pc:sldChg>
      <pc:sldChg chg="mod modShow">
        <pc:chgData name="Michael Parsons" userId="9e3e4047-8c64-42fd-a18c-88f47429f882" providerId="ADAL" clId="{22FF3446-7D73-4FBF-8ED6-5EAF63753A4D}" dt="2022-06-23T19:02:16.277" v="51" actId="729"/>
        <pc:sldMkLst>
          <pc:docMk/>
          <pc:sldMk cId="723889677" sldId="308"/>
        </pc:sldMkLst>
      </pc:sldChg>
      <pc:sldChg chg="mod modShow">
        <pc:chgData name="Michael Parsons" userId="9e3e4047-8c64-42fd-a18c-88f47429f882" providerId="ADAL" clId="{22FF3446-7D73-4FBF-8ED6-5EAF63753A4D}" dt="2022-06-23T19:02:16.277" v="51" actId="729"/>
        <pc:sldMkLst>
          <pc:docMk/>
          <pc:sldMk cId="3438449514" sldId="309"/>
        </pc:sldMkLst>
      </pc:sldChg>
      <pc:sldChg chg="mod modShow">
        <pc:chgData name="Michael Parsons" userId="9e3e4047-8c64-42fd-a18c-88f47429f882" providerId="ADAL" clId="{22FF3446-7D73-4FBF-8ED6-5EAF63753A4D}" dt="2022-06-23T19:02:16.277" v="51" actId="729"/>
        <pc:sldMkLst>
          <pc:docMk/>
          <pc:sldMk cId="39033320" sldId="311"/>
        </pc:sldMkLst>
      </pc:sldChg>
      <pc:sldChg chg="mod modShow">
        <pc:chgData name="Michael Parsons" userId="9e3e4047-8c64-42fd-a18c-88f47429f882" providerId="ADAL" clId="{22FF3446-7D73-4FBF-8ED6-5EAF63753A4D}" dt="2022-06-23T19:02:16.277" v="51" actId="729"/>
        <pc:sldMkLst>
          <pc:docMk/>
          <pc:sldMk cId="118850848" sldId="312"/>
        </pc:sldMkLst>
      </pc:sldChg>
      <pc:sldChg chg="mod modShow">
        <pc:chgData name="Michael Parsons" userId="9e3e4047-8c64-42fd-a18c-88f47429f882" providerId="ADAL" clId="{22FF3446-7D73-4FBF-8ED6-5EAF63753A4D}" dt="2022-06-23T19:02:16.277" v="51" actId="729"/>
        <pc:sldMkLst>
          <pc:docMk/>
          <pc:sldMk cId="1987580597" sldId="313"/>
        </pc:sldMkLst>
      </pc:sldChg>
      <pc:sldChg chg="mod modShow">
        <pc:chgData name="Michael Parsons" userId="9e3e4047-8c64-42fd-a18c-88f47429f882" providerId="ADAL" clId="{22FF3446-7D73-4FBF-8ED6-5EAF63753A4D}" dt="2022-06-23T19:02:16.277" v="51" actId="729"/>
        <pc:sldMkLst>
          <pc:docMk/>
          <pc:sldMk cId="3239712961" sldId="314"/>
        </pc:sldMkLst>
      </pc:sldChg>
      <pc:sldChg chg="mod modShow">
        <pc:chgData name="Michael Parsons" userId="9e3e4047-8c64-42fd-a18c-88f47429f882" providerId="ADAL" clId="{22FF3446-7D73-4FBF-8ED6-5EAF63753A4D}" dt="2022-06-23T19:02:16.277" v="51" actId="729"/>
        <pc:sldMkLst>
          <pc:docMk/>
          <pc:sldMk cId="301279862" sldId="315"/>
        </pc:sldMkLst>
      </pc:sldChg>
      <pc:sldChg chg="mod modShow">
        <pc:chgData name="Michael Parsons" userId="9e3e4047-8c64-42fd-a18c-88f47429f882" providerId="ADAL" clId="{22FF3446-7D73-4FBF-8ED6-5EAF63753A4D}" dt="2022-06-23T19:02:16.277" v="51" actId="729"/>
        <pc:sldMkLst>
          <pc:docMk/>
          <pc:sldMk cId="4093046156" sldId="316"/>
        </pc:sldMkLst>
      </pc:sldChg>
      <pc:sldChg chg="mod modShow">
        <pc:chgData name="Michael Parsons" userId="9e3e4047-8c64-42fd-a18c-88f47429f882" providerId="ADAL" clId="{22FF3446-7D73-4FBF-8ED6-5EAF63753A4D}" dt="2022-06-23T19:02:16.277" v="51" actId="729"/>
        <pc:sldMkLst>
          <pc:docMk/>
          <pc:sldMk cId="3264379565" sldId="317"/>
        </pc:sldMkLst>
      </pc:sldChg>
    </pc:docChg>
  </pc:docChgLst>
  <pc:docChgLst>
    <pc:chgData name="Michael Parsons" userId="9e3e4047-8c64-42fd-a18c-88f47429f882" providerId="ADAL" clId="{6A8F63B3-6B5D-410D-8385-1DDF0812FEE1}"/>
    <pc:docChg chg="undo redo custSel modSld">
      <pc:chgData name="Michael Parsons" userId="9e3e4047-8c64-42fd-a18c-88f47429f882" providerId="ADAL" clId="{6A8F63B3-6B5D-410D-8385-1DDF0812FEE1}" dt="2022-06-29T22:25:35.397" v="907" actId="20577"/>
      <pc:docMkLst>
        <pc:docMk/>
      </pc:docMkLst>
      <pc:sldChg chg="modNotesTx">
        <pc:chgData name="Michael Parsons" userId="9e3e4047-8c64-42fd-a18c-88f47429f882" providerId="ADAL" clId="{6A8F63B3-6B5D-410D-8385-1DDF0812FEE1}" dt="2022-06-10T17:42:58.590" v="203" actId="20577"/>
        <pc:sldMkLst>
          <pc:docMk/>
          <pc:sldMk cId="3353196538" sldId="256"/>
        </pc:sldMkLst>
      </pc:sldChg>
      <pc:sldChg chg="modSp mod addCm modNotesTx">
        <pc:chgData name="Michael Parsons" userId="9e3e4047-8c64-42fd-a18c-88f47429f882" providerId="ADAL" clId="{6A8F63B3-6B5D-410D-8385-1DDF0812FEE1}" dt="2022-06-08T13:26:48.702" v="82" actId="20577"/>
        <pc:sldMkLst>
          <pc:docMk/>
          <pc:sldMk cId="4614285" sldId="258"/>
        </pc:sldMkLst>
        <pc:spChg chg="mod">
          <ac:chgData name="Michael Parsons" userId="9e3e4047-8c64-42fd-a18c-88f47429f882" providerId="ADAL" clId="{6A8F63B3-6B5D-410D-8385-1DDF0812FEE1}" dt="2022-06-08T13:06:47.496" v="7" actId="20577"/>
          <ac:spMkLst>
            <pc:docMk/>
            <pc:sldMk cId="4614285" sldId="258"/>
            <ac:spMk id="27" creationId="{DC33A3BB-2FAD-FECD-0AEB-5288BF3A3985}"/>
          </ac:spMkLst>
        </pc:spChg>
        <pc:spChg chg="mod">
          <ac:chgData name="Michael Parsons" userId="9e3e4047-8c64-42fd-a18c-88f47429f882" providerId="ADAL" clId="{6A8F63B3-6B5D-410D-8385-1DDF0812FEE1}" dt="2022-06-08T13:25:48.235" v="76" actId="20577"/>
          <ac:spMkLst>
            <pc:docMk/>
            <pc:sldMk cId="4614285" sldId="258"/>
            <ac:spMk id="36" creationId="{71C2627A-1BAB-B3A9-2291-ED3EEC8F445D}"/>
          </ac:spMkLst>
        </pc:spChg>
      </pc:sldChg>
      <pc:sldChg chg="modSp mod addCm delCm modCm modNotesTx">
        <pc:chgData name="Michael Parsons" userId="9e3e4047-8c64-42fd-a18c-88f47429f882" providerId="ADAL" clId="{6A8F63B3-6B5D-410D-8385-1DDF0812FEE1}" dt="2022-06-15T13:59:44.109" v="670" actId="20577"/>
        <pc:sldMkLst>
          <pc:docMk/>
          <pc:sldMk cId="2668642824" sldId="259"/>
        </pc:sldMkLst>
        <pc:spChg chg="mod">
          <ac:chgData name="Michael Parsons" userId="9e3e4047-8c64-42fd-a18c-88f47429f882" providerId="ADAL" clId="{6A8F63B3-6B5D-410D-8385-1DDF0812FEE1}" dt="2022-06-15T13:59:44.109" v="670" actId="20577"/>
          <ac:spMkLst>
            <pc:docMk/>
            <pc:sldMk cId="2668642824" sldId="259"/>
            <ac:spMk id="20" creationId="{B05490D3-19C0-8B41-8372-BFEC253D7A24}"/>
          </ac:spMkLst>
        </pc:spChg>
      </pc:sldChg>
      <pc:sldChg chg="modSp mod">
        <pc:chgData name="Michael Parsons" userId="9e3e4047-8c64-42fd-a18c-88f47429f882" providerId="ADAL" clId="{6A8F63B3-6B5D-410D-8385-1DDF0812FEE1}" dt="2022-06-15T13:28:47.693" v="488" actId="1037"/>
        <pc:sldMkLst>
          <pc:docMk/>
          <pc:sldMk cId="315776156" sldId="263"/>
        </pc:sldMkLst>
        <pc:spChg chg="mod">
          <ac:chgData name="Michael Parsons" userId="9e3e4047-8c64-42fd-a18c-88f47429f882" providerId="ADAL" clId="{6A8F63B3-6B5D-410D-8385-1DDF0812FEE1}" dt="2022-06-15T13:28:47.693" v="488" actId="1037"/>
          <ac:spMkLst>
            <pc:docMk/>
            <pc:sldMk cId="315776156" sldId="263"/>
            <ac:spMk id="6" creationId="{A664E150-879D-564D-B678-CC1C2652F3AB}"/>
          </ac:spMkLst>
        </pc:spChg>
      </pc:sldChg>
      <pc:sldChg chg="modNotesTx">
        <pc:chgData name="Michael Parsons" userId="9e3e4047-8c64-42fd-a18c-88f47429f882" providerId="ADAL" clId="{6A8F63B3-6B5D-410D-8385-1DDF0812FEE1}" dt="2022-06-29T22:25:35.397" v="907" actId="20577"/>
        <pc:sldMkLst>
          <pc:docMk/>
          <pc:sldMk cId="2055555237" sldId="265"/>
        </pc:sldMkLst>
      </pc:sldChg>
      <pc:sldChg chg="modNotesTx">
        <pc:chgData name="Michael Parsons" userId="9e3e4047-8c64-42fd-a18c-88f47429f882" providerId="ADAL" clId="{6A8F63B3-6B5D-410D-8385-1DDF0812FEE1}" dt="2022-06-08T13:32:16.183" v="93" actId="20577"/>
        <pc:sldMkLst>
          <pc:docMk/>
          <pc:sldMk cId="2200432038" sldId="276"/>
        </pc:sldMkLst>
      </pc:sldChg>
      <pc:sldChg chg="modNotesTx">
        <pc:chgData name="Michael Parsons" userId="9e3e4047-8c64-42fd-a18c-88f47429f882" providerId="ADAL" clId="{6A8F63B3-6B5D-410D-8385-1DDF0812FEE1}" dt="2022-06-08T13:28:55.656" v="83" actId="20577"/>
        <pc:sldMkLst>
          <pc:docMk/>
          <pc:sldMk cId="3026125797" sldId="293"/>
        </pc:sldMkLst>
      </pc:sldChg>
      <pc:sldChg chg="modNotesTx">
        <pc:chgData name="Michael Parsons" userId="9e3e4047-8c64-42fd-a18c-88f47429f882" providerId="ADAL" clId="{6A8F63B3-6B5D-410D-8385-1DDF0812FEE1}" dt="2022-06-10T15:26:33.522" v="160" actId="20577"/>
        <pc:sldMkLst>
          <pc:docMk/>
          <pc:sldMk cId="1051810732" sldId="294"/>
        </pc:sldMkLst>
      </pc:sldChg>
      <pc:sldChg chg="addCm delCm modNotesTx">
        <pc:chgData name="Michael Parsons" userId="9e3e4047-8c64-42fd-a18c-88f47429f882" providerId="ADAL" clId="{6A8F63B3-6B5D-410D-8385-1DDF0812FEE1}" dt="2022-06-10T17:44:58.905" v="219"/>
        <pc:sldMkLst>
          <pc:docMk/>
          <pc:sldMk cId="3770151854" sldId="295"/>
        </pc:sldMkLst>
      </pc:sldChg>
      <pc:sldChg chg="modSp mod modNotesTx">
        <pc:chgData name="Michael Parsons" userId="9e3e4047-8c64-42fd-a18c-88f47429f882" providerId="ADAL" clId="{6A8F63B3-6B5D-410D-8385-1DDF0812FEE1}" dt="2022-06-15T13:28:58.433" v="490" actId="255"/>
        <pc:sldMkLst>
          <pc:docMk/>
          <pc:sldMk cId="2804543376" sldId="296"/>
        </pc:sldMkLst>
        <pc:spChg chg="mod">
          <ac:chgData name="Michael Parsons" userId="9e3e4047-8c64-42fd-a18c-88f47429f882" providerId="ADAL" clId="{6A8F63B3-6B5D-410D-8385-1DDF0812FEE1}" dt="2022-06-15T13:28:58.433" v="490" actId="255"/>
          <ac:spMkLst>
            <pc:docMk/>
            <pc:sldMk cId="2804543376" sldId="296"/>
            <ac:spMk id="11" creationId="{A8873C8B-BAF0-A8BE-645D-DDDCF492731A}"/>
          </ac:spMkLst>
        </pc:spChg>
        <pc:spChg chg="mod">
          <ac:chgData name="Michael Parsons" userId="9e3e4047-8c64-42fd-a18c-88f47429f882" providerId="ADAL" clId="{6A8F63B3-6B5D-410D-8385-1DDF0812FEE1}" dt="2022-06-15T13:28:54.533" v="489" actId="255"/>
          <ac:spMkLst>
            <pc:docMk/>
            <pc:sldMk cId="2804543376" sldId="296"/>
            <ac:spMk id="15" creationId="{5E9ACF08-A987-4F49-9291-53C3B41CA77E}"/>
          </ac:spMkLst>
        </pc:spChg>
      </pc:sldChg>
      <pc:sldChg chg="modSp mod modNotesTx">
        <pc:chgData name="Michael Parsons" userId="9e3e4047-8c64-42fd-a18c-88f47429f882" providerId="ADAL" clId="{6A8F63B3-6B5D-410D-8385-1DDF0812FEE1}" dt="2022-06-10T17:55:54.300" v="246" actId="20577"/>
        <pc:sldMkLst>
          <pc:docMk/>
          <pc:sldMk cId="3808842028" sldId="297"/>
        </pc:sldMkLst>
        <pc:spChg chg="mod">
          <ac:chgData name="Michael Parsons" userId="9e3e4047-8c64-42fd-a18c-88f47429f882" providerId="ADAL" clId="{6A8F63B3-6B5D-410D-8385-1DDF0812FEE1}" dt="2022-06-10T17:55:54.300" v="246" actId="20577"/>
          <ac:spMkLst>
            <pc:docMk/>
            <pc:sldMk cId="3808842028" sldId="297"/>
            <ac:spMk id="17" creationId="{3EB5505E-3FDF-B248-88F9-6BA447C7FBF5}"/>
          </ac:spMkLst>
        </pc:spChg>
      </pc:sldChg>
      <pc:sldChg chg="modNotesTx">
        <pc:chgData name="Michael Parsons" userId="9e3e4047-8c64-42fd-a18c-88f47429f882" providerId="ADAL" clId="{6A8F63B3-6B5D-410D-8385-1DDF0812FEE1}" dt="2022-06-08T13:46:26.255" v="108" actId="20577"/>
        <pc:sldMkLst>
          <pc:docMk/>
          <pc:sldMk cId="3671786942" sldId="305"/>
        </pc:sldMkLst>
      </pc:sldChg>
      <pc:sldChg chg="modSp mod">
        <pc:chgData name="Michael Parsons" userId="9e3e4047-8c64-42fd-a18c-88f47429f882" providerId="ADAL" clId="{6A8F63B3-6B5D-410D-8385-1DDF0812FEE1}" dt="2022-06-15T13:27:53.989" v="482" actId="20577"/>
        <pc:sldMkLst>
          <pc:docMk/>
          <pc:sldMk cId="39033320" sldId="311"/>
        </pc:sldMkLst>
        <pc:spChg chg="mod">
          <ac:chgData name="Michael Parsons" userId="9e3e4047-8c64-42fd-a18c-88f47429f882" providerId="ADAL" clId="{6A8F63B3-6B5D-410D-8385-1DDF0812FEE1}" dt="2022-06-15T13:27:53.989" v="482" actId="20577"/>
          <ac:spMkLst>
            <pc:docMk/>
            <pc:sldMk cId="39033320" sldId="311"/>
            <ac:spMk id="6" creationId="{A664E150-879D-564D-B678-CC1C2652F3AB}"/>
          </ac:spMkLst>
        </pc:spChg>
      </pc:sldChg>
      <pc:sldChg chg="modSp mod">
        <pc:chgData name="Michael Parsons" userId="9e3e4047-8c64-42fd-a18c-88f47429f882" providerId="ADAL" clId="{6A8F63B3-6B5D-410D-8385-1DDF0812FEE1}" dt="2022-06-15T13:27:26.634" v="474" actId="20577"/>
        <pc:sldMkLst>
          <pc:docMk/>
          <pc:sldMk cId="118850848" sldId="312"/>
        </pc:sldMkLst>
        <pc:spChg chg="mod">
          <ac:chgData name="Michael Parsons" userId="9e3e4047-8c64-42fd-a18c-88f47429f882" providerId="ADAL" clId="{6A8F63B3-6B5D-410D-8385-1DDF0812FEE1}" dt="2022-06-15T13:27:26.634" v="474" actId="20577"/>
          <ac:spMkLst>
            <pc:docMk/>
            <pc:sldMk cId="118850848" sldId="312"/>
            <ac:spMk id="6" creationId="{A664E150-879D-564D-B678-CC1C2652F3AB}"/>
          </ac:spMkLst>
        </pc:spChg>
        <pc:spChg chg="mod">
          <ac:chgData name="Michael Parsons" userId="9e3e4047-8c64-42fd-a18c-88f47429f882" providerId="ADAL" clId="{6A8F63B3-6B5D-410D-8385-1DDF0812FEE1}" dt="2022-06-15T13:26:47.874" v="463" actId="1076"/>
          <ac:spMkLst>
            <pc:docMk/>
            <pc:sldMk cId="118850848" sldId="312"/>
            <ac:spMk id="11" creationId="{D527ACE6-7A63-0146-B993-C3A4DD67F883}"/>
          </ac:spMkLst>
        </pc:spChg>
      </pc:sldChg>
      <pc:sldChg chg="modSp mod">
        <pc:chgData name="Michael Parsons" userId="9e3e4047-8c64-42fd-a18c-88f47429f882" providerId="ADAL" clId="{6A8F63B3-6B5D-410D-8385-1DDF0812FEE1}" dt="2022-06-15T13:25:57.619" v="455" actId="1036"/>
        <pc:sldMkLst>
          <pc:docMk/>
          <pc:sldMk cId="1987580597" sldId="313"/>
        </pc:sldMkLst>
        <pc:spChg chg="mod">
          <ac:chgData name="Michael Parsons" userId="9e3e4047-8c64-42fd-a18c-88f47429f882" providerId="ADAL" clId="{6A8F63B3-6B5D-410D-8385-1DDF0812FEE1}" dt="2022-06-15T13:23:52.249" v="408" actId="255"/>
          <ac:spMkLst>
            <pc:docMk/>
            <pc:sldMk cId="1987580597" sldId="313"/>
            <ac:spMk id="6" creationId="{A664E150-879D-564D-B678-CC1C2652F3AB}"/>
          </ac:spMkLst>
        </pc:spChg>
        <pc:spChg chg="mod">
          <ac:chgData name="Michael Parsons" userId="9e3e4047-8c64-42fd-a18c-88f47429f882" providerId="ADAL" clId="{6A8F63B3-6B5D-410D-8385-1DDF0812FEE1}" dt="2022-06-15T13:25:57.619" v="455" actId="1036"/>
          <ac:spMkLst>
            <pc:docMk/>
            <pc:sldMk cId="1987580597" sldId="313"/>
            <ac:spMk id="7" creationId="{AFB055B0-E3FF-183D-B665-0F856FCB3BCB}"/>
          </ac:spMkLst>
        </pc:spChg>
      </pc:sldChg>
      <pc:sldChg chg="modSp mod">
        <pc:chgData name="Michael Parsons" userId="9e3e4047-8c64-42fd-a18c-88f47429f882" providerId="ADAL" clId="{6A8F63B3-6B5D-410D-8385-1DDF0812FEE1}" dt="2022-06-15T13:22:45.879" v="399" actId="20577"/>
        <pc:sldMkLst>
          <pc:docMk/>
          <pc:sldMk cId="3239712961" sldId="314"/>
        </pc:sldMkLst>
        <pc:spChg chg="mod">
          <ac:chgData name="Michael Parsons" userId="9e3e4047-8c64-42fd-a18c-88f47429f882" providerId="ADAL" clId="{6A8F63B3-6B5D-410D-8385-1DDF0812FEE1}" dt="2022-06-15T13:17:55.238" v="285" actId="20577"/>
          <ac:spMkLst>
            <pc:docMk/>
            <pc:sldMk cId="3239712961" sldId="314"/>
            <ac:spMk id="6" creationId="{A664E150-879D-564D-B678-CC1C2652F3AB}"/>
          </ac:spMkLst>
        </pc:spChg>
        <pc:spChg chg="mod">
          <ac:chgData name="Michael Parsons" userId="9e3e4047-8c64-42fd-a18c-88f47429f882" providerId="ADAL" clId="{6A8F63B3-6B5D-410D-8385-1DDF0812FEE1}" dt="2022-06-15T13:22:45.879" v="399" actId="20577"/>
          <ac:spMkLst>
            <pc:docMk/>
            <pc:sldMk cId="3239712961" sldId="314"/>
            <ac:spMk id="7" creationId="{AFB055B0-E3FF-183D-B665-0F856FCB3BCB}"/>
          </ac:spMkLst>
        </pc:spChg>
      </pc:sldChg>
      <pc:sldChg chg="modSp mod">
        <pc:chgData name="Michael Parsons" userId="9e3e4047-8c64-42fd-a18c-88f47429f882" providerId="ADAL" clId="{6A8F63B3-6B5D-410D-8385-1DDF0812FEE1}" dt="2022-06-15T13:22:22.258" v="397" actId="14100"/>
        <pc:sldMkLst>
          <pc:docMk/>
          <pc:sldMk cId="301279862" sldId="315"/>
        </pc:sldMkLst>
        <pc:spChg chg="mod">
          <ac:chgData name="Michael Parsons" userId="9e3e4047-8c64-42fd-a18c-88f47429f882" providerId="ADAL" clId="{6A8F63B3-6B5D-410D-8385-1DDF0812FEE1}" dt="2022-06-15T13:22:22.258" v="397" actId="14100"/>
          <ac:spMkLst>
            <pc:docMk/>
            <pc:sldMk cId="301279862" sldId="315"/>
            <ac:spMk id="6" creationId="{A664E150-879D-564D-B678-CC1C2652F3AB}"/>
          </ac:spMkLst>
        </pc:spChg>
        <pc:spChg chg="mod">
          <ac:chgData name="Michael Parsons" userId="9e3e4047-8c64-42fd-a18c-88f47429f882" providerId="ADAL" clId="{6A8F63B3-6B5D-410D-8385-1DDF0812FEE1}" dt="2022-06-15T13:17:18" v="273" actId="1035"/>
          <ac:spMkLst>
            <pc:docMk/>
            <pc:sldMk cId="301279862" sldId="315"/>
            <ac:spMk id="13" creationId="{86825DAE-1FB9-4B82-C850-E9EAF0A5C8A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528" cy="466514"/>
          </a:xfrm>
          <a:prstGeom prst="rect">
            <a:avLst/>
          </a:prstGeom>
        </p:spPr>
        <p:txBody>
          <a:bodyPr vert="horz" lIns="93196" tIns="46598" rIns="93196" bIns="46598" rtlCol="0"/>
          <a:lstStyle>
            <a:lvl1pPr algn="l">
              <a:defRPr sz="1200"/>
            </a:lvl1pPr>
          </a:lstStyle>
          <a:p>
            <a:endParaRPr lang="en-US"/>
          </a:p>
        </p:txBody>
      </p:sp>
      <p:sp>
        <p:nvSpPr>
          <p:cNvPr id="3" name="Date Placeholder 2"/>
          <p:cNvSpPr>
            <a:spLocks noGrp="1"/>
          </p:cNvSpPr>
          <p:nvPr>
            <p:ph type="dt" idx="1"/>
          </p:nvPr>
        </p:nvSpPr>
        <p:spPr>
          <a:xfrm>
            <a:off x="3971837" y="0"/>
            <a:ext cx="3038528" cy="466514"/>
          </a:xfrm>
          <a:prstGeom prst="rect">
            <a:avLst/>
          </a:prstGeom>
        </p:spPr>
        <p:txBody>
          <a:bodyPr vert="horz" lIns="93196" tIns="46598" rIns="93196" bIns="46598" rtlCol="0"/>
          <a:lstStyle>
            <a:lvl1pPr algn="r">
              <a:defRPr sz="1200"/>
            </a:lvl1pPr>
          </a:lstStyle>
          <a:p>
            <a:fld id="{A9B2E67A-1DAF-BE4D-947A-87D6CFC69D88}" type="datetimeFigureOut">
              <a:rPr lang="en-US" smtClean="0"/>
              <a:t>6/29/2022</a:t>
            </a:fld>
            <a:endParaRPr lang="en-US"/>
          </a:p>
        </p:txBody>
      </p:sp>
      <p:sp>
        <p:nvSpPr>
          <p:cNvPr id="4" name="Slide Image Placeholder 3"/>
          <p:cNvSpPr>
            <a:spLocks noGrp="1" noRot="1" noChangeAspect="1"/>
          </p:cNvSpPr>
          <p:nvPr>
            <p:ph type="sldImg" idx="2"/>
          </p:nvPr>
        </p:nvSpPr>
        <p:spPr>
          <a:xfrm>
            <a:off x="715963" y="1162050"/>
            <a:ext cx="5580062" cy="3138488"/>
          </a:xfrm>
          <a:prstGeom prst="rect">
            <a:avLst/>
          </a:prstGeom>
          <a:noFill/>
          <a:ln w="12700">
            <a:solidFill>
              <a:prstClr val="black"/>
            </a:solidFill>
          </a:ln>
        </p:spPr>
        <p:txBody>
          <a:bodyPr vert="horz" lIns="93196" tIns="46598" rIns="93196" bIns="46598" rtlCol="0" anchor="ctr"/>
          <a:lstStyle/>
          <a:p>
            <a:endParaRPr lang="en-US"/>
          </a:p>
        </p:txBody>
      </p:sp>
      <p:sp>
        <p:nvSpPr>
          <p:cNvPr id="5" name="Notes Placeholder 4"/>
          <p:cNvSpPr>
            <a:spLocks noGrp="1"/>
          </p:cNvSpPr>
          <p:nvPr>
            <p:ph type="body" sz="quarter" idx="3"/>
          </p:nvPr>
        </p:nvSpPr>
        <p:spPr>
          <a:xfrm>
            <a:off x="701199" y="4474657"/>
            <a:ext cx="5609590" cy="3661083"/>
          </a:xfrm>
          <a:prstGeom prst="rect">
            <a:avLst/>
          </a:prstGeom>
        </p:spPr>
        <p:txBody>
          <a:bodyPr vert="horz" lIns="93196" tIns="46598" rIns="93196" bIns="465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1475"/>
            <a:ext cx="3038528" cy="466513"/>
          </a:xfrm>
          <a:prstGeom prst="rect">
            <a:avLst/>
          </a:prstGeom>
        </p:spPr>
        <p:txBody>
          <a:bodyPr vert="horz" lIns="93196" tIns="46598" rIns="93196" bIns="46598" rtlCol="0" anchor="b"/>
          <a:lstStyle>
            <a:lvl1pPr algn="l">
              <a:defRPr sz="1200"/>
            </a:lvl1pPr>
          </a:lstStyle>
          <a:p>
            <a:endParaRPr lang="en-US"/>
          </a:p>
        </p:txBody>
      </p:sp>
      <p:sp>
        <p:nvSpPr>
          <p:cNvPr id="7" name="Slide Number Placeholder 6"/>
          <p:cNvSpPr>
            <a:spLocks noGrp="1"/>
          </p:cNvSpPr>
          <p:nvPr>
            <p:ph type="sldNum" sz="quarter" idx="5"/>
          </p:nvPr>
        </p:nvSpPr>
        <p:spPr>
          <a:xfrm>
            <a:off x="3971837" y="8831475"/>
            <a:ext cx="3038528" cy="466513"/>
          </a:xfrm>
          <a:prstGeom prst="rect">
            <a:avLst/>
          </a:prstGeom>
        </p:spPr>
        <p:txBody>
          <a:bodyPr vert="horz" lIns="93196" tIns="46598" rIns="93196" bIns="46598" rtlCol="0" anchor="b"/>
          <a:lstStyle>
            <a:lvl1pPr algn="r">
              <a:defRPr sz="1200"/>
            </a:lvl1pPr>
          </a:lstStyle>
          <a:p>
            <a:fld id="{64564673-911D-F041-938B-1808081E165E}" type="slidenum">
              <a:rPr lang="en-US" smtClean="0"/>
              <a:t>‹#›</a:t>
            </a:fld>
            <a:endParaRPr lang="en-US"/>
          </a:p>
        </p:txBody>
      </p:sp>
    </p:spTree>
    <p:extLst>
      <p:ext uri="{BB962C8B-B14F-4D97-AF65-F5344CB8AC3E}">
        <p14:creationId xmlns:p14="http://schemas.microsoft.com/office/powerpoint/2010/main" val="4056340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sph.harvard.edu/news/press-releases/e-cigarette-flavoring-chemicals-linked-to-respiratory-diseas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apcc.org/track/ecigarettes-liquid-nicotin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c.gov/tobacco/basic_information/e-cigarettes/Quick-Facts-on-the-Risks-of-E-cigarettes-for-Kids-Teens-and-Young-Adults.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ncbi.nlm.nih.gov/books/NBK507183/"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ung.org/research/sotc/state-grades/highlights/virginia"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dc.gov/tobacco/data_statistics/fact_sheets/cessation/smoking-cessation-fast-facts/index.html"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tobacco/basic_information/e-cigarettes/pdfs/Electronic-Cigarettes-Infographic-p.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Nicotine delivery systems come in many different forms in addition to Cigarettes.</a:t>
            </a:r>
          </a:p>
          <a:p>
            <a:endParaRPr lang="en-US" dirty="0"/>
          </a:p>
          <a:p>
            <a:r>
              <a:rPr lang="en-US" dirty="0"/>
              <a:t>These include Vaping and E-Cigarettes, Hookah, Cigars, Smokeless Tobacco, and Heat-Not-Burn. </a:t>
            </a:r>
          </a:p>
        </p:txBody>
      </p:sp>
      <p:sp>
        <p:nvSpPr>
          <p:cNvPr id="4" name="Slide Number Placeholder 3"/>
          <p:cNvSpPr>
            <a:spLocks noGrp="1"/>
          </p:cNvSpPr>
          <p:nvPr>
            <p:ph type="sldNum" sz="quarter" idx="5"/>
          </p:nvPr>
        </p:nvSpPr>
        <p:spPr/>
        <p:txBody>
          <a:bodyPr/>
          <a:lstStyle/>
          <a:p>
            <a:fld id="{64564673-911D-F041-938B-1808081E165E}" type="slidenum">
              <a:rPr lang="en-US" smtClean="0"/>
              <a:t>2</a:t>
            </a:fld>
            <a:endParaRPr lang="en-US"/>
          </a:p>
        </p:txBody>
      </p:sp>
    </p:spTree>
    <p:extLst>
      <p:ext uri="{BB962C8B-B14F-4D97-AF65-F5344CB8AC3E}">
        <p14:creationId xmlns:p14="http://schemas.microsoft.com/office/powerpoint/2010/main" val="868504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cover up or mask the toxic agents found in electronic cigarettes, tobacco companies encourage and promote the use of fruity flavors, which are particularly attractive to youth and young adults.</a:t>
            </a:r>
          </a:p>
          <a:p>
            <a:endParaRPr lang="en-US" dirty="0"/>
          </a:p>
          <a:p>
            <a:r>
              <a:rPr lang="en-US" dirty="0"/>
              <a:t>It is illegal to sell flavored cigarettes, however, there are no such restrictions for </a:t>
            </a:r>
            <a:r>
              <a:rPr lang="en-US" b="1" dirty="0"/>
              <a:t>some</a:t>
            </a:r>
            <a:r>
              <a:rPr lang="en-US" dirty="0"/>
              <a:t> Other Tobacco Products.  Although you cannot smell or taste the bitter and harsh tobacco, the toxic agents still can harm your health and lead to breathing complications, particularly with your sinuses, throat and lungs.</a:t>
            </a:r>
          </a:p>
          <a:p>
            <a:endParaRPr lang="en-US" dirty="0"/>
          </a:p>
          <a:p>
            <a:pPr defTabSz="931956">
              <a:defRPr/>
            </a:pPr>
            <a:r>
              <a:rPr lang="en-US" dirty="0"/>
              <a:t>Researchers at Harvard found that 39 of 51 e-cigarette brands contained diacetyl, an additive used for different flavorings.   Diacetyl has been shown to call “popcorn lung” – a serious and irreversible lung disease.  (</a:t>
            </a: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https://www.hsph.harvard.edu/news/press-releases/e-cigarette-flavoring-chemicals-linked-to-respiratory-disease/</a:t>
            </a: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a:t>
            </a:r>
            <a:endParaRPr lang="en-US" dirty="0"/>
          </a:p>
          <a:p>
            <a:endParaRPr lang="en-US" dirty="0"/>
          </a:p>
          <a:p>
            <a:r>
              <a:rPr lang="en-US" dirty="0"/>
              <a:t>While there have been some changes in regulation limiting the sale of fruit and candy flavored products, the tobacco industry has found loopholes, whether with disposable e-cigs or other oral products, that don't need to follow the same regulation criteria as e-cigs with cartridges.</a:t>
            </a:r>
          </a:p>
        </p:txBody>
      </p:sp>
      <p:sp>
        <p:nvSpPr>
          <p:cNvPr id="4" name="Slide Number Placeholder 3"/>
          <p:cNvSpPr>
            <a:spLocks noGrp="1"/>
          </p:cNvSpPr>
          <p:nvPr>
            <p:ph type="sldNum" sz="quarter" idx="5"/>
          </p:nvPr>
        </p:nvSpPr>
        <p:spPr/>
        <p:txBody>
          <a:bodyPr/>
          <a:lstStyle/>
          <a:p>
            <a:fld id="{64564673-911D-F041-938B-1808081E165E}" type="slidenum">
              <a:rPr lang="en-US" smtClean="0"/>
              <a:t>12</a:t>
            </a:fld>
            <a:endParaRPr lang="en-US"/>
          </a:p>
        </p:txBody>
      </p:sp>
    </p:spTree>
    <p:extLst>
      <p:ext uri="{BB962C8B-B14F-4D97-AF65-F5344CB8AC3E}">
        <p14:creationId xmlns:p14="http://schemas.microsoft.com/office/powerpoint/2010/main" val="3999919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2012-2017, National Poison Data System data shows that more than 8,000 children were poisoned by the ingestion of e-liquids (also know as e-juice). This number has increased 1.5 times in half the time period, with 12,325 e-liquid poisonings reported between 2018-2020. (</a:t>
            </a:r>
            <a:r>
              <a:rPr lang="en-US" u="sng" dirty="0">
                <a:solidFill>
                  <a:schemeClr val="hlink"/>
                </a:solidFill>
                <a:hlinkClick r:id="rId3"/>
              </a:rPr>
              <a:t>https://www.aapcc.org/track/ecigarettes-liquid-nicotine</a:t>
            </a:r>
            <a:r>
              <a:rPr lang="en-US" dirty="0"/>
              <a:t>). </a:t>
            </a:r>
          </a:p>
          <a:p>
            <a:endParaRPr lang="en-US" dirty="0"/>
          </a:p>
          <a:p>
            <a:r>
              <a:rPr lang="en-US" dirty="0"/>
              <a:t>Liquid nicotine exposure can result in heart attacks, seizures, coma and respiratory arrest in children. </a:t>
            </a:r>
          </a:p>
          <a:p>
            <a:endParaRPr lang="en-US" dirty="0"/>
          </a:p>
          <a:p>
            <a:r>
              <a:rPr lang="en-US" dirty="0"/>
              <a:t>As well, secondhand aerosol exposure from e-cigarettes is also dangerous for children and others due to the higher concentration of nicotine in the e-liquid.</a:t>
            </a:r>
          </a:p>
          <a:p>
            <a:endParaRPr lang="en-US" dirty="0"/>
          </a:p>
          <a:p>
            <a:r>
              <a:rPr lang="en-US" dirty="0"/>
              <a:t>It is also being reported that pets are being poisoned by ingesting e-liquids.</a:t>
            </a:r>
          </a:p>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13</a:t>
            </a:fld>
            <a:endParaRPr lang="en-US"/>
          </a:p>
        </p:txBody>
      </p:sp>
    </p:spTree>
    <p:extLst>
      <p:ext uri="{BB962C8B-B14F-4D97-AF65-F5344CB8AC3E}">
        <p14:creationId xmlns:p14="http://schemas.microsoft.com/office/powerpoint/2010/main" val="197984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Disposable cartridges don’t fall under the same regulations as JUUL and have flooded the market with the flavors JUUL was once known for.</a:t>
            </a:r>
          </a:p>
          <a:p>
            <a:endParaRPr lang="en-US" dirty="0"/>
          </a:p>
          <a:p>
            <a:r>
              <a:rPr lang="en-US" dirty="0"/>
              <a:t>JUUL pods and disposable cartridges have a higher concentration of nicotine than many other e-cigs, posing additional health concerns</a:t>
            </a:r>
          </a:p>
          <a:p>
            <a:endParaRPr lang="en-US" dirty="0"/>
          </a:p>
          <a:p>
            <a:r>
              <a:rPr lang="en-US" dirty="0"/>
              <a:t>However, these products are not safer or different than other e-cig nicotine delivery systems – its aerosolized mist contains nicotine and all the same chemicals as in other devices.</a:t>
            </a:r>
          </a:p>
          <a:p>
            <a:endParaRPr lang="en-US" dirty="0"/>
          </a:p>
          <a:p>
            <a:r>
              <a:rPr lang="en-US" dirty="0"/>
              <a:t>As of June 2022, the US Food and Drug Administration has ordered Juul products to be removed from the US market. The company has appealed the decision. Regardless of the outcome other similar products remain on the </a:t>
            </a:r>
            <a:r>
              <a:rPr lang="en-US"/>
              <a:t>market.</a:t>
            </a:r>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14</a:t>
            </a:fld>
            <a:endParaRPr lang="en-US"/>
          </a:p>
        </p:txBody>
      </p:sp>
    </p:spTree>
    <p:extLst>
      <p:ext uri="{BB962C8B-B14F-4D97-AF65-F5344CB8AC3E}">
        <p14:creationId xmlns:p14="http://schemas.microsoft.com/office/powerpoint/2010/main" val="4199793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Vaping and e-cigarettes carry the additional hazard of possible explosions. </a:t>
            </a:r>
            <a:r>
              <a:rPr lang="en-US" b="0" i="0" dirty="0">
                <a:solidFill>
                  <a:srgbClr val="000000"/>
                </a:solidFill>
                <a:effectLst/>
                <a:latin typeface="Open Sans" panose="020B0606030504020204" pitchFamily="34" charset="0"/>
              </a:rPr>
              <a:t>Defective e-cigarette batteries have caused fires and explosions, some of which have resulted in serious injuries.</a:t>
            </a:r>
          </a:p>
          <a:p>
            <a:pPr defTabSz="931956">
              <a:defRPr/>
            </a:pP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(https://www.cdc.gov/tobacco/basic_information/e-cigarettes/Quick-Facts-on-the-Risks-of-E-cigarettes-for-Kids-Teens-and-Young-Adults.html</a:t>
            </a: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a:t>
            </a:r>
            <a:endParaRPr lang="en-US" dirty="0"/>
          </a:p>
          <a:p>
            <a:endParaRPr lang="en-US" dirty="0"/>
          </a:p>
          <a:p>
            <a:pPr defTabSz="931956">
              <a:defRPr/>
            </a:pPr>
            <a:r>
              <a:rPr lang="en-US" dirty="0"/>
              <a:t>Reported injuries include 1</a:t>
            </a:r>
            <a:r>
              <a:rPr lang="en-US" baseline="30000" dirty="0"/>
              <a:t>st</a:t>
            </a:r>
            <a:r>
              <a:rPr lang="en-US" dirty="0"/>
              <a:t>, 2</a:t>
            </a:r>
            <a:r>
              <a:rPr lang="en-US" baseline="30000" dirty="0"/>
              <a:t>nd</a:t>
            </a:r>
            <a:r>
              <a:rPr lang="en-US" dirty="0"/>
              <a:t>, and 3</a:t>
            </a:r>
            <a:r>
              <a:rPr lang="en-US" baseline="30000" dirty="0"/>
              <a:t>rd</a:t>
            </a:r>
            <a:r>
              <a:rPr lang="en-US" dirty="0"/>
              <a:t> degree burns, broken teeth, eye injuries, smoke inhalation and even death. Explosions have been reported from vape equipment which produce loud noises, smoke, fire and projectile vape parts. Newer, lithium-ion batteries seem to explode more often.</a:t>
            </a:r>
          </a:p>
          <a:p>
            <a:pPr defTabSz="931956">
              <a:defRPr/>
            </a:pPr>
            <a:r>
              <a:rPr lang="en-US" dirty="0"/>
              <a:t> (</a:t>
            </a:r>
            <a:r>
              <a:rPr lang="en-US" i="1" dirty="0"/>
              <a:t>Statistics from NIH/NIDA, 2018 and FDA, 2018 reports)</a:t>
            </a:r>
          </a:p>
          <a:p>
            <a:pPr defTabSz="931956">
              <a:defRPr/>
            </a:pPr>
            <a:endParaRPr lang="en-US" i="1" dirty="0"/>
          </a:p>
          <a:p>
            <a:pPr defTabSz="931956">
              <a:defRPr/>
            </a:pPr>
            <a:r>
              <a:rPr lang="en-US" i="0" dirty="0"/>
              <a:t>There is conclusive evidence that e-cigarette devices can explode and cause burns and projectile injuries.</a:t>
            </a:r>
          </a:p>
          <a:p>
            <a:pPr defTabSz="931956">
              <a:defRPr/>
            </a:pPr>
            <a:r>
              <a:rPr lang="en-US" i="1" dirty="0"/>
              <a:t>(</a:t>
            </a: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https://www.ncbi.nlm.nih.gov/books/NBK507183/</a:t>
            </a: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a:t>
            </a:r>
            <a:endParaRPr lang="en-US" i="1" dirty="0"/>
          </a:p>
          <a:p>
            <a:endParaRPr lang="en-US" dirty="0"/>
          </a:p>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15</a:t>
            </a:fld>
            <a:endParaRPr lang="en-US"/>
          </a:p>
        </p:txBody>
      </p:sp>
    </p:spTree>
    <p:extLst>
      <p:ext uri="{BB962C8B-B14F-4D97-AF65-F5344CB8AC3E}">
        <p14:creationId xmlns:p14="http://schemas.microsoft.com/office/powerpoint/2010/main" val="2429435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Hookah users are actually exposed to more smoke than cigarette smokers due to their longer smoking sessions, which can last up to an hour in many cases.  In fact, hookah users consume nearly 200 times the smoke compared to just one cigarette.</a:t>
            </a:r>
          </a:p>
          <a:p>
            <a:endParaRPr lang="en-US" dirty="0"/>
          </a:p>
          <a:p>
            <a:r>
              <a:rPr lang="en-US" dirty="0"/>
              <a:t>The CDC has reported that hookah smokers are at risk for many of the same cancers and diseases as cigarette smokers.  The heated tobacco used contains sixty-nine carcinogens that have been linked to tumor production as well as cancers of the lungs, stomach, and kidneys.</a:t>
            </a:r>
          </a:p>
          <a:p>
            <a:endParaRPr lang="en-US" dirty="0"/>
          </a:p>
          <a:p>
            <a:r>
              <a:rPr lang="en-US" dirty="0"/>
              <a:t>The tobacco used in hookah (as with all tobacco products) contains nicotine.  Nicotine is the addictive ingredient in tobacco.</a:t>
            </a:r>
          </a:p>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17</a:t>
            </a:fld>
            <a:endParaRPr lang="en-US"/>
          </a:p>
        </p:txBody>
      </p:sp>
    </p:spTree>
    <p:extLst>
      <p:ext uri="{BB962C8B-B14F-4D97-AF65-F5344CB8AC3E}">
        <p14:creationId xmlns:p14="http://schemas.microsoft.com/office/powerpoint/2010/main" val="1357334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data collected by the Centers for Disease Control and Prevention, smoke from the heated tobacco in the hookah contains over 4,000 different chemicals, some of which cause cancer, have been repeatedly proven to clog the pores in one’s respiratory system.</a:t>
            </a:r>
          </a:p>
          <a:p>
            <a:endParaRPr lang="en-US" dirty="0"/>
          </a:p>
          <a:p>
            <a:r>
              <a:rPr lang="en-US" dirty="0"/>
              <a:t>The water moving through the pipes does </a:t>
            </a:r>
            <a:r>
              <a:rPr lang="en-US" u="sng" dirty="0"/>
              <a:t>not</a:t>
            </a:r>
            <a:r>
              <a:rPr lang="en-US" dirty="0"/>
              <a:t> “clean” or purify the tobacco smoke inhaled.  Again, there is no safe way to use hookah or tobacco.</a:t>
            </a:r>
          </a:p>
          <a:p>
            <a:endParaRPr lang="en-US" dirty="0"/>
          </a:p>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18</a:t>
            </a:fld>
            <a:endParaRPr lang="en-US"/>
          </a:p>
        </p:txBody>
      </p:sp>
    </p:spTree>
    <p:extLst>
      <p:ext uri="{BB962C8B-B14F-4D97-AF65-F5344CB8AC3E}">
        <p14:creationId xmlns:p14="http://schemas.microsoft.com/office/powerpoint/2010/main" val="1724991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  Health Organization (WHO) conducted a study on the health effects of hookah, in which they found supporting evidence that just one hookah session is equivalent to smoking over 100 cigarettes.  </a:t>
            </a:r>
          </a:p>
          <a:p>
            <a:endParaRPr lang="en-US" dirty="0"/>
          </a:p>
          <a:p>
            <a:r>
              <a:rPr lang="en-US" dirty="0"/>
              <a:t>Researchers explained that the dramatic difference is caused by the excessive amounts of puffs that hookah users take during a given session.</a:t>
            </a:r>
          </a:p>
          <a:p>
            <a:endParaRPr lang="en-US" dirty="0"/>
          </a:p>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19</a:t>
            </a:fld>
            <a:endParaRPr lang="en-US"/>
          </a:p>
        </p:txBody>
      </p:sp>
    </p:spTree>
    <p:extLst>
      <p:ext uri="{BB962C8B-B14F-4D97-AF65-F5344CB8AC3E}">
        <p14:creationId xmlns:p14="http://schemas.microsoft.com/office/powerpoint/2010/main" val="3113139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20</a:t>
            </a:fld>
            <a:endParaRPr lang="en-US"/>
          </a:p>
        </p:txBody>
      </p:sp>
    </p:spTree>
    <p:extLst>
      <p:ext uri="{BB962C8B-B14F-4D97-AF65-F5344CB8AC3E}">
        <p14:creationId xmlns:p14="http://schemas.microsoft.com/office/powerpoint/2010/main" val="3557629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cigars, another alternative tobacco product.</a:t>
            </a:r>
          </a:p>
          <a:p>
            <a:endParaRPr lang="en-US" dirty="0"/>
          </a:p>
          <a:p>
            <a:r>
              <a:rPr lang="en-US" dirty="0"/>
              <a:t>The FDA uses three primary classifications of cigars based on their weight.</a:t>
            </a:r>
          </a:p>
          <a:p>
            <a:endParaRPr lang="en-US" dirty="0"/>
          </a:p>
          <a:p>
            <a:r>
              <a:rPr lang="en-US" dirty="0"/>
              <a:t>The smallest cigars are known as “little cigars”.  They look very similar to a cigarette and many contain a filter on the end but these filters have not been scientifically shown to filter out the harmful agents of the cigar smoke. </a:t>
            </a:r>
          </a:p>
          <a:p>
            <a:endParaRPr lang="en-US" dirty="0"/>
          </a:p>
          <a:p>
            <a:r>
              <a:rPr lang="en-US" dirty="0"/>
              <a:t>The medium sized cigars are known as cigarillos. These come in various sizes and some come with plastic or wood tips.</a:t>
            </a:r>
          </a:p>
          <a:p>
            <a:endParaRPr lang="en-US" dirty="0"/>
          </a:p>
          <a:p>
            <a:r>
              <a:rPr lang="en-US" dirty="0"/>
              <a:t>The largest is the most common cigar. These are the one’s that are often associated with celebrations and celebrities.</a:t>
            </a:r>
          </a:p>
          <a:p>
            <a:endParaRPr lang="en-US" dirty="0"/>
          </a:p>
          <a:p>
            <a:r>
              <a:rPr lang="en-US" dirty="0"/>
              <a:t>Despite their size, they all are cigars. They all contain tobacco and nicotine.  And they all are at least as dangerous and toxic as cigarettes and users are exposed to harmful toxicants.</a:t>
            </a:r>
          </a:p>
        </p:txBody>
      </p:sp>
      <p:sp>
        <p:nvSpPr>
          <p:cNvPr id="4" name="Slide Number Placeholder 3"/>
          <p:cNvSpPr>
            <a:spLocks noGrp="1"/>
          </p:cNvSpPr>
          <p:nvPr>
            <p:ph type="sldNum" sz="quarter" idx="5"/>
          </p:nvPr>
        </p:nvSpPr>
        <p:spPr/>
        <p:txBody>
          <a:bodyPr/>
          <a:lstStyle/>
          <a:p>
            <a:fld id="{64564673-911D-F041-938B-1808081E165E}" type="slidenum">
              <a:rPr lang="en-US" smtClean="0"/>
              <a:t>21</a:t>
            </a:fld>
            <a:endParaRPr lang="en-US"/>
          </a:p>
        </p:txBody>
      </p:sp>
    </p:spTree>
    <p:extLst>
      <p:ext uri="{BB962C8B-B14F-4D97-AF65-F5344CB8AC3E}">
        <p14:creationId xmlns:p14="http://schemas.microsoft.com/office/powerpoint/2010/main" val="2570935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know that even though we may think cigars are a healthy alternative to cigarettes, they are equally as dangerous.</a:t>
            </a:r>
          </a:p>
          <a:p>
            <a:endParaRPr lang="en-US" dirty="0"/>
          </a:p>
          <a:p>
            <a:r>
              <a:rPr lang="en-US" dirty="0"/>
              <a:t>The only difference between cigars and cigarettes is the size and the wrapper. Cigars are wrapped in tobacco, and cigarettes are wrapped in paper that doesn’t contain tobacco.</a:t>
            </a:r>
          </a:p>
          <a:p>
            <a:endParaRPr lang="en-US" dirty="0"/>
          </a:p>
          <a:p>
            <a:r>
              <a:rPr lang="en-US" dirty="0"/>
              <a:t>Both cigars and cigarettes contain the addictive ingredient nicotine.</a:t>
            </a:r>
          </a:p>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22</a:t>
            </a:fld>
            <a:endParaRPr lang="en-US"/>
          </a:p>
        </p:txBody>
      </p:sp>
    </p:spTree>
    <p:extLst>
      <p:ext uri="{BB962C8B-B14F-4D97-AF65-F5344CB8AC3E}">
        <p14:creationId xmlns:p14="http://schemas.microsoft.com/office/powerpoint/2010/main" val="1181246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956">
              <a:defRPr/>
            </a:pPr>
            <a:r>
              <a:rPr lang="en-US" dirty="0"/>
              <a:t>First, we will talk about cigarettes.</a:t>
            </a:r>
          </a:p>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3</a:t>
            </a:fld>
            <a:endParaRPr lang="en-US"/>
          </a:p>
        </p:txBody>
      </p:sp>
    </p:spTree>
    <p:extLst>
      <p:ext uri="{BB962C8B-B14F-4D97-AF65-F5344CB8AC3E}">
        <p14:creationId xmlns:p14="http://schemas.microsoft.com/office/powerpoint/2010/main" val="405293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other alternative tobacco products, the tobacco industry packages their products to appear similar to candy or other sweets. </a:t>
            </a:r>
          </a:p>
          <a:p>
            <a:endParaRPr lang="en-US" dirty="0"/>
          </a:p>
          <a:p>
            <a:r>
              <a:rPr lang="en-US" dirty="0"/>
              <a:t>The sweet flavors such as strawberry and vanilla do not make cigars safer. The flavors only mask the bitter and harsh smell and taste of the cigars – they do not mask the toxic, harmful effects.</a:t>
            </a:r>
          </a:p>
          <a:p>
            <a:endParaRPr lang="en-US" dirty="0"/>
          </a:p>
          <a:p>
            <a:r>
              <a:rPr lang="en-US" dirty="0"/>
              <a:t>It is illegal for companies to sell fruity and candy flavored cigarettes, but it is NOT illegal for tobacco companies to add these flavors to cigars and some other products.</a:t>
            </a:r>
          </a:p>
          <a:p>
            <a:endParaRPr lang="en-US" dirty="0"/>
          </a:p>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23</a:t>
            </a:fld>
            <a:endParaRPr lang="en-US"/>
          </a:p>
        </p:txBody>
      </p:sp>
    </p:spTree>
    <p:extLst>
      <p:ext uri="{BB962C8B-B14F-4D97-AF65-F5344CB8AC3E}">
        <p14:creationId xmlns:p14="http://schemas.microsoft.com/office/powerpoint/2010/main" val="246566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also is common for the tobacco industry to promote their products less expensive. This is a tactic to try to persuade people to try these products with the hope that they will want to use them again and again. This tactic also preys on people who do not have a lot of extra money to spend.</a:t>
            </a:r>
          </a:p>
          <a:p>
            <a:endParaRPr lang="en-US" dirty="0"/>
          </a:p>
          <a:p>
            <a:r>
              <a:rPr lang="en-US" dirty="0"/>
              <a:t>The tobacco industry also has figured out how to exploit tax laws to sell more cigars.  They package their products in unique ways to avoid tax laws in order to reduce the cost of their product and get more people to use them.  </a:t>
            </a:r>
          </a:p>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24</a:t>
            </a:fld>
            <a:endParaRPr lang="en-US"/>
          </a:p>
        </p:txBody>
      </p:sp>
    </p:spTree>
    <p:extLst>
      <p:ext uri="{BB962C8B-B14F-4D97-AF65-F5344CB8AC3E}">
        <p14:creationId xmlns:p14="http://schemas.microsoft.com/office/powerpoint/2010/main" val="1868862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956">
              <a:defRPr/>
            </a:pPr>
            <a:r>
              <a:rPr lang="en-US" dirty="0"/>
              <a:t>Smokeless tobacco, which is more commonly known as chewing or spit tobacco, is another tobacco product.  Although not smoked, it does carry its own dangerous and addictive risks. </a:t>
            </a:r>
          </a:p>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25</a:t>
            </a:fld>
            <a:endParaRPr lang="en-US"/>
          </a:p>
        </p:txBody>
      </p:sp>
    </p:spTree>
    <p:extLst>
      <p:ext uri="{BB962C8B-B14F-4D97-AF65-F5344CB8AC3E}">
        <p14:creationId xmlns:p14="http://schemas.microsoft.com/office/powerpoint/2010/main" val="2875070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Smokeless tobacco products can deliver more nicotine than cigarettes.</a:t>
            </a:r>
          </a:p>
          <a:p>
            <a:endParaRPr lang="en-US" dirty="0"/>
          </a:p>
          <a:p>
            <a:r>
              <a:rPr lang="en-US" dirty="0"/>
              <a:t>One of the most common side effects experienced by smokeless tobacco users is excessive tooth decay. In addition to the tooth decay, the tobacco also causes gums to pull always from the teeth, resulting in permanent gum loss. </a:t>
            </a:r>
          </a:p>
          <a:p>
            <a:endParaRPr lang="en-US" dirty="0"/>
          </a:p>
          <a:p>
            <a:r>
              <a:rPr lang="en-US" dirty="0"/>
              <a:t>Although many of the common health effects of smokeless tobacco products attack the mouth, there are more severe risks associated with them as well. Medical professionals have linked many of the chemicals found in chewing tobacco, dip, and snuff with esophageal, mouth, and pancreatic cancer. </a:t>
            </a:r>
          </a:p>
          <a:p>
            <a:endParaRPr lang="en-US" dirty="0"/>
          </a:p>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26</a:t>
            </a:fld>
            <a:endParaRPr lang="en-US"/>
          </a:p>
        </p:txBody>
      </p:sp>
    </p:spTree>
    <p:extLst>
      <p:ext uri="{BB962C8B-B14F-4D97-AF65-F5344CB8AC3E}">
        <p14:creationId xmlns:p14="http://schemas.microsoft.com/office/powerpoint/2010/main" val="924207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Smokeless tobacco products come in a variety of forms to promote use among kids or those who normally would not try them.</a:t>
            </a:r>
          </a:p>
          <a:p>
            <a:endParaRPr lang="en-US" dirty="0"/>
          </a:p>
          <a:p>
            <a:r>
              <a:rPr lang="en-US" dirty="0"/>
              <a:t>Some smokeless tobacco products are spitless.  Even though it may not smell or taste like tobacco, it still contains nicotine, is very addictive, harmful and can cause cancer.</a:t>
            </a:r>
          </a:p>
          <a:p>
            <a:endParaRPr lang="en-US" dirty="0"/>
          </a:p>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27</a:t>
            </a:fld>
            <a:endParaRPr lang="en-US"/>
          </a:p>
        </p:txBody>
      </p:sp>
    </p:spTree>
    <p:extLst>
      <p:ext uri="{BB962C8B-B14F-4D97-AF65-F5344CB8AC3E}">
        <p14:creationId xmlns:p14="http://schemas.microsoft.com/office/powerpoint/2010/main" val="3210281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956">
              <a:buClr>
                <a:srgbClr val="000000"/>
              </a:buClr>
              <a:buSzPts val="1400"/>
              <a:defRPr/>
            </a:pPr>
            <a:r>
              <a:rPr lang="en-US" dirty="0">
                <a:solidFill>
                  <a:schemeClr val="lt1"/>
                </a:solidFill>
                <a:latin typeface="Trebuchet MS"/>
                <a:ea typeface="Trebuchet MS"/>
                <a:cs typeface="Trebuchet MS"/>
                <a:sym typeface="Trebuchet MS"/>
              </a:rPr>
              <a:t>Heat-not-burn products are different than e-cigarettes, which use e-liquid that contains nicotine. Both result in aerosol vapor that is inhaled by the user. Heat-not-burn products don’t reach a temperature where ash is formed, which is how they differ from a cigarette. </a:t>
            </a:r>
          </a:p>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29</a:t>
            </a:fld>
            <a:endParaRPr lang="en-US"/>
          </a:p>
        </p:txBody>
      </p:sp>
    </p:spTree>
    <p:extLst>
      <p:ext uri="{BB962C8B-B14F-4D97-AF65-F5344CB8AC3E}">
        <p14:creationId xmlns:p14="http://schemas.microsoft.com/office/powerpoint/2010/main" val="1959833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summarize what we have learned today.</a:t>
            </a:r>
          </a:p>
          <a:p>
            <a:endParaRPr lang="en-US" dirty="0"/>
          </a:p>
          <a:p>
            <a:pPr>
              <a:lnSpc>
                <a:spcPct val="120000"/>
              </a:lnSpc>
            </a:pPr>
            <a:r>
              <a:rPr lang="en-US" dirty="0"/>
              <a:t>E-cigarettes, </a:t>
            </a:r>
            <a:r>
              <a:rPr lang="en-US" dirty="0">
                <a:solidFill>
                  <a:schemeClr val="lt1"/>
                </a:solidFill>
                <a:latin typeface="Trebuchet MS"/>
                <a:ea typeface="Trebuchet MS"/>
                <a:cs typeface="Trebuchet MS"/>
                <a:sym typeface="Trebuchet MS"/>
              </a:rPr>
              <a:t>hookah products, </a:t>
            </a:r>
            <a:r>
              <a:rPr lang="en-US" dirty="0"/>
              <a:t>cigars, smokeless tobacco, </a:t>
            </a:r>
            <a:r>
              <a:rPr lang="en-US" dirty="0">
                <a:solidFill>
                  <a:schemeClr val="lt1"/>
                </a:solidFill>
                <a:latin typeface="Trebuchet MS"/>
                <a:ea typeface="Trebuchet MS"/>
                <a:cs typeface="Trebuchet MS"/>
                <a:sym typeface="Trebuchet MS"/>
              </a:rPr>
              <a:t>and heat-not-burn </a:t>
            </a:r>
            <a:r>
              <a:rPr lang="en-US" dirty="0"/>
              <a:t>products all contain </a:t>
            </a:r>
            <a:r>
              <a:rPr lang="en-US" b="1" dirty="0">
                <a:solidFill>
                  <a:schemeClr val="dk2"/>
                </a:solidFill>
              </a:rPr>
              <a:t>toxic</a:t>
            </a:r>
            <a:r>
              <a:rPr lang="en-US" dirty="0"/>
              <a:t> chemicals, including nicotine.</a:t>
            </a:r>
          </a:p>
          <a:p>
            <a:pPr>
              <a:lnSpc>
                <a:spcPct val="120000"/>
              </a:lnSpc>
            </a:pPr>
            <a:endParaRPr lang="en-US" dirty="0"/>
          </a:p>
          <a:p>
            <a:pPr>
              <a:lnSpc>
                <a:spcPct val="120000"/>
              </a:lnSpc>
            </a:pPr>
            <a:r>
              <a:rPr lang="en-US" dirty="0"/>
              <a:t>Tobacco companies package products to make them </a:t>
            </a:r>
            <a:r>
              <a:rPr lang="en-US" b="1" dirty="0">
                <a:solidFill>
                  <a:schemeClr val="dk2"/>
                </a:solidFill>
              </a:rPr>
              <a:t>appear healthy </a:t>
            </a:r>
            <a:r>
              <a:rPr lang="en-US" dirty="0"/>
              <a:t>and safe.</a:t>
            </a:r>
          </a:p>
          <a:p>
            <a:pPr>
              <a:lnSpc>
                <a:spcPct val="120000"/>
              </a:lnSpc>
            </a:pPr>
            <a:endParaRPr lang="en-US" dirty="0"/>
          </a:p>
          <a:p>
            <a:pPr>
              <a:lnSpc>
                <a:spcPct val="120000"/>
              </a:lnSpc>
            </a:pPr>
            <a:r>
              <a:rPr lang="en-US" dirty="0"/>
              <a:t>Candy flavors only mask the bitter taste and </a:t>
            </a:r>
            <a:r>
              <a:rPr lang="en-US" b="1" dirty="0">
                <a:solidFill>
                  <a:schemeClr val="dk2"/>
                </a:solidFill>
              </a:rPr>
              <a:t>harmful effects </a:t>
            </a:r>
            <a:r>
              <a:rPr lang="en-US" dirty="0"/>
              <a:t>of tobacco products.</a:t>
            </a:r>
          </a:p>
          <a:p>
            <a:pPr>
              <a:lnSpc>
                <a:spcPct val="120000"/>
              </a:lnSpc>
            </a:pPr>
            <a:endParaRPr lang="en-US" dirty="0"/>
          </a:p>
          <a:p>
            <a:pPr>
              <a:lnSpc>
                <a:spcPct val="120000"/>
              </a:lnSpc>
            </a:pPr>
            <a:r>
              <a:rPr lang="en-US" dirty="0"/>
              <a:t>There is </a:t>
            </a:r>
            <a:r>
              <a:rPr lang="en-US" b="1" dirty="0">
                <a:solidFill>
                  <a:schemeClr val="dk2"/>
                </a:solidFill>
              </a:rPr>
              <a:t>NO</a:t>
            </a:r>
            <a:r>
              <a:rPr lang="en-US" dirty="0"/>
              <a:t> safe way to use the tobacco products reviewed in this presentation.</a:t>
            </a:r>
          </a:p>
        </p:txBody>
      </p:sp>
      <p:sp>
        <p:nvSpPr>
          <p:cNvPr id="4" name="Slide Number Placeholder 3"/>
          <p:cNvSpPr>
            <a:spLocks noGrp="1"/>
          </p:cNvSpPr>
          <p:nvPr>
            <p:ph type="sldNum" sz="quarter" idx="5"/>
          </p:nvPr>
        </p:nvSpPr>
        <p:spPr/>
        <p:txBody>
          <a:bodyPr/>
          <a:lstStyle/>
          <a:p>
            <a:fld id="{64564673-911D-F041-938B-1808081E165E}" type="slidenum">
              <a:rPr lang="en-US" smtClean="0"/>
              <a:t>30</a:t>
            </a:fld>
            <a:endParaRPr lang="en-US"/>
          </a:p>
        </p:txBody>
      </p:sp>
    </p:spTree>
    <p:extLst>
      <p:ext uri="{BB962C8B-B14F-4D97-AF65-F5344CB8AC3E}">
        <p14:creationId xmlns:p14="http://schemas.microsoft.com/office/powerpoint/2010/main" val="16969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31</a:t>
            </a:fld>
            <a:endParaRPr lang="en-US"/>
          </a:p>
        </p:txBody>
      </p:sp>
    </p:spTree>
    <p:extLst>
      <p:ext uri="{BB962C8B-B14F-4D97-AF65-F5344CB8AC3E}">
        <p14:creationId xmlns:p14="http://schemas.microsoft.com/office/powerpoint/2010/main" val="1562776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32</a:t>
            </a:fld>
            <a:endParaRPr lang="en-US"/>
          </a:p>
        </p:txBody>
      </p:sp>
    </p:spTree>
    <p:extLst>
      <p:ext uri="{BB962C8B-B14F-4D97-AF65-F5344CB8AC3E}">
        <p14:creationId xmlns:p14="http://schemas.microsoft.com/office/powerpoint/2010/main" val="1053010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33</a:t>
            </a:fld>
            <a:endParaRPr lang="en-US"/>
          </a:p>
        </p:txBody>
      </p:sp>
    </p:spTree>
    <p:extLst>
      <p:ext uri="{BB962C8B-B14F-4D97-AF65-F5344CB8AC3E}">
        <p14:creationId xmlns:p14="http://schemas.microsoft.com/office/powerpoint/2010/main" val="2566532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tobacco in cigarettes contains nicotine.  Nicotine is the active ingredient in all tobacco related products.</a:t>
            </a:r>
          </a:p>
          <a:p>
            <a:endParaRPr lang="en-US" dirty="0"/>
          </a:p>
          <a:p>
            <a:r>
              <a:rPr lang="en-US" dirty="0"/>
              <a:t>Symptoms of nicotine addiction can occur in just a few weeks after someone starts smoking.</a:t>
            </a:r>
          </a:p>
          <a:p>
            <a:endParaRPr lang="en-US" dirty="0"/>
          </a:p>
          <a:p>
            <a:r>
              <a:rPr lang="en-US" dirty="0"/>
              <a:t>While reported cigarette use as been on the decline among youth, 5.5% of high school students and 1.9% of middle school students reported using cigarettes at least once in the prior 30 days (2019).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https://www.lung.org/research/sotc/state-grades/highlights/virginia</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a:p>
            <a:endParaRPr lang="en-US" sz="1800"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defTabSz="931956">
              <a:defRPr/>
            </a:pPr>
            <a:r>
              <a:rPr lang="en-US" sz="1800" dirty="0">
                <a:solidFill>
                  <a:srgbClr val="0563C1"/>
                </a:solidFill>
                <a:latin typeface="Calibri" panose="020F0502020204030204" pitchFamily="34" charset="0"/>
                <a:ea typeface="Calibri" panose="020F0502020204030204" pitchFamily="34" charset="0"/>
                <a:cs typeface="Times New Roman" panose="02020603050405020304" pitchFamily="18" charset="0"/>
              </a:rPr>
              <a:t>Two-thirds of youth tobacco users report wanting to quit, and nearly two-thirds report trying to quit in the past year. (CDC: Smoking Cessation: Fast Facts) (</a:t>
            </a: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https://www.cdc.gov/tobacco/data_statistics/fact_sheets/cessation/smoking-cessation-fast-facts/index.html</a:t>
            </a:r>
            <a:r>
              <a:rPr lang="en-US" sz="1800"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4</a:t>
            </a:fld>
            <a:endParaRPr lang="en-US"/>
          </a:p>
        </p:txBody>
      </p:sp>
    </p:spTree>
    <p:extLst>
      <p:ext uri="{BB962C8B-B14F-4D97-AF65-F5344CB8AC3E}">
        <p14:creationId xmlns:p14="http://schemas.microsoft.com/office/powerpoint/2010/main" val="1658552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34</a:t>
            </a:fld>
            <a:endParaRPr lang="en-US"/>
          </a:p>
        </p:txBody>
      </p:sp>
    </p:spTree>
    <p:extLst>
      <p:ext uri="{BB962C8B-B14F-4D97-AF65-F5344CB8AC3E}">
        <p14:creationId xmlns:p14="http://schemas.microsoft.com/office/powerpoint/2010/main" val="3350216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35</a:t>
            </a:fld>
            <a:endParaRPr lang="en-US"/>
          </a:p>
        </p:txBody>
      </p:sp>
    </p:spTree>
    <p:extLst>
      <p:ext uri="{BB962C8B-B14F-4D97-AF65-F5344CB8AC3E}">
        <p14:creationId xmlns:p14="http://schemas.microsoft.com/office/powerpoint/2010/main" val="1824533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36</a:t>
            </a:fld>
            <a:endParaRPr lang="en-US"/>
          </a:p>
        </p:txBody>
      </p:sp>
    </p:spTree>
    <p:extLst>
      <p:ext uri="{BB962C8B-B14F-4D97-AF65-F5344CB8AC3E}">
        <p14:creationId xmlns:p14="http://schemas.microsoft.com/office/powerpoint/2010/main" val="3960746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adverse effects from smoking Cigarettes.</a:t>
            </a:r>
          </a:p>
          <a:p>
            <a:br>
              <a:rPr lang="en-US" dirty="0"/>
            </a:br>
            <a:r>
              <a:rPr lang="en-US" dirty="0"/>
              <a:t>The short-term effects include staining of teeth as well as gum disease; developing a chronic cough and an increase in phlegm production; shortness of breath due to lower oxygen levels; hearing and vision problems; headaches and a faster resting heartrate.</a:t>
            </a:r>
          </a:p>
        </p:txBody>
      </p:sp>
      <p:sp>
        <p:nvSpPr>
          <p:cNvPr id="4" name="Slide Number Placeholder 3"/>
          <p:cNvSpPr>
            <a:spLocks noGrp="1"/>
          </p:cNvSpPr>
          <p:nvPr>
            <p:ph type="sldNum" sz="quarter" idx="5"/>
          </p:nvPr>
        </p:nvSpPr>
        <p:spPr/>
        <p:txBody>
          <a:bodyPr/>
          <a:lstStyle/>
          <a:p>
            <a:fld id="{64564673-911D-F041-938B-1808081E165E}" type="slidenum">
              <a:rPr lang="en-US" smtClean="0"/>
              <a:t>5</a:t>
            </a:fld>
            <a:endParaRPr lang="en-US"/>
          </a:p>
        </p:txBody>
      </p:sp>
    </p:spTree>
    <p:extLst>
      <p:ext uri="{BB962C8B-B14F-4D97-AF65-F5344CB8AC3E}">
        <p14:creationId xmlns:p14="http://schemas.microsoft.com/office/powerpoint/2010/main" val="2370767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long-term effects are even more harmful.  They include all the short-term effects we discussed as well as:</a:t>
            </a:r>
          </a:p>
          <a:p>
            <a:endParaRPr lang="en-US" dirty="0"/>
          </a:p>
          <a:p>
            <a:r>
              <a:rPr lang="en-US" dirty="0"/>
              <a:t>Heart disease, chronic lung disease including emphysema and COPD, lung and other cancers and stress on the overall biological systems.</a:t>
            </a:r>
          </a:p>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6</a:t>
            </a:fld>
            <a:endParaRPr lang="en-US"/>
          </a:p>
        </p:txBody>
      </p:sp>
    </p:spTree>
    <p:extLst>
      <p:ext uri="{BB962C8B-B14F-4D97-AF65-F5344CB8AC3E}">
        <p14:creationId xmlns:p14="http://schemas.microsoft.com/office/powerpoint/2010/main" val="2327044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alternative tobacco product is called the electronic cigarette  (e-cig or e-cigarette).</a:t>
            </a:r>
          </a:p>
          <a:p>
            <a:endParaRPr lang="en-US" dirty="0"/>
          </a:p>
          <a:p>
            <a:r>
              <a:rPr lang="en-US" dirty="0"/>
              <a:t>E-cigs are one of the latest devices that the tobacco industry has introduced to the public.</a:t>
            </a:r>
          </a:p>
          <a:p>
            <a:endParaRPr lang="en-US" dirty="0"/>
          </a:p>
          <a:p>
            <a:r>
              <a:rPr lang="en-US" dirty="0"/>
              <a:t>Electronic cigarettes do not contain tobacco, but they do use nicotine from tobacco plants.</a:t>
            </a:r>
          </a:p>
          <a:p>
            <a:endParaRPr lang="en-US" dirty="0"/>
          </a:p>
          <a:p>
            <a:r>
              <a:rPr lang="en-US" dirty="0"/>
              <a:t>As you already learned, nicotine is the addictive ingredient derived from tobacco.</a:t>
            </a:r>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8</a:t>
            </a:fld>
            <a:endParaRPr lang="en-US"/>
          </a:p>
        </p:txBody>
      </p:sp>
    </p:spTree>
    <p:extLst>
      <p:ext uri="{BB962C8B-B14F-4D97-AF65-F5344CB8AC3E}">
        <p14:creationId xmlns:p14="http://schemas.microsoft.com/office/powerpoint/2010/main" val="828108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E-cigs do not produce cigarette smoke or vapor but rather an aerosol that contains nicotine and a number of chemicals.</a:t>
            </a:r>
          </a:p>
          <a:p>
            <a:endParaRPr lang="en-US" dirty="0"/>
          </a:p>
          <a:p>
            <a:r>
              <a:rPr lang="en-US" dirty="0"/>
              <a:t>They have a heating element that atomizes a liquid solution known as e-liquid or e-juice. E-liquids are usually a mixture of propylene glycol, glycerin, nicotine, and flavorings.   Propylene glycol is used by the chemical, food, and pharmaceutical industries. It is a solvent for food colors and flavors, and in the paint and plastics industries and as an ingredient in antifreeze.  Propylene glycol also is used to create artificial smoke or fog used in fire-fighting training and in theatrical productions.</a:t>
            </a:r>
          </a:p>
        </p:txBody>
      </p:sp>
      <p:sp>
        <p:nvSpPr>
          <p:cNvPr id="4" name="Slide Number Placeholder 3"/>
          <p:cNvSpPr>
            <a:spLocks noGrp="1"/>
          </p:cNvSpPr>
          <p:nvPr>
            <p:ph type="sldNum" sz="quarter" idx="5"/>
          </p:nvPr>
        </p:nvSpPr>
        <p:spPr/>
        <p:txBody>
          <a:bodyPr/>
          <a:lstStyle/>
          <a:p>
            <a:fld id="{64564673-911D-F041-938B-1808081E165E}" type="slidenum">
              <a:rPr lang="en-US" smtClean="0"/>
              <a:t>9</a:t>
            </a:fld>
            <a:endParaRPr lang="en-US"/>
          </a:p>
        </p:txBody>
      </p:sp>
    </p:spTree>
    <p:extLst>
      <p:ext uri="{BB962C8B-B14F-4D97-AF65-F5344CB8AC3E}">
        <p14:creationId xmlns:p14="http://schemas.microsoft.com/office/powerpoint/2010/main" val="3821524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Electronic cigarette users say that a reason they like the product is because they can choose the level of nicotine they wish to inhale. However, there have been several cases of mislabeling the level of nicotine in a product. Therefore, they are not actually choosing AND in most cases do not know what they are even inhaling. </a:t>
            </a:r>
          </a:p>
          <a:p>
            <a:endParaRPr lang="en-US" dirty="0"/>
          </a:p>
          <a:p>
            <a:r>
              <a:rPr lang="en-US" dirty="0"/>
              <a:t>E-cigs still are addictive because they contain the ingredient nicotine. So, even if someone stops smoking cigarettes, they still may be addicted to nicotine contained in electronic cigarettes, which also is a toxic agent. </a:t>
            </a:r>
          </a:p>
        </p:txBody>
      </p:sp>
      <p:sp>
        <p:nvSpPr>
          <p:cNvPr id="4" name="Slide Number Placeholder 3"/>
          <p:cNvSpPr>
            <a:spLocks noGrp="1"/>
          </p:cNvSpPr>
          <p:nvPr>
            <p:ph type="sldNum" sz="quarter" idx="5"/>
          </p:nvPr>
        </p:nvSpPr>
        <p:spPr/>
        <p:txBody>
          <a:bodyPr/>
          <a:lstStyle/>
          <a:p>
            <a:fld id="{64564673-911D-F041-938B-1808081E165E}" type="slidenum">
              <a:rPr lang="en-US" smtClean="0"/>
              <a:t>10</a:t>
            </a:fld>
            <a:endParaRPr lang="en-US"/>
          </a:p>
        </p:txBody>
      </p:sp>
    </p:spTree>
    <p:extLst>
      <p:ext uri="{BB962C8B-B14F-4D97-AF65-F5344CB8AC3E}">
        <p14:creationId xmlns:p14="http://schemas.microsoft.com/office/powerpoint/2010/main" val="974513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there are numerous discussions and claims that seem to say e-cigs help some people stop smoking, there is little scientific proof to support this claim.</a:t>
            </a:r>
          </a:p>
          <a:p>
            <a:endParaRPr lang="en-US" dirty="0"/>
          </a:p>
          <a:p>
            <a:r>
              <a:rPr lang="en-US" dirty="0"/>
              <a:t>The FDA has not approved e-cigarettes as a quit smoking aid. </a:t>
            </a:r>
          </a:p>
          <a:p>
            <a:pPr defTabSz="931956">
              <a:defRPr/>
            </a:pP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(https://www.cdc.gov/tobacco/basic_information/e-cigarettes/pdfs/Electronic-Cigarettes-Infographic-p.pdf</a:t>
            </a: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4564673-911D-F041-938B-1808081E165E}" type="slidenum">
              <a:rPr lang="en-US" smtClean="0"/>
              <a:t>11</a:t>
            </a:fld>
            <a:endParaRPr lang="en-US"/>
          </a:p>
        </p:txBody>
      </p:sp>
    </p:spTree>
    <p:extLst>
      <p:ext uri="{BB962C8B-B14F-4D97-AF65-F5344CB8AC3E}">
        <p14:creationId xmlns:p14="http://schemas.microsoft.com/office/powerpoint/2010/main" val="1503786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1039383" y="922001"/>
            <a:ext cx="2506999" cy="2506999"/>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9" name="Picture Placeholder 7">
            <a:extLst>
              <a:ext uri="{FF2B5EF4-FFF2-40B4-BE49-F238E27FC236}">
                <a16:creationId xmlns:a16="http://schemas.microsoft.com/office/drawing/2014/main" id="{13D0C79B-B2E5-D34B-A417-064E9FAA5296}"/>
              </a:ext>
            </a:extLst>
          </p:cNvPr>
          <p:cNvSpPr>
            <a:spLocks noGrp="1"/>
          </p:cNvSpPr>
          <p:nvPr>
            <p:ph type="pic" sz="quarter" idx="11" hasCustomPrompt="1"/>
          </p:nvPr>
        </p:nvSpPr>
        <p:spPr>
          <a:xfrm>
            <a:off x="3653491" y="922001"/>
            <a:ext cx="2506999" cy="2506999"/>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10" name="Picture Placeholder 7">
            <a:extLst>
              <a:ext uri="{FF2B5EF4-FFF2-40B4-BE49-F238E27FC236}">
                <a16:creationId xmlns:a16="http://schemas.microsoft.com/office/drawing/2014/main" id="{99790E21-FF4A-0347-B250-9DD7A67DAACE}"/>
              </a:ext>
            </a:extLst>
          </p:cNvPr>
          <p:cNvSpPr>
            <a:spLocks noGrp="1"/>
          </p:cNvSpPr>
          <p:nvPr>
            <p:ph type="pic" sz="quarter" idx="12" hasCustomPrompt="1"/>
          </p:nvPr>
        </p:nvSpPr>
        <p:spPr>
          <a:xfrm>
            <a:off x="6267599" y="922001"/>
            <a:ext cx="2506999" cy="2506999"/>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11" name="Picture Placeholder 7">
            <a:extLst>
              <a:ext uri="{FF2B5EF4-FFF2-40B4-BE49-F238E27FC236}">
                <a16:creationId xmlns:a16="http://schemas.microsoft.com/office/drawing/2014/main" id="{0095A47A-AA25-F744-99F0-0D004F96020B}"/>
              </a:ext>
            </a:extLst>
          </p:cNvPr>
          <p:cNvSpPr>
            <a:spLocks noGrp="1"/>
          </p:cNvSpPr>
          <p:nvPr>
            <p:ph type="pic" sz="quarter" idx="13" hasCustomPrompt="1"/>
          </p:nvPr>
        </p:nvSpPr>
        <p:spPr>
          <a:xfrm>
            <a:off x="8881707" y="922001"/>
            <a:ext cx="2506999" cy="2506999"/>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12" name="Picture Placeholder 7">
            <a:extLst>
              <a:ext uri="{FF2B5EF4-FFF2-40B4-BE49-F238E27FC236}">
                <a16:creationId xmlns:a16="http://schemas.microsoft.com/office/drawing/2014/main" id="{9157F306-8E95-5A4A-91EE-10185BDC84A6}"/>
              </a:ext>
            </a:extLst>
          </p:cNvPr>
          <p:cNvSpPr>
            <a:spLocks noGrp="1"/>
          </p:cNvSpPr>
          <p:nvPr>
            <p:ph type="pic" sz="quarter" idx="14" hasCustomPrompt="1"/>
          </p:nvPr>
        </p:nvSpPr>
        <p:spPr>
          <a:xfrm>
            <a:off x="1039383" y="3525351"/>
            <a:ext cx="2506999" cy="2506999"/>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13" name="Picture Placeholder 7">
            <a:extLst>
              <a:ext uri="{FF2B5EF4-FFF2-40B4-BE49-F238E27FC236}">
                <a16:creationId xmlns:a16="http://schemas.microsoft.com/office/drawing/2014/main" id="{0A0E693C-626F-4942-AA78-167AC7D24CBC}"/>
              </a:ext>
            </a:extLst>
          </p:cNvPr>
          <p:cNvSpPr>
            <a:spLocks noGrp="1"/>
          </p:cNvSpPr>
          <p:nvPr>
            <p:ph type="pic" sz="quarter" idx="15" hasCustomPrompt="1"/>
          </p:nvPr>
        </p:nvSpPr>
        <p:spPr>
          <a:xfrm>
            <a:off x="3675006" y="3525351"/>
            <a:ext cx="2506999" cy="2506999"/>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14" name="Picture Placeholder 7">
            <a:extLst>
              <a:ext uri="{FF2B5EF4-FFF2-40B4-BE49-F238E27FC236}">
                <a16:creationId xmlns:a16="http://schemas.microsoft.com/office/drawing/2014/main" id="{FF059ABA-509A-3A43-A8D6-E5584BBE31CB}"/>
              </a:ext>
            </a:extLst>
          </p:cNvPr>
          <p:cNvSpPr>
            <a:spLocks noGrp="1"/>
          </p:cNvSpPr>
          <p:nvPr>
            <p:ph type="pic" sz="quarter" idx="16" hasCustomPrompt="1"/>
          </p:nvPr>
        </p:nvSpPr>
        <p:spPr>
          <a:xfrm>
            <a:off x="6267599" y="3525351"/>
            <a:ext cx="2506999" cy="2506999"/>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15" name="Picture Placeholder 7">
            <a:extLst>
              <a:ext uri="{FF2B5EF4-FFF2-40B4-BE49-F238E27FC236}">
                <a16:creationId xmlns:a16="http://schemas.microsoft.com/office/drawing/2014/main" id="{09582E7B-AC71-744E-B0CB-789FAA695F9B}"/>
              </a:ext>
            </a:extLst>
          </p:cNvPr>
          <p:cNvSpPr>
            <a:spLocks noGrp="1"/>
          </p:cNvSpPr>
          <p:nvPr>
            <p:ph type="pic" sz="quarter" idx="17" hasCustomPrompt="1"/>
          </p:nvPr>
        </p:nvSpPr>
        <p:spPr>
          <a:xfrm>
            <a:off x="8881707" y="3525351"/>
            <a:ext cx="2506999" cy="2506999"/>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3488194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3992" y="0"/>
            <a:ext cx="4742633" cy="6858000"/>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2921971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101599" y="416787"/>
            <a:ext cx="4902200" cy="6025288"/>
          </a:xfrm>
          <a:prstGeom prst="roundRect">
            <a:avLst>
              <a:gd name="adj" fmla="val 2364"/>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283693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7620000" y="0"/>
            <a:ext cx="4572000" cy="6858000"/>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949184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576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6238875" y="861539"/>
            <a:ext cx="5127625" cy="5127625"/>
          </a:xfrm>
          <a:prstGeom prst="ellipse">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1346154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1019175" y="781780"/>
            <a:ext cx="4176713" cy="3743325"/>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1112237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7608888" y="-13494"/>
            <a:ext cx="4583112" cy="6884988"/>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3392015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3412" y="0"/>
            <a:ext cx="4940063" cy="6858000"/>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9" name="Picture Placeholder 7">
            <a:extLst>
              <a:ext uri="{FF2B5EF4-FFF2-40B4-BE49-F238E27FC236}">
                <a16:creationId xmlns:a16="http://schemas.microsoft.com/office/drawing/2014/main" id="{13D0C79B-B2E5-D34B-A417-064E9FAA5296}"/>
              </a:ext>
            </a:extLst>
          </p:cNvPr>
          <p:cNvSpPr>
            <a:spLocks noGrp="1"/>
          </p:cNvSpPr>
          <p:nvPr>
            <p:ph type="pic" sz="quarter" idx="11" hasCustomPrompt="1"/>
          </p:nvPr>
        </p:nvSpPr>
        <p:spPr>
          <a:xfrm>
            <a:off x="4596592" y="4356100"/>
            <a:ext cx="1389063" cy="1389063"/>
          </a:xfrm>
          <a:prstGeom prst="ellipse">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2560875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13D0C79B-B2E5-D34B-A417-064E9FAA5296}"/>
              </a:ext>
            </a:extLst>
          </p:cNvPr>
          <p:cNvSpPr>
            <a:spLocks noGrp="1"/>
          </p:cNvSpPr>
          <p:nvPr>
            <p:ph type="pic" sz="quarter" idx="11" hasCustomPrompt="1"/>
          </p:nvPr>
        </p:nvSpPr>
        <p:spPr>
          <a:xfrm>
            <a:off x="8904288" y="692150"/>
            <a:ext cx="2744787" cy="3168650"/>
          </a:xfrm>
          <a:prstGeom prst="roundRect">
            <a:avLst>
              <a:gd name="adj" fmla="val 1369"/>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5808663" y="692150"/>
            <a:ext cx="2952750" cy="5400675"/>
          </a:xfrm>
          <a:prstGeom prst="roundRect">
            <a:avLst>
              <a:gd name="adj" fmla="val 1487"/>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549787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406065" y="590550"/>
            <a:ext cx="2506662" cy="5676900"/>
          </a:xfrm>
          <a:prstGeom prst="roundRect">
            <a:avLst>
              <a:gd name="adj" fmla="val 1792"/>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9" name="Picture Placeholder 7">
            <a:extLst>
              <a:ext uri="{FF2B5EF4-FFF2-40B4-BE49-F238E27FC236}">
                <a16:creationId xmlns:a16="http://schemas.microsoft.com/office/drawing/2014/main" id="{13D0C79B-B2E5-D34B-A417-064E9FAA5296}"/>
              </a:ext>
            </a:extLst>
          </p:cNvPr>
          <p:cNvSpPr>
            <a:spLocks noGrp="1"/>
          </p:cNvSpPr>
          <p:nvPr>
            <p:ph type="pic" sz="quarter" idx="11" hasCustomPrompt="1"/>
          </p:nvPr>
        </p:nvSpPr>
        <p:spPr>
          <a:xfrm>
            <a:off x="3027363" y="590550"/>
            <a:ext cx="2486025" cy="5676900"/>
          </a:xfrm>
          <a:prstGeom prst="roundRect">
            <a:avLst>
              <a:gd name="adj" fmla="val 2383"/>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
        <p:nvSpPr>
          <p:cNvPr id="10" name="Picture Placeholder 7">
            <a:extLst>
              <a:ext uri="{FF2B5EF4-FFF2-40B4-BE49-F238E27FC236}">
                <a16:creationId xmlns:a16="http://schemas.microsoft.com/office/drawing/2014/main" id="{99790E21-FF4A-0347-B250-9DD7A67DAACE}"/>
              </a:ext>
            </a:extLst>
          </p:cNvPr>
          <p:cNvSpPr>
            <a:spLocks noGrp="1"/>
          </p:cNvSpPr>
          <p:nvPr>
            <p:ph type="pic" sz="quarter" idx="12" hasCustomPrompt="1"/>
          </p:nvPr>
        </p:nvSpPr>
        <p:spPr>
          <a:xfrm>
            <a:off x="5642901" y="590550"/>
            <a:ext cx="2478749" cy="5676900"/>
          </a:xfrm>
          <a:prstGeom prst="roundRect">
            <a:avLst>
              <a:gd name="adj" fmla="val 550"/>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1139545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0" y="0"/>
            <a:ext cx="12192000" cy="4128298"/>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2198195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6524" y="1"/>
            <a:ext cx="12198524" cy="3441876"/>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802062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717135" y="842962"/>
            <a:ext cx="3270665" cy="5172075"/>
          </a:xfrm>
          <a:prstGeom prst="roundRect">
            <a:avLst>
              <a:gd name="adj" fmla="val 863"/>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3788067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7543800" y="1349658"/>
            <a:ext cx="2808288" cy="5903630"/>
          </a:xfrm>
          <a:prstGeom prst="roundRect">
            <a:avLst>
              <a:gd name="adj" fmla="val 11761"/>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1810575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4052888" y="2605370"/>
            <a:ext cx="4086225" cy="2287305"/>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3506836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1052513" y="1628775"/>
            <a:ext cx="5187950" cy="3313113"/>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1340007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8472488" y="1066800"/>
            <a:ext cx="2376487" cy="5026025"/>
          </a:xfrm>
          <a:prstGeom prst="roundRect">
            <a:avLst>
              <a:gd name="adj" fmla="val 7707"/>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779380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0" y="-13196"/>
            <a:ext cx="12192000" cy="6871196"/>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2393351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807740" y="869950"/>
            <a:ext cx="5148560" cy="5148560"/>
          </a:xfrm>
          <a:prstGeom prst="ellipse">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595331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6" name="Picture Placeholder 4">
            <a:extLst>
              <a:ext uri="{FF2B5EF4-FFF2-40B4-BE49-F238E27FC236}">
                <a16:creationId xmlns:a16="http://schemas.microsoft.com/office/drawing/2014/main" id="{390AF93D-D2FA-3843-B253-EDA308EE75C1}"/>
              </a:ext>
            </a:extLst>
          </p:cNvPr>
          <p:cNvPicPr>
            <a:picLocks noChangeAspect="1"/>
          </p:cNvPicPr>
          <p:nvPr userDrawn="1"/>
        </p:nvPicPr>
        <p:blipFill>
          <a:blip r:embed="rId2"/>
          <a:srcRect l="20395" r="20395"/>
          <a:stretch>
            <a:fillRect/>
          </a:stretch>
        </p:blipFill>
        <p:spPr>
          <a:xfrm>
            <a:off x="-127000" y="663575"/>
            <a:ext cx="4927600" cy="5546725"/>
          </a:xfrm>
          <a:prstGeom prst="roundRect">
            <a:avLst>
              <a:gd name="adj" fmla="val 1863"/>
            </a:avLst>
          </a:prstGeom>
        </p:spPr>
      </p:pic>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126999" y="663352"/>
            <a:ext cx="4927600" cy="5546725"/>
          </a:xfrm>
          <a:prstGeom prst="roundRect">
            <a:avLst>
              <a:gd name="adj" fmla="val 1408"/>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827372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6176" y="4075113"/>
            <a:ext cx="12192000" cy="2782887"/>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3951891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6221413" y="673100"/>
            <a:ext cx="5307012" cy="5511800"/>
          </a:xfrm>
          <a:prstGeom prst="roundRect">
            <a:avLst>
              <a:gd name="adj" fmla="val 2088"/>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1347713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328861" y="331787"/>
            <a:ext cx="4721225" cy="6194425"/>
          </a:xfrm>
          <a:prstGeom prst="roundRect">
            <a:avLst>
              <a:gd name="adj" fmla="val 1344"/>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3824920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E541F-0A85-9740-8F4C-DEE8CFD52C9C}"/>
              </a:ext>
            </a:extLst>
          </p:cNvPr>
          <p:cNvSpPr>
            <a:spLocks noGrp="1"/>
          </p:cNvSpPr>
          <p:nvPr>
            <p:ph type="pic" sz="quarter" idx="10" hasCustomPrompt="1"/>
          </p:nvPr>
        </p:nvSpPr>
        <p:spPr>
          <a:xfrm>
            <a:off x="5083175" y="685867"/>
            <a:ext cx="7108825" cy="5464108"/>
          </a:xfrm>
          <a:prstGeom prst="rect">
            <a:avLst/>
          </a:prstGeom>
          <a:solidFill>
            <a:schemeClr val="bg1">
              <a:lumMod val="85000"/>
            </a:schemeClr>
          </a:solidFill>
        </p:spPr>
        <p:txBody>
          <a:bodyPr/>
          <a:lstStyle>
            <a:lvl1pPr marL="0" indent="0">
              <a:buNone/>
              <a:defRPr sz="1800">
                <a:latin typeface="Arial" panose="020B0604020202020204" pitchFamily="34" charset="0"/>
                <a:cs typeface="Arial" panose="020B0604020202020204" pitchFamily="34" charset="0"/>
              </a:defRPr>
            </a:lvl1pPr>
          </a:lstStyle>
          <a:p>
            <a:r>
              <a:rPr lang="en-US" dirty="0"/>
              <a:t>image placeholder</a:t>
            </a:r>
          </a:p>
        </p:txBody>
      </p:sp>
    </p:spTree>
    <p:extLst>
      <p:ext uri="{BB962C8B-B14F-4D97-AF65-F5344CB8AC3E}">
        <p14:creationId xmlns:p14="http://schemas.microsoft.com/office/powerpoint/2010/main" val="3600097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240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9" r:id="rId7"/>
    <p:sldLayoutId id="2147483664" r:id="rId8"/>
    <p:sldLayoutId id="2147483669" r:id="rId9"/>
    <p:sldLayoutId id="2147483670" r:id="rId10"/>
    <p:sldLayoutId id="2147483671" r:id="rId11"/>
    <p:sldLayoutId id="2147483672" r:id="rId12"/>
    <p:sldLayoutId id="2147483673" r:id="rId13"/>
    <p:sldLayoutId id="2147483665" r:id="rId14"/>
    <p:sldLayoutId id="2147483666" r:id="rId15"/>
    <p:sldLayoutId id="2147483667" r:id="rId16"/>
    <p:sldLayoutId id="2147483668" r:id="rId17"/>
    <p:sldLayoutId id="2147483660" r:id="rId18"/>
    <p:sldLayoutId id="2147483661" r:id="rId19"/>
    <p:sldLayoutId id="2147483662" r:id="rId20"/>
    <p:sldLayoutId id="2147483663" r:id="rId21"/>
    <p:sldLayoutId id="2147483655" r:id="rId22"/>
    <p:sldLayoutId id="2147483656" r:id="rId23"/>
    <p:sldLayoutId id="2147483657" r:id="rId24"/>
    <p:sldLayoutId id="2147483658"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33.jp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8" Type="http://schemas.openxmlformats.org/officeDocument/2006/relationships/hyperlink" Target="http://www.vfhy.org/" TargetMode="External"/><Relationship Id="rId3" Type="http://schemas.openxmlformats.org/officeDocument/2006/relationships/image" Target="../media/image44.jpg"/><Relationship Id="rId7" Type="http://schemas.openxmlformats.org/officeDocument/2006/relationships/hyperlink" Target="https://teens.drugabuse.gov/drug-facts/tobacco-nicotine-e-cigarettes"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hyperlink" Target="https://www.fda.gov/tobacco-products/ctp-newsroom/how-are-non-combusted-cigarettes-sometimes-called-heat-not-burn-products-different-e-cigarettes-and" TargetMode="External"/><Relationship Id="rId5" Type="http://schemas.openxmlformats.org/officeDocument/2006/relationships/hyperlink" Target="https://www.cdc.gov/tobacco/basic_information/e-cigarettes/Quick-Facts-on-the-Risks-of-E-cigarettes-for-Kids-Teens-and-Young-Adults.html&#160;" TargetMode="External"/><Relationship Id="rId4" Type="http://schemas.openxmlformats.org/officeDocument/2006/relationships/hyperlink" Target="https://www.cdc.gov/tobacco/&#160;"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C082CB-C8D3-B14B-9082-53B2620B6D42}"/>
              </a:ext>
            </a:extLst>
          </p:cNvPr>
          <p:cNvSpPr/>
          <p:nvPr/>
        </p:nvSpPr>
        <p:spPr>
          <a:xfrm>
            <a:off x="-12035" y="-4057"/>
            <a:ext cx="12216071" cy="6862057"/>
          </a:xfrm>
          <a:prstGeom prst="rect">
            <a:avLst/>
          </a:prstGeom>
          <a:gradFill flip="none" rotWithShape="1">
            <a:gsLst>
              <a:gs pos="0">
                <a:srgbClr val="4361EE"/>
              </a:gs>
              <a:gs pos="100000">
                <a:srgbClr val="63C9D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477E4D1-6C80-1D37-43EB-582A03F850D0}"/>
              </a:ext>
            </a:extLst>
          </p:cNvPr>
          <p:cNvSpPr/>
          <p:nvPr/>
        </p:nvSpPr>
        <p:spPr>
          <a:xfrm>
            <a:off x="-12037" y="3429001"/>
            <a:ext cx="12216071" cy="3442196"/>
          </a:xfrm>
          <a:prstGeom prst="rect">
            <a:avLst/>
          </a:prstGeom>
          <a:gradFill>
            <a:gsLst>
              <a:gs pos="0">
                <a:srgbClr val="92D050"/>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345E0E68-AF32-9149-D02F-741EDCF1F981}"/>
              </a:ext>
            </a:extLst>
          </p:cNvPr>
          <p:cNvSpPr>
            <a:spLocks noChangeAspect="1"/>
          </p:cNvSpPr>
          <p:nvPr/>
        </p:nvSpPr>
        <p:spPr>
          <a:xfrm rot="18900000">
            <a:off x="3773839" y="1071873"/>
            <a:ext cx="4727450" cy="4727450"/>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65BDF53-6BC9-2ACA-94AB-663B7E03DB1F}"/>
              </a:ext>
            </a:extLst>
          </p:cNvPr>
          <p:cNvSpPr/>
          <p:nvPr/>
        </p:nvSpPr>
        <p:spPr>
          <a:xfrm rot="18900000">
            <a:off x="4010426" y="1344153"/>
            <a:ext cx="4182893" cy="4182893"/>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AEEA31D-BBC0-53EB-7637-ED8C56C670C4}"/>
              </a:ext>
            </a:extLst>
          </p:cNvPr>
          <p:cNvSpPr/>
          <p:nvPr/>
        </p:nvSpPr>
        <p:spPr>
          <a:xfrm>
            <a:off x="1879598" y="2032248"/>
            <a:ext cx="8432800" cy="2806700"/>
          </a:xfrm>
          <a:prstGeom prst="rect">
            <a:avLst/>
          </a:prstGeom>
          <a:solidFill>
            <a:srgbClr val="4361EE"/>
          </a:solidFill>
          <a:ln w="38100">
            <a:solidFill>
              <a:schemeClr val="accent1">
                <a:lumMod val="40000"/>
                <a:lumOff val="60000"/>
              </a:schemeClr>
            </a:solidFill>
          </a:ln>
          <a:effectLst>
            <a:outerShdw blurRad="317500" algn="ctr"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D5AF0D41-E031-4164-2776-F662B91DA8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343395">
            <a:off x="5109218" y="663856"/>
            <a:ext cx="1973560" cy="1973560"/>
          </a:xfrm>
          <a:prstGeom prst="rect">
            <a:avLst/>
          </a:prstGeom>
          <a:effectLst>
            <a:outerShdw blurRad="257308" sx="102000" sy="102000" algn="ctr" rotWithShape="0">
              <a:prstClr val="black">
                <a:alpha val="40000"/>
              </a:prstClr>
            </a:outerShdw>
          </a:effectLst>
        </p:spPr>
      </p:pic>
      <p:sp>
        <p:nvSpPr>
          <p:cNvPr id="31" name="TextBox 30">
            <a:extLst>
              <a:ext uri="{FF2B5EF4-FFF2-40B4-BE49-F238E27FC236}">
                <a16:creationId xmlns:a16="http://schemas.microsoft.com/office/drawing/2014/main" id="{E73DC82D-903E-E7DF-2890-1CE1745C2EEB}"/>
              </a:ext>
            </a:extLst>
          </p:cNvPr>
          <p:cNvSpPr txBox="1"/>
          <p:nvPr/>
        </p:nvSpPr>
        <p:spPr>
          <a:xfrm>
            <a:off x="-12037" y="3569233"/>
            <a:ext cx="12216071" cy="861774"/>
          </a:xfrm>
          <a:prstGeom prst="rect">
            <a:avLst/>
          </a:prstGeom>
          <a:noFill/>
        </p:spPr>
        <p:txBody>
          <a:bodyPr wrap="square" rtlCol="0">
            <a:spAutoFit/>
          </a:bodyPr>
          <a:lstStyle/>
          <a:p>
            <a:pPr algn="ctr"/>
            <a:r>
              <a:rPr lang="en-US" sz="5000" dirty="0">
                <a:solidFill>
                  <a:srgbClr val="FFC000"/>
                </a:solidFill>
                <a:latin typeface="Poppins SemiBold" pitchFamily="2" charset="77"/>
                <a:cs typeface="Poppins SemiBold" pitchFamily="2" charset="77"/>
              </a:rPr>
              <a:t>Know the Facts</a:t>
            </a:r>
          </a:p>
        </p:txBody>
      </p:sp>
      <p:sp>
        <p:nvSpPr>
          <p:cNvPr id="3" name="TextBox 2">
            <a:extLst>
              <a:ext uri="{FF2B5EF4-FFF2-40B4-BE49-F238E27FC236}">
                <a16:creationId xmlns:a16="http://schemas.microsoft.com/office/drawing/2014/main" id="{86449807-A7C2-D544-A4B8-62291066D7C7}"/>
              </a:ext>
            </a:extLst>
          </p:cNvPr>
          <p:cNvSpPr txBox="1"/>
          <p:nvPr/>
        </p:nvSpPr>
        <p:spPr>
          <a:xfrm>
            <a:off x="-12037" y="2849153"/>
            <a:ext cx="12216071" cy="861774"/>
          </a:xfrm>
          <a:prstGeom prst="rect">
            <a:avLst/>
          </a:prstGeom>
          <a:noFill/>
        </p:spPr>
        <p:txBody>
          <a:bodyPr wrap="square" rtlCol="0">
            <a:spAutoFit/>
          </a:bodyPr>
          <a:lstStyle/>
          <a:p>
            <a:pPr algn="ctr"/>
            <a:r>
              <a:rPr lang="en-US" sz="5000" dirty="0">
                <a:solidFill>
                  <a:schemeClr val="bg1"/>
                </a:solidFill>
                <a:latin typeface="Poppins SemiBold" pitchFamily="2" charset="77"/>
                <a:cs typeface="Poppins SemiBold" pitchFamily="2" charset="77"/>
              </a:rPr>
              <a:t>Tobacco and Nicotine</a:t>
            </a:r>
          </a:p>
        </p:txBody>
      </p:sp>
      <p:pic>
        <p:nvPicPr>
          <p:cNvPr id="51" name="Picture 50">
            <a:extLst>
              <a:ext uri="{FF2B5EF4-FFF2-40B4-BE49-F238E27FC236}">
                <a16:creationId xmlns:a16="http://schemas.microsoft.com/office/drawing/2014/main" id="{76C92155-0520-86F6-CE37-A5B51D388041}"/>
              </a:ext>
            </a:extLst>
          </p:cNvPr>
          <p:cNvPicPr>
            <a:picLocks noChangeAspect="1"/>
          </p:cNvPicPr>
          <p:nvPr/>
        </p:nvPicPr>
        <p:blipFill>
          <a:blip r:embed="rId4">
            <a:alphaModFix amt="20000"/>
          </a:blip>
          <a:stretch>
            <a:fillRect/>
          </a:stretch>
        </p:blipFill>
        <p:spPr>
          <a:xfrm>
            <a:off x="491541" y="4190700"/>
            <a:ext cx="776588" cy="1219378"/>
          </a:xfrm>
          <a:prstGeom prst="rect">
            <a:avLst/>
          </a:prstGeom>
          <a:effectLst/>
        </p:spPr>
      </p:pic>
      <p:pic>
        <p:nvPicPr>
          <p:cNvPr id="52" name="Picture 51">
            <a:extLst>
              <a:ext uri="{FF2B5EF4-FFF2-40B4-BE49-F238E27FC236}">
                <a16:creationId xmlns:a16="http://schemas.microsoft.com/office/drawing/2014/main" id="{91A0F339-D7E3-46D5-54E3-316563472E10}"/>
              </a:ext>
            </a:extLst>
          </p:cNvPr>
          <p:cNvPicPr>
            <a:picLocks noChangeAspect="1"/>
          </p:cNvPicPr>
          <p:nvPr/>
        </p:nvPicPr>
        <p:blipFill>
          <a:blip r:embed="rId4">
            <a:alphaModFix amt="20000"/>
          </a:blip>
          <a:stretch>
            <a:fillRect/>
          </a:stretch>
        </p:blipFill>
        <p:spPr>
          <a:xfrm>
            <a:off x="2914307" y="5470145"/>
            <a:ext cx="558267" cy="876576"/>
          </a:xfrm>
          <a:prstGeom prst="rect">
            <a:avLst/>
          </a:prstGeom>
          <a:effectLst/>
        </p:spPr>
      </p:pic>
      <p:pic>
        <p:nvPicPr>
          <p:cNvPr id="60" name="Picture 59">
            <a:extLst>
              <a:ext uri="{FF2B5EF4-FFF2-40B4-BE49-F238E27FC236}">
                <a16:creationId xmlns:a16="http://schemas.microsoft.com/office/drawing/2014/main" id="{2FDA91EC-44FB-1314-4F3A-E273324C3D12}"/>
              </a:ext>
            </a:extLst>
          </p:cNvPr>
          <p:cNvPicPr>
            <a:picLocks noChangeAspect="1"/>
          </p:cNvPicPr>
          <p:nvPr/>
        </p:nvPicPr>
        <p:blipFill>
          <a:blip r:embed="rId4">
            <a:alphaModFix amt="20000"/>
          </a:blip>
          <a:stretch>
            <a:fillRect/>
          </a:stretch>
        </p:blipFill>
        <p:spPr>
          <a:xfrm>
            <a:off x="10906076" y="4190700"/>
            <a:ext cx="776588" cy="1219378"/>
          </a:xfrm>
          <a:prstGeom prst="rect">
            <a:avLst/>
          </a:prstGeom>
          <a:effectLst/>
        </p:spPr>
      </p:pic>
      <p:pic>
        <p:nvPicPr>
          <p:cNvPr id="61" name="Picture 60">
            <a:extLst>
              <a:ext uri="{FF2B5EF4-FFF2-40B4-BE49-F238E27FC236}">
                <a16:creationId xmlns:a16="http://schemas.microsoft.com/office/drawing/2014/main" id="{0F05B652-5130-D2DC-5BCB-C8EBB677C283}"/>
              </a:ext>
            </a:extLst>
          </p:cNvPr>
          <p:cNvPicPr>
            <a:picLocks noChangeAspect="1"/>
          </p:cNvPicPr>
          <p:nvPr/>
        </p:nvPicPr>
        <p:blipFill>
          <a:blip r:embed="rId4">
            <a:alphaModFix amt="20000"/>
          </a:blip>
          <a:stretch>
            <a:fillRect/>
          </a:stretch>
        </p:blipFill>
        <p:spPr>
          <a:xfrm>
            <a:off x="8660589" y="5470145"/>
            <a:ext cx="558267" cy="876576"/>
          </a:xfrm>
          <a:prstGeom prst="rect">
            <a:avLst/>
          </a:prstGeom>
          <a:effectLst/>
        </p:spPr>
      </p:pic>
    </p:spTree>
    <p:extLst>
      <p:ext uri="{BB962C8B-B14F-4D97-AF65-F5344CB8AC3E}">
        <p14:creationId xmlns:p14="http://schemas.microsoft.com/office/powerpoint/2010/main" val="2169905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538077-5B8C-B741-AD32-68A54CAE513D}"/>
              </a:ext>
            </a:extLst>
          </p:cNvPr>
          <p:cNvSpPr/>
          <p:nvPr/>
        </p:nvSpPr>
        <p:spPr>
          <a:xfrm>
            <a:off x="0" y="0"/>
            <a:ext cx="3612251" cy="6858000"/>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2554545"/>
          </a:xfrm>
          <a:prstGeom prst="rect">
            <a:avLst/>
          </a:prstGeom>
          <a:noFill/>
        </p:spPr>
        <p:txBody>
          <a:bodyPr wrap="square" rtlCol="0">
            <a:spAutoFit/>
          </a:bodyPr>
          <a:lstStyle/>
          <a:p>
            <a:r>
              <a:rPr lang="en-US" sz="3200" dirty="0">
                <a:solidFill>
                  <a:srgbClr val="4361EE"/>
                </a:solidFill>
                <a:latin typeface="Poppins SemiBold" pitchFamily="2" charset="77"/>
                <a:cs typeface="Poppins SemiBold" pitchFamily="2" charset="77"/>
              </a:rPr>
              <a:t>Nicotine levels have been found to be </a:t>
            </a:r>
            <a:r>
              <a:rPr lang="en-US" sz="3200" dirty="0">
                <a:solidFill>
                  <a:srgbClr val="F77217"/>
                </a:solidFill>
                <a:latin typeface="Poppins SemiBold" pitchFamily="2" charset="77"/>
                <a:cs typeface="Poppins SemiBold" pitchFamily="2" charset="77"/>
              </a:rPr>
              <a:t>mislabeled</a:t>
            </a:r>
            <a:r>
              <a:rPr lang="en-US" sz="3200" dirty="0">
                <a:solidFill>
                  <a:srgbClr val="4361EE"/>
                </a:solidFill>
                <a:latin typeface="Poppins SemiBold" pitchFamily="2" charset="77"/>
                <a:cs typeface="Poppins SemiBold" pitchFamily="2" charset="77"/>
              </a:rPr>
              <a:t> on electronic </a:t>
            </a:r>
            <a:r>
              <a:rPr lang="en-US" sz="3200" dirty="0">
                <a:solidFill>
                  <a:srgbClr val="F77217"/>
                </a:solidFill>
                <a:latin typeface="Poppins SemiBold" pitchFamily="2" charset="77"/>
                <a:cs typeface="Poppins SemiBold" pitchFamily="2" charset="77"/>
              </a:rPr>
              <a:t>cigarette packages.</a:t>
            </a:r>
          </a:p>
        </p:txBody>
      </p:sp>
      <p:pic>
        <p:nvPicPr>
          <p:cNvPr id="5" name="Picture Placeholder 4">
            <a:extLst>
              <a:ext uri="{FF2B5EF4-FFF2-40B4-BE49-F238E27FC236}">
                <a16:creationId xmlns:a16="http://schemas.microsoft.com/office/drawing/2014/main" id="{4A837657-0121-71E4-9396-F3C79364627F}"/>
              </a:ext>
            </a:extLst>
          </p:cNvPr>
          <p:cNvPicPr>
            <a:picLocks noGrp="1" noChangeAspect="1"/>
          </p:cNvPicPr>
          <p:nvPr>
            <p:ph type="pic" sz="quarter" idx="10"/>
          </p:nvPr>
        </p:nvPicPr>
        <p:blipFill>
          <a:blip r:embed="rId3"/>
          <a:srcRect/>
          <a:stretch>
            <a:fillRect/>
          </a:stretch>
        </p:blipFill>
        <p:spPr/>
      </p:pic>
      <p:sp>
        <p:nvSpPr>
          <p:cNvPr id="13" name="L-Shape 12">
            <a:extLst>
              <a:ext uri="{FF2B5EF4-FFF2-40B4-BE49-F238E27FC236}">
                <a16:creationId xmlns:a16="http://schemas.microsoft.com/office/drawing/2014/main" id="{5D350EB6-B298-128C-F2A9-48B1442CEC48}"/>
              </a:ext>
            </a:extLst>
          </p:cNvPr>
          <p:cNvSpPr/>
          <p:nvPr/>
        </p:nvSpPr>
        <p:spPr>
          <a:xfrm rot="16200000">
            <a:off x="11483877" y="6155685"/>
            <a:ext cx="703408" cy="712839"/>
          </a:xfrm>
          <a:prstGeom prst="corner">
            <a:avLst/>
          </a:prstGeom>
          <a:solidFill>
            <a:srgbClr val="4C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1810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538077-5B8C-B741-AD32-68A54CAE513D}"/>
              </a:ext>
            </a:extLst>
          </p:cNvPr>
          <p:cNvSpPr/>
          <p:nvPr/>
        </p:nvSpPr>
        <p:spPr>
          <a:xfrm>
            <a:off x="0" y="0"/>
            <a:ext cx="3612251" cy="6858000"/>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3046988"/>
          </a:xfrm>
          <a:prstGeom prst="rect">
            <a:avLst/>
          </a:prstGeom>
          <a:noFill/>
        </p:spPr>
        <p:txBody>
          <a:bodyPr wrap="square" rtlCol="0">
            <a:spAutoFit/>
          </a:bodyPr>
          <a:lstStyle/>
          <a:p>
            <a:r>
              <a:rPr lang="en-US" sz="3200" dirty="0">
                <a:solidFill>
                  <a:srgbClr val="4361EE"/>
                </a:solidFill>
                <a:latin typeface="Poppins SemiBold" pitchFamily="2" charset="77"/>
                <a:cs typeface="Poppins SemiBold" pitchFamily="2" charset="77"/>
              </a:rPr>
              <a:t>E-cigs have </a:t>
            </a:r>
            <a:r>
              <a:rPr lang="en-US" sz="3200" dirty="0">
                <a:solidFill>
                  <a:srgbClr val="F77217"/>
                </a:solidFill>
                <a:latin typeface="Poppins SemiBold" pitchFamily="2" charset="77"/>
                <a:cs typeface="Poppins SemiBold" pitchFamily="2" charset="77"/>
              </a:rPr>
              <a:t>not</a:t>
            </a:r>
            <a:r>
              <a:rPr lang="en-US" sz="3200" dirty="0">
                <a:solidFill>
                  <a:srgbClr val="4361EE"/>
                </a:solidFill>
                <a:latin typeface="Poppins SemiBold" pitchFamily="2" charset="77"/>
                <a:cs typeface="Poppins SemiBold" pitchFamily="2" charset="77"/>
              </a:rPr>
              <a:t> been </a:t>
            </a:r>
            <a:r>
              <a:rPr lang="en-US" sz="3200" dirty="0">
                <a:solidFill>
                  <a:srgbClr val="F77217"/>
                </a:solidFill>
                <a:latin typeface="Poppins SemiBold" pitchFamily="2" charset="77"/>
                <a:cs typeface="Poppins SemiBold" pitchFamily="2" charset="77"/>
              </a:rPr>
              <a:t>scientifically proven </a:t>
            </a:r>
            <a:r>
              <a:rPr lang="en-US" sz="3200" dirty="0">
                <a:solidFill>
                  <a:srgbClr val="4361EE"/>
                </a:solidFill>
                <a:latin typeface="Poppins SemiBold" pitchFamily="2" charset="77"/>
                <a:cs typeface="Poppins SemiBold" pitchFamily="2" charset="77"/>
              </a:rPr>
              <a:t>to help people quit using tobacco products.</a:t>
            </a:r>
          </a:p>
          <a:p>
            <a:endParaRPr lang="en-US" sz="3200" dirty="0">
              <a:solidFill>
                <a:srgbClr val="4361EE"/>
              </a:solidFill>
              <a:latin typeface="Poppins SemiBold" pitchFamily="2" charset="77"/>
              <a:cs typeface="Poppins SemiBold" pitchFamily="2" charset="77"/>
            </a:endParaRPr>
          </a:p>
        </p:txBody>
      </p:sp>
      <p:sp>
        <p:nvSpPr>
          <p:cNvPr id="16" name="L-Shape 15">
            <a:extLst>
              <a:ext uri="{FF2B5EF4-FFF2-40B4-BE49-F238E27FC236}">
                <a16:creationId xmlns:a16="http://schemas.microsoft.com/office/drawing/2014/main" id="{63B87C93-7EEA-1ACD-7655-2C2637F44BBD}"/>
              </a:ext>
            </a:extLst>
          </p:cNvPr>
          <p:cNvSpPr/>
          <p:nvPr/>
        </p:nvSpPr>
        <p:spPr>
          <a:xfrm rot="16200000">
            <a:off x="11483877" y="6155685"/>
            <a:ext cx="703408" cy="712839"/>
          </a:xfrm>
          <a:prstGeom prst="corner">
            <a:avLst/>
          </a:prstGeom>
          <a:solidFill>
            <a:srgbClr val="4C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Placeholder 14">
            <a:extLst>
              <a:ext uri="{FF2B5EF4-FFF2-40B4-BE49-F238E27FC236}">
                <a16:creationId xmlns:a16="http://schemas.microsoft.com/office/drawing/2014/main" id="{722451A8-9F87-803E-7705-5B3AFA68BF9B}"/>
              </a:ext>
            </a:extLst>
          </p:cNvPr>
          <p:cNvPicPr>
            <a:picLocks noGrp="1" noChangeAspect="1"/>
          </p:cNvPicPr>
          <p:nvPr>
            <p:ph type="pic" sz="quarter" idx="10"/>
          </p:nvPr>
        </p:nvPicPr>
        <p:blipFill>
          <a:blip r:embed="rId3"/>
          <a:srcRect/>
          <a:stretch>
            <a:fillRect/>
          </a:stretch>
        </p:blipFill>
        <p:spPr/>
      </p:pic>
      <p:pic>
        <p:nvPicPr>
          <p:cNvPr id="21" name="Picture Placeholder 3">
            <a:extLst>
              <a:ext uri="{FF2B5EF4-FFF2-40B4-BE49-F238E27FC236}">
                <a16:creationId xmlns:a16="http://schemas.microsoft.com/office/drawing/2014/main" id="{17AEACF7-E8F7-3E84-AF47-1D4CC0D6AAF1}"/>
              </a:ext>
            </a:extLst>
          </p:cNvPr>
          <p:cNvPicPr>
            <a:picLocks noChangeAspect="1"/>
          </p:cNvPicPr>
          <p:nvPr/>
        </p:nvPicPr>
        <p:blipFill>
          <a:blip r:embed="rId4"/>
          <a:srcRect/>
          <a:stretch/>
        </p:blipFill>
        <p:spPr>
          <a:xfrm>
            <a:off x="4069957" y="4274167"/>
            <a:ext cx="2085454" cy="2085454"/>
          </a:xfrm>
          <a:prstGeom prst="ellipse">
            <a:avLst/>
          </a:prstGeom>
          <a:solidFill>
            <a:schemeClr val="bg1"/>
          </a:solidFill>
          <a:effectLst>
            <a:outerShdw blurRad="50800" dist="50800" dir="5400000" algn="ctr" rotWithShape="0">
              <a:srgbClr val="000000">
                <a:alpha val="0"/>
              </a:srgbClr>
            </a:outerShdw>
          </a:effectLst>
        </p:spPr>
      </p:pic>
      <p:sp>
        <p:nvSpPr>
          <p:cNvPr id="14" name="Oval 13">
            <a:extLst>
              <a:ext uri="{FF2B5EF4-FFF2-40B4-BE49-F238E27FC236}">
                <a16:creationId xmlns:a16="http://schemas.microsoft.com/office/drawing/2014/main" id="{A830F8F7-CCE3-3041-B0E6-66F59E8D1BBC}"/>
              </a:ext>
            </a:extLst>
          </p:cNvPr>
          <p:cNvSpPr/>
          <p:nvPr/>
        </p:nvSpPr>
        <p:spPr>
          <a:xfrm>
            <a:off x="4031133" y="4235343"/>
            <a:ext cx="2163102" cy="2163102"/>
          </a:xfrm>
          <a:prstGeom prst="ellipse">
            <a:avLst/>
          </a:prstGeom>
          <a:noFill/>
          <a:ln w="1651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0151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28554F-7E5B-A645-8B61-E2333AB212DC}"/>
              </a:ext>
            </a:extLst>
          </p:cNvPr>
          <p:cNvSpPr/>
          <p:nvPr/>
        </p:nvSpPr>
        <p:spPr>
          <a:xfrm>
            <a:off x="-12036" y="0"/>
            <a:ext cx="12216071" cy="6873875"/>
          </a:xfrm>
          <a:prstGeom prst="rect">
            <a:avLst/>
          </a:prstGeom>
          <a:gradFill>
            <a:gsLst>
              <a:gs pos="10000">
                <a:srgbClr val="4361EE">
                  <a:lumMod val="85000"/>
                </a:srgbClr>
              </a:gs>
              <a:gs pos="99000">
                <a:srgbClr val="4CC9F0"/>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9E3803C-D4BD-6144-B1EC-B28BD7C0EDBF}"/>
              </a:ext>
            </a:extLst>
          </p:cNvPr>
          <p:cNvSpPr txBox="1"/>
          <p:nvPr/>
        </p:nvSpPr>
        <p:spPr>
          <a:xfrm>
            <a:off x="623392" y="510496"/>
            <a:ext cx="4893796" cy="646331"/>
          </a:xfrm>
          <a:prstGeom prst="rect">
            <a:avLst/>
          </a:prstGeom>
          <a:noFill/>
        </p:spPr>
        <p:txBody>
          <a:bodyPr wrap="square" rtlCol="0">
            <a:spAutoFit/>
          </a:bodyPr>
          <a:lstStyle/>
          <a:p>
            <a:r>
              <a:rPr lang="en-US" sz="3600" dirty="0">
                <a:solidFill>
                  <a:schemeClr val="bg1"/>
                </a:solidFill>
                <a:latin typeface="Poppins SemiBold" pitchFamily="2" charset="77"/>
                <a:cs typeface="Poppins SemiBold" pitchFamily="2" charset="77"/>
              </a:rPr>
              <a:t>The Consumer Trap</a:t>
            </a:r>
          </a:p>
        </p:txBody>
      </p:sp>
      <p:pic>
        <p:nvPicPr>
          <p:cNvPr id="6" name="Picture Placeholder 5">
            <a:extLst>
              <a:ext uri="{FF2B5EF4-FFF2-40B4-BE49-F238E27FC236}">
                <a16:creationId xmlns:a16="http://schemas.microsoft.com/office/drawing/2014/main" id="{56C57C0F-9C0A-ABB7-A175-204C408C6427}"/>
              </a:ext>
            </a:extLst>
          </p:cNvPr>
          <p:cNvPicPr>
            <a:picLocks noGrp="1" noChangeAspect="1"/>
          </p:cNvPicPr>
          <p:nvPr>
            <p:ph type="pic" sz="quarter" idx="10"/>
          </p:nvPr>
        </p:nvPicPr>
        <p:blipFill rotWithShape="1">
          <a:blip r:embed="rId3"/>
          <a:srcRect l="18248" t="5793" r="16310" b="6950"/>
          <a:stretch/>
        </p:blipFill>
        <p:spPr>
          <a:xfrm>
            <a:off x="1442456" y="2312988"/>
            <a:ext cx="2743200" cy="3657600"/>
          </a:xfrm>
          <a:effectLst>
            <a:outerShdw blurRad="190500" algn="ctr" rotWithShape="0">
              <a:prstClr val="black">
                <a:alpha val="40137"/>
              </a:prstClr>
            </a:outerShdw>
          </a:effectLst>
        </p:spPr>
      </p:pic>
      <p:sp>
        <p:nvSpPr>
          <p:cNvPr id="19" name="TextBox 18">
            <a:extLst>
              <a:ext uri="{FF2B5EF4-FFF2-40B4-BE49-F238E27FC236}">
                <a16:creationId xmlns:a16="http://schemas.microsoft.com/office/drawing/2014/main" id="{AD8ABB09-E0BE-447E-28F0-AC08CEA8A19F}"/>
              </a:ext>
            </a:extLst>
          </p:cNvPr>
          <p:cNvSpPr txBox="1"/>
          <p:nvPr/>
        </p:nvSpPr>
        <p:spPr>
          <a:xfrm>
            <a:off x="1442456" y="1700808"/>
            <a:ext cx="2825604" cy="400110"/>
          </a:xfrm>
          <a:prstGeom prst="rect">
            <a:avLst/>
          </a:prstGeom>
          <a:noFill/>
        </p:spPr>
        <p:txBody>
          <a:bodyPr wrap="square">
            <a:spAutoFit/>
          </a:bodyPr>
          <a:lstStyle/>
          <a:p>
            <a:r>
              <a:rPr lang="en-US" sz="2000" dirty="0">
                <a:solidFill>
                  <a:schemeClr val="bg1"/>
                </a:solidFill>
                <a:latin typeface="Poppins SemiBold" pitchFamily="2" charset="77"/>
                <a:cs typeface="Poppins SemiBold" pitchFamily="2" charset="77"/>
              </a:rPr>
              <a:t>Advertised as..</a:t>
            </a:r>
            <a:endParaRPr lang="en-US" sz="2000" dirty="0">
              <a:solidFill>
                <a:schemeClr val="bg1"/>
              </a:solidFill>
            </a:endParaRPr>
          </a:p>
        </p:txBody>
      </p:sp>
      <p:sp>
        <p:nvSpPr>
          <p:cNvPr id="20" name="TextBox 19">
            <a:extLst>
              <a:ext uri="{FF2B5EF4-FFF2-40B4-BE49-F238E27FC236}">
                <a16:creationId xmlns:a16="http://schemas.microsoft.com/office/drawing/2014/main" id="{E5205BF9-3107-DFE0-9870-2B1135F0E35E}"/>
              </a:ext>
            </a:extLst>
          </p:cNvPr>
          <p:cNvSpPr txBox="1"/>
          <p:nvPr/>
        </p:nvSpPr>
        <p:spPr>
          <a:xfrm>
            <a:off x="4827214" y="1700808"/>
            <a:ext cx="2825604" cy="400110"/>
          </a:xfrm>
          <a:prstGeom prst="rect">
            <a:avLst/>
          </a:prstGeom>
          <a:noFill/>
        </p:spPr>
        <p:txBody>
          <a:bodyPr wrap="square">
            <a:spAutoFit/>
          </a:bodyPr>
          <a:lstStyle/>
          <a:p>
            <a:r>
              <a:rPr lang="en-US" sz="2000" dirty="0">
                <a:solidFill>
                  <a:schemeClr val="bg1"/>
                </a:solidFill>
                <a:latin typeface="Poppins SemiBold" pitchFamily="2" charset="77"/>
                <a:cs typeface="Poppins SemiBold" pitchFamily="2" charset="77"/>
              </a:rPr>
              <a:t>But really is..</a:t>
            </a:r>
            <a:endParaRPr lang="en-US" sz="2000" dirty="0">
              <a:solidFill>
                <a:schemeClr val="bg1"/>
              </a:solidFill>
            </a:endParaRPr>
          </a:p>
        </p:txBody>
      </p:sp>
      <p:pic>
        <p:nvPicPr>
          <p:cNvPr id="22" name="Picture Placeholder 5">
            <a:extLst>
              <a:ext uri="{FF2B5EF4-FFF2-40B4-BE49-F238E27FC236}">
                <a16:creationId xmlns:a16="http://schemas.microsoft.com/office/drawing/2014/main" id="{2D3F137D-EED9-C064-A119-616C7A3E0FE2}"/>
              </a:ext>
            </a:extLst>
          </p:cNvPr>
          <p:cNvPicPr>
            <a:picLocks noChangeAspect="1"/>
          </p:cNvPicPr>
          <p:nvPr/>
        </p:nvPicPr>
        <p:blipFill rotWithShape="1">
          <a:blip r:embed="rId4"/>
          <a:srcRect l="18014" t="2589" r="16303" b="9835"/>
          <a:stretch/>
        </p:blipFill>
        <p:spPr>
          <a:xfrm>
            <a:off x="4868416" y="2312988"/>
            <a:ext cx="2743200" cy="3657600"/>
          </a:xfrm>
          <a:prstGeom prst="roundRect">
            <a:avLst>
              <a:gd name="adj" fmla="val 11761"/>
            </a:avLst>
          </a:prstGeom>
          <a:solidFill>
            <a:schemeClr val="bg1">
              <a:lumMod val="85000"/>
            </a:schemeClr>
          </a:solidFill>
          <a:effectLst>
            <a:outerShdw blurRad="190500" algn="ctr" rotWithShape="0">
              <a:prstClr val="black">
                <a:alpha val="40137"/>
              </a:prstClr>
            </a:outerShdw>
          </a:effectLst>
        </p:spPr>
      </p:pic>
      <p:sp>
        <p:nvSpPr>
          <p:cNvPr id="23" name="TextBox 22">
            <a:extLst>
              <a:ext uri="{FF2B5EF4-FFF2-40B4-BE49-F238E27FC236}">
                <a16:creationId xmlns:a16="http://schemas.microsoft.com/office/drawing/2014/main" id="{5674FA78-E498-B7BA-0DF9-2E8C0EC0F019}"/>
              </a:ext>
            </a:extLst>
          </p:cNvPr>
          <p:cNvSpPr txBox="1"/>
          <p:nvPr/>
        </p:nvSpPr>
        <p:spPr>
          <a:xfrm>
            <a:off x="8210702" y="2204864"/>
            <a:ext cx="3501922" cy="4031873"/>
          </a:xfrm>
          <a:prstGeom prst="rect">
            <a:avLst/>
          </a:prstGeom>
          <a:noFill/>
        </p:spPr>
        <p:txBody>
          <a:bodyPr wrap="square" rtlCol="0">
            <a:spAutoFit/>
          </a:bodyPr>
          <a:lstStyle/>
          <a:p>
            <a:r>
              <a:rPr lang="en-US" sz="3200" dirty="0">
                <a:solidFill>
                  <a:schemeClr val="bg1"/>
                </a:solidFill>
                <a:latin typeface="Poppins SemiBold" pitchFamily="2" charset="77"/>
                <a:cs typeface="Poppins SemiBold" pitchFamily="2" charset="77"/>
              </a:rPr>
              <a:t>Fruity flavors merely cover up the </a:t>
            </a:r>
            <a:r>
              <a:rPr lang="en-US" sz="3200" dirty="0">
                <a:latin typeface="Poppins SemiBold" pitchFamily="2" charset="77"/>
                <a:cs typeface="Poppins SemiBold" pitchFamily="2" charset="77"/>
              </a:rPr>
              <a:t>toxic danger </a:t>
            </a:r>
            <a:r>
              <a:rPr lang="en-US" sz="3200" dirty="0">
                <a:solidFill>
                  <a:schemeClr val="bg1"/>
                </a:solidFill>
                <a:latin typeface="Poppins SemiBold" pitchFamily="2" charset="77"/>
                <a:cs typeface="Poppins SemiBold" pitchFamily="2" charset="77"/>
              </a:rPr>
              <a:t>of the tobacco product.</a:t>
            </a:r>
          </a:p>
          <a:p>
            <a:endParaRPr lang="en-US" sz="3200" dirty="0">
              <a:solidFill>
                <a:srgbClr val="4361EE"/>
              </a:solidFill>
              <a:latin typeface="Poppins SemiBold" pitchFamily="2" charset="77"/>
              <a:cs typeface="Poppins SemiBold" pitchFamily="2" charset="77"/>
            </a:endParaRPr>
          </a:p>
          <a:p>
            <a:endParaRPr lang="en-US" sz="3200" dirty="0">
              <a:solidFill>
                <a:srgbClr val="4361EE"/>
              </a:solidFill>
              <a:latin typeface="Poppins SemiBold" pitchFamily="2" charset="77"/>
              <a:cs typeface="Poppins SemiBold" pitchFamily="2" charset="77"/>
            </a:endParaRPr>
          </a:p>
        </p:txBody>
      </p:sp>
    </p:spTree>
    <p:extLst>
      <p:ext uri="{BB962C8B-B14F-4D97-AF65-F5344CB8AC3E}">
        <p14:creationId xmlns:p14="http://schemas.microsoft.com/office/powerpoint/2010/main" val="2200432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10800000">
            <a:off x="-13765" y="-62686"/>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10000">
                <a:srgbClr val="4361EE">
                  <a:lumMod val="85000"/>
                </a:srgbClr>
              </a:gs>
              <a:gs pos="99000">
                <a:srgbClr val="4CC9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5447645"/>
          </a:xfrm>
          <a:prstGeom prst="rect">
            <a:avLst/>
          </a:prstGeom>
          <a:noFill/>
        </p:spPr>
        <p:txBody>
          <a:bodyPr wrap="square" lIns="91440" tIns="45720" rIns="91440" bIns="45720" rtlCol="0" anchor="t">
            <a:spAutoFit/>
          </a:bodyPr>
          <a:lstStyle/>
          <a:p>
            <a:r>
              <a:rPr lang="en-US" sz="3600" dirty="0">
                <a:solidFill>
                  <a:srgbClr val="4361EE"/>
                </a:solidFill>
                <a:latin typeface="Poppins SemiBold" pitchFamily="2" charset="77"/>
                <a:cs typeface="Poppins SemiBold" pitchFamily="2" charset="77"/>
              </a:rPr>
              <a:t>E-liquid Poisoning</a:t>
            </a:r>
          </a:p>
          <a:p>
            <a:endParaRPr lang="en-US" sz="2400" dirty="0">
              <a:solidFill>
                <a:srgbClr val="4361EE"/>
              </a:solidFill>
              <a:latin typeface="Poppins SemiBold" pitchFamily="2" charset="77"/>
              <a:cs typeface="Poppins SemiBold" pitchFamily="2" charset="77"/>
            </a:endParaRPr>
          </a:p>
          <a:p>
            <a:r>
              <a:rPr lang="en-US" sz="2400" dirty="0">
                <a:solidFill>
                  <a:srgbClr val="4361EE"/>
                </a:solidFill>
                <a:latin typeface="Poppins SemiBold"/>
                <a:cs typeface="Poppins SemiBold"/>
              </a:rPr>
              <a:t>Each year, thousands of </a:t>
            </a:r>
            <a:br>
              <a:rPr lang="en-US" sz="2400" dirty="0">
                <a:solidFill>
                  <a:srgbClr val="4361EE"/>
                </a:solidFill>
                <a:latin typeface="Poppins SemiBold"/>
                <a:cs typeface="Poppins SemiBold"/>
              </a:rPr>
            </a:br>
            <a:r>
              <a:rPr lang="en-US" sz="2400" dirty="0">
                <a:solidFill>
                  <a:srgbClr val="4361EE"/>
                </a:solidFill>
                <a:latin typeface="Poppins SemiBold"/>
                <a:cs typeface="Poppins SemiBold"/>
              </a:rPr>
              <a:t>e-liquid </a:t>
            </a:r>
            <a:r>
              <a:rPr lang="en-US" sz="2400" dirty="0">
                <a:solidFill>
                  <a:srgbClr val="F77217"/>
                </a:solidFill>
                <a:latin typeface="Poppins SemiBold"/>
                <a:cs typeface="Poppins SemiBold"/>
              </a:rPr>
              <a:t>poisonings of children under </a:t>
            </a:r>
            <a:r>
              <a:rPr lang="en-US" sz="2400">
                <a:solidFill>
                  <a:srgbClr val="F77217"/>
                </a:solidFill>
                <a:latin typeface="Poppins SemiBold"/>
                <a:cs typeface="Poppins SemiBold"/>
              </a:rPr>
              <a:t>6 </a:t>
            </a:r>
            <a:r>
              <a:rPr lang="en-US" sz="2400">
                <a:solidFill>
                  <a:srgbClr val="4361EE"/>
                </a:solidFill>
                <a:latin typeface="Poppins SemiBold"/>
                <a:cs typeface="Poppins SemiBold"/>
              </a:rPr>
              <a:t>are </a:t>
            </a:r>
            <a:r>
              <a:rPr lang="en-US" sz="2400" dirty="0">
                <a:solidFill>
                  <a:srgbClr val="4361EE"/>
                </a:solidFill>
                <a:latin typeface="Poppins SemiBold"/>
                <a:cs typeface="Poppins SemiBold"/>
              </a:rPr>
              <a:t>reported to poison centers. </a:t>
            </a:r>
            <a:endParaRPr lang="en-US" sz="2400" dirty="0">
              <a:solidFill>
                <a:srgbClr val="4361EE"/>
              </a:solidFill>
              <a:latin typeface="Poppins SemiBold" pitchFamily="2" charset="77"/>
              <a:cs typeface="Poppins SemiBold" pitchFamily="2" charset="77"/>
            </a:endParaRPr>
          </a:p>
          <a:p>
            <a:endParaRPr lang="en-US" sz="2400" dirty="0">
              <a:solidFill>
                <a:srgbClr val="4361EE"/>
              </a:solidFill>
              <a:latin typeface="Poppins SemiBold" pitchFamily="2" charset="77"/>
              <a:cs typeface="Poppins SemiBold" pitchFamily="2" charset="77"/>
            </a:endParaRPr>
          </a:p>
          <a:p>
            <a:r>
              <a:rPr lang="en-US" sz="2400" dirty="0">
                <a:solidFill>
                  <a:srgbClr val="4361EE"/>
                </a:solidFill>
                <a:latin typeface="Poppins SemiBold"/>
                <a:cs typeface="Poppins SemiBold"/>
              </a:rPr>
              <a:t>As well, second hand </a:t>
            </a:r>
            <a:br>
              <a:rPr lang="en-US" dirty="0"/>
            </a:br>
            <a:r>
              <a:rPr lang="en-US" sz="2400" dirty="0">
                <a:solidFill>
                  <a:srgbClr val="4361EE"/>
                </a:solidFill>
                <a:latin typeface="Poppins SemiBold"/>
                <a:cs typeface="Poppins SemiBold"/>
              </a:rPr>
              <a:t>e-cigarette aerosol exposure is harmful.</a:t>
            </a:r>
          </a:p>
          <a:p>
            <a:endParaRPr lang="en-US" sz="2400" dirty="0">
              <a:solidFill>
                <a:srgbClr val="4361EE"/>
              </a:solidFill>
              <a:latin typeface="Poppins SemiBold" pitchFamily="2" charset="77"/>
              <a:cs typeface="Poppins SemiBold" pitchFamily="2" charset="77"/>
            </a:endParaRPr>
          </a:p>
          <a:p>
            <a:r>
              <a:rPr lang="en-US" sz="2400" dirty="0">
                <a:solidFill>
                  <a:srgbClr val="F77217"/>
                </a:solidFill>
                <a:latin typeface="Poppins SemiBold" pitchFamily="2" charset="77"/>
                <a:cs typeface="Poppins SemiBold" pitchFamily="2" charset="77"/>
              </a:rPr>
              <a:t>Pets are also at risk </a:t>
            </a:r>
            <a:r>
              <a:rPr lang="en-US" sz="2400" dirty="0">
                <a:solidFill>
                  <a:srgbClr val="4361EE"/>
                </a:solidFill>
                <a:latin typeface="Poppins SemiBold" pitchFamily="2" charset="77"/>
                <a:cs typeface="Poppins SemiBold" pitchFamily="2" charset="77"/>
              </a:rPr>
              <a:t>for exposure to the accidental ingestion of e-liquids.</a:t>
            </a:r>
          </a:p>
        </p:txBody>
      </p:sp>
      <p:pic>
        <p:nvPicPr>
          <p:cNvPr id="18" name="Picture Placeholder 17">
            <a:extLst>
              <a:ext uri="{FF2B5EF4-FFF2-40B4-BE49-F238E27FC236}">
                <a16:creationId xmlns:a16="http://schemas.microsoft.com/office/drawing/2014/main" id="{F621E388-3167-BD67-7AE3-080B528D4B44}"/>
              </a:ext>
            </a:extLst>
          </p:cNvPr>
          <p:cNvPicPr>
            <a:picLocks noGrp="1" noChangeAspect="1"/>
          </p:cNvPicPr>
          <p:nvPr>
            <p:ph type="pic" sz="quarter" idx="10"/>
          </p:nvPr>
        </p:nvPicPr>
        <p:blipFill>
          <a:blip r:embed="rId3"/>
          <a:srcRect/>
          <a:stretch>
            <a:fillRect/>
          </a:stretch>
        </p:blipFill>
        <p:spPr/>
      </p:pic>
      <p:pic>
        <p:nvPicPr>
          <p:cNvPr id="21" name="Picture Placeholder 3">
            <a:extLst>
              <a:ext uri="{FF2B5EF4-FFF2-40B4-BE49-F238E27FC236}">
                <a16:creationId xmlns:a16="http://schemas.microsoft.com/office/drawing/2014/main" id="{17AEACF7-E8F7-3E84-AF47-1D4CC0D6AAF1}"/>
              </a:ext>
            </a:extLst>
          </p:cNvPr>
          <p:cNvPicPr>
            <a:picLocks noChangeAspect="1"/>
          </p:cNvPicPr>
          <p:nvPr/>
        </p:nvPicPr>
        <p:blipFill>
          <a:blip r:embed="rId4"/>
          <a:srcRect/>
          <a:stretch/>
        </p:blipFill>
        <p:spPr>
          <a:xfrm>
            <a:off x="4069957" y="4274167"/>
            <a:ext cx="2085454" cy="2085454"/>
          </a:xfrm>
          <a:prstGeom prst="ellipse">
            <a:avLst/>
          </a:prstGeom>
          <a:solidFill>
            <a:schemeClr val="bg1"/>
          </a:solidFill>
          <a:effectLst>
            <a:outerShdw blurRad="50800" dist="50800" dir="5400000" algn="ctr" rotWithShape="0">
              <a:srgbClr val="000000">
                <a:alpha val="0"/>
              </a:srgbClr>
            </a:outerShdw>
          </a:effectLst>
        </p:spPr>
      </p:pic>
      <p:sp>
        <p:nvSpPr>
          <p:cNvPr id="14" name="Oval 13">
            <a:extLst>
              <a:ext uri="{FF2B5EF4-FFF2-40B4-BE49-F238E27FC236}">
                <a16:creationId xmlns:a16="http://schemas.microsoft.com/office/drawing/2014/main" id="{A830F8F7-CCE3-3041-B0E6-66F59E8D1BBC}"/>
              </a:ext>
            </a:extLst>
          </p:cNvPr>
          <p:cNvSpPr/>
          <p:nvPr/>
        </p:nvSpPr>
        <p:spPr>
          <a:xfrm>
            <a:off x="4031133" y="4235343"/>
            <a:ext cx="2163102" cy="2163102"/>
          </a:xfrm>
          <a:prstGeom prst="ellipse">
            <a:avLst/>
          </a:prstGeom>
          <a:noFill/>
          <a:ln w="1651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842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065B83F-B98C-13E5-E707-CC8C2C114B87}"/>
              </a:ext>
            </a:extLst>
          </p:cNvPr>
          <p:cNvPicPr>
            <a:picLocks noGrp="1" noChangeAspect="1"/>
          </p:cNvPicPr>
          <p:nvPr>
            <p:ph type="pic" sz="quarter" idx="10"/>
          </p:nvPr>
        </p:nvPicPr>
        <p:blipFill rotWithShape="1">
          <a:blip r:embed="rId3"/>
          <a:srcRect l="16799" r="1663"/>
          <a:stretch/>
        </p:blipFill>
        <p:spPr>
          <a:xfrm>
            <a:off x="6600056" y="0"/>
            <a:ext cx="5591944" cy="6858000"/>
          </a:xfrm>
        </p:spPr>
      </p:pic>
      <p:sp>
        <p:nvSpPr>
          <p:cNvPr id="10" name="TextBox 9">
            <a:extLst>
              <a:ext uri="{FF2B5EF4-FFF2-40B4-BE49-F238E27FC236}">
                <a16:creationId xmlns:a16="http://schemas.microsoft.com/office/drawing/2014/main" id="{470BB34C-3564-1044-8490-18CC2CA07EE1}"/>
              </a:ext>
            </a:extLst>
          </p:cNvPr>
          <p:cNvSpPr txBox="1"/>
          <p:nvPr/>
        </p:nvSpPr>
        <p:spPr>
          <a:xfrm>
            <a:off x="660668" y="630138"/>
            <a:ext cx="6587460" cy="1323439"/>
          </a:xfrm>
          <a:prstGeom prst="rect">
            <a:avLst/>
          </a:prstGeom>
          <a:noFill/>
        </p:spPr>
        <p:txBody>
          <a:bodyPr wrap="square" rtlCol="0">
            <a:spAutoFit/>
          </a:bodyPr>
          <a:lstStyle/>
          <a:p>
            <a:r>
              <a:rPr lang="en-US" sz="4000" dirty="0">
                <a:solidFill>
                  <a:srgbClr val="4361EE"/>
                </a:solidFill>
                <a:latin typeface="Poppins SemiBold" pitchFamily="2" charset="77"/>
                <a:cs typeface="Poppins SemiBold" pitchFamily="2" charset="77"/>
              </a:rPr>
              <a:t>E-Cigs: </a:t>
            </a:r>
            <a:r>
              <a:rPr lang="en-US" sz="4000" dirty="0">
                <a:solidFill>
                  <a:srgbClr val="F77217"/>
                </a:solidFill>
                <a:latin typeface="Poppins SemiBold" pitchFamily="2" charset="77"/>
                <a:cs typeface="Poppins SemiBold" pitchFamily="2" charset="77"/>
              </a:rPr>
              <a:t>JUUL</a:t>
            </a:r>
          </a:p>
          <a:p>
            <a:r>
              <a:rPr lang="en-US" sz="4000" dirty="0">
                <a:solidFill>
                  <a:srgbClr val="F77217"/>
                </a:solidFill>
                <a:latin typeface="Poppins SemiBold" pitchFamily="2" charset="77"/>
                <a:cs typeface="Poppins SemiBold" pitchFamily="2" charset="77"/>
              </a:rPr>
              <a:t>&amp; Disposables</a:t>
            </a:r>
          </a:p>
        </p:txBody>
      </p:sp>
      <p:sp>
        <p:nvSpPr>
          <p:cNvPr id="25" name="Rectangle 24">
            <a:extLst>
              <a:ext uri="{FF2B5EF4-FFF2-40B4-BE49-F238E27FC236}">
                <a16:creationId xmlns:a16="http://schemas.microsoft.com/office/drawing/2014/main" id="{C586E3C4-BDFF-A240-36F9-47A54FF3E1D4}"/>
              </a:ext>
            </a:extLst>
          </p:cNvPr>
          <p:cNvSpPr/>
          <p:nvPr/>
        </p:nvSpPr>
        <p:spPr>
          <a:xfrm>
            <a:off x="6600056" y="0"/>
            <a:ext cx="5591944" cy="6858000"/>
          </a:xfrm>
          <a:prstGeom prst="rect">
            <a:avLst/>
          </a:prstGeom>
          <a:solidFill>
            <a:srgbClr val="4899E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5582E553-423E-924D-82ED-43B5A9005620}"/>
              </a:ext>
            </a:extLst>
          </p:cNvPr>
          <p:cNvSpPr/>
          <p:nvPr/>
        </p:nvSpPr>
        <p:spPr>
          <a:xfrm>
            <a:off x="768187" y="2187178"/>
            <a:ext cx="7128013" cy="3906117"/>
          </a:xfrm>
          <a:prstGeom prst="roundRect">
            <a:avLst>
              <a:gd name="adj" fmla="val 1727"/>
            </a:avLst>
          </a:prstGeom>
          <a:gradFill>
            <a:gsLst>
              <a:gs pos="10000">
                <a:srgbClr val="4361EE"/>
              </a:gs>
              <a:gs pos="99000">
                <a:srgbClr val="4CC9F0"/>
              </a:gs>
            </a:gsLst>
            <a:lin ang="12000000" scaled="0"/>
          </a:gra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14">
            <a:extLst>
              <a:ext uri="{FF2B5EF4-FFF2-40B4-BE49-F238E27FC236}">
                <a16:creationId xmlns:a16="http://schemas.microsoft.com/office/drawing/2014/main" id="{94312B78-813F-DF4E-B017-8A0ED66E672D}"/>
              </a:ext>
            </a:extLst>
          </p:cNvPr>
          <p:cNvSpPr/>
          <p:nvPr/>
        </p:nvSpPr>
        <p:spPr>
          <a:xfrm>
            <a:off x="1055440" y="2460952"/>
            <a:ext cx="6721202" cy="3416320"/>
          </a:xfrm>
          <a:prstGeom prst="rect">
            <a:avLst/>
          </a:prstGeom>
        </p:spPr>
        <p:txBody>
          <a:bodyPr wrap="square">
            <a:spAutoFit/>
          </a:bodyPr>
          <a:lstStyle/>
          <a:p>
            <a:r>
              <a:rPr lang="en-US" dirty="0">
                <a:solidFill>
                  <a:schemeClr val="bg1"/>
                </a:solidFill>
                <a:latin typeface="Poppins" pitchFamily="2" charset="77"/>
                <a:cs typeface="Poppins" pitchFamily="2" charset="77"/>
              </a:rPr>
              <a:t>JUUL is one of the most common electronic nicotine delivery devices (resembling a USB flash drive). They are no longer allowed to sell their products with flavors like fruit and candy added. </a:t>
            </a:r>
          </a:p>
          <a:p>
            <a:endParaRPr lang="en-US" dirty="0">
              <a:solidFill>
                <a:schemeClr val="bg1"/>
              </a:solidFill>
              <a:latin typeface="Poppins" pitchFamily="2" charset="77"/>
              <a:cs typeface="Poppins" pitchFamily="2" charset="77"/>
            </a:endParaRPr>
          </a:p>
          <a:p>
            <a:r>
              <a:rPr lang="en-US" dirty="0">
                <a:solidFill>
                  <a:schemeClr val="bg1"/>
                </a:solidFill>
                <a:latin typeface="Poppins" pitchFamily="2" charset="77"/>
                <a:cs typeface="Poppins" pitchFamily="2" charset="77"/>
              </a:rPr>
              <a:t>Disposable cartridges don’t fall under the same regulations as JUUL and have flooded the market with the flavors JUUL was once known for.</a:t>
            </a:r>
          </a:p>
          <a:p>
            <a:endParaRPr lang="en-US" dirty="0">
              <a:solidFill>
                <a:schemeClr val="bg1"/>
              </a:solidFill>
              <a:latin typeface="Poppins" pitchFamily="2" charset="77"/>
              <a:cs typeface="Poppins" pitchFamily="2" charset="77"/>
            </a:endParaRPr>
          </a:p>
          <a:p>
            <a:r>
              <a:rPr lang="en-US" dirty="0">
                <a:solidFill>
                  <a:schemeClr val="bg1"/>
                </a:solidFill>
                <a:latin typeface="Poppins" pitchFamily="2" charset="77"/>
                <a:cs typeface="Poppins" pitchFamily="2" charset="77"/>
              </a:rPr>
              <a:t>JUUL pods and disposable cartridges have a higher concentration of nicotine than many other e-cigs,</a:t>
            </a:r>
          </a:p>
          <a:p>
            <a:r>
              <a:rPr lang="en-US" dirty="0">
                <a:solidFill>
                  <a:schemeClr val="bg1"/>
                </a:solidFill>
                <a:latin typeface="Poppins" pitchFamily="2" charset="77"/>
                <a:cs typeface="Poppins" pitchFamily="2" charset="77"/>
              </a:rPr>
              <a:t>posing additional health concerns.</a:t>
            </a:r>
          </a:p>
        </p:txBody>
      </p:sp>
    </p:spTree>
    <p:extLst>
      <p:ext uri="{BB962C8B-B14F-4D97-AF65-F5344CB8AC3E}">
        <p14:creationId xmlns:p14="http://schemas.microsoft.com/office/powerpoint/2010/main" val="2055555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0339CA2-AFC1-5443-A6BF-ED1A393936E4}"/>
              </a:ext>
            </a:extLst>
          </p:cNvPr>
          <p:cNvSpPr txBox="1"/>
          <p:nvPr/>
        </p:nvSpPr>
        <p:spPr>
          <a:xfrm>
            <a:off x="5519936" y="980728"/>
            <a:ext cx="5439906" cy="646331"/>
          </a:xfrm>
          <a:prstGeom prst="rect">
            <a:avLst/>
          </a:prstGeom>
          <a:noFill/>
        </p:spPr>
        <p:txBody>
          <a:bodyPr wrap="square" rtlCol="0">
            <a:spAutoFit/>
          </a:bodyPr>
          <a:lstStyle/>
          <a:p>
            <a:r>
              <a:rPr lang="en-US" sz="3600" dirty="0">
                <a:solidFill>
                  <a:srgbClr val="4361EE"/>
                </a:solidFill>
                <a:latin typeface="Poppins SemiBold" pitchFamily="2" charset="77"/>
                <a:cs typeface="Poppins SemiBold" pitchFamily="2" charset="77"/>
              </a:rPr>
              <a:t>Vaping &amp; Explosions</a:t>
            </a:r>
            <a:endParaRPr lang="en-US" sz="3600" dirty="0">
              <a:latin typeface="Poppins SemiBold" pitchFamily="2" charset="77"/>
              <a:cs typeface="Poppins SemiBold" pitchFamily="2" charset="77"/>
            </a:endParaRPr>
          </a:p>
        </p:txBody>
      </p:sp>
      <p:sp>
        <p:nvSpPr>
          <p:cNvPr id="26" name="Rounded Rectangle 25">
            <a:extLst>
              <a:ext uri="{FF2B5EF4-FFF2-40B4-BE49-F238E27FC236}">
                <a16:creationId xmlns:a16="http://schemas.microsoft.com/office/drawing/2014/main" id="{49E707C1-3B51-654C-AF70-A93D839EDB17}"/>
              </a:ext>
            </a:extLst>
          </p:cNvPr>
          <p:cNvSpPr/>
          <p:nvPr/>
        </p:nvSpPr>
        <p:spPr>
          <a:xfrm>
            <a:off x="5591944" y="2276872"/>
            <a:ext cx="5976664" cy="4249340"/>
          </a:xfrm>
          <a:prstGeom prst="roundRect">
            <a:avLst>
              <a:gd name="adj" fmla="val 1727"/>
            </a:avLst>
          </a:prstGeom>
          <a:gradFill>
            <a:gsLst>
              <a:gs pos="10000">
                <a:srgbClr val="4361EE"/>
              </a:gs>
              <a:gs pos="99000">
                <a:srgbClr val="4CC9F0"/>
              </a:gs>
            </a:gsLst>
            <a:lin ang="10200000" scaled="0"/>
          </a:gradFill>
          <a:ln>
            <a:noFill/>
          </a:ln>
          <a:effectLst>
            <a:outerShdw blurRad="194025"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0" name="TextBox 19">
            <a:extLst>
              <a:ext uri="{FF2B5EF4-FFF2-40B4-BE49-F238E27FC236}">
                <a16:creationId xmlns:a16="http://schemas.microsoft.com/office/drawing/2014/main" id="{B05490D3-19C0-8B41-8372-BFEC253D7A24}"/>
              </a:ext>
            </a:extLst>
          </p:cNvPr>
          <p:cNvSpPr txBox="1"/>
          <p:nvPr/>
        </p:nvSpPr>
        <p:spPr>
          <a:xfrm>
            <a:off x="5974716" y="2748984"/>
            <a:ext cx="5377868" cy="3416320"/>
          </a:xfrm>
          <a:prstGeom prst="rect">
            <a:avLst/>
          </a:prstGeom>
          <a:noFill/>
        </p:spPr>
        <p:txBody>
          <a:bodyPr wrap="square" rtlCol="0">
            <a:spAutoFit/>
          </a:bodyPr>
          <a:lstStyle/>
          <a:p>
            <a:r>
              <a:rPr lang="en-US" dirty="0">
                <a:solidFill>
                  <a:schemeClr val="bg1"/>
                </a:solidFill>
                <a:latin typeface="Poppins" pitchFamily="2" charset="77"/>
                <a:ea typeface="Open Sans" panose="020B0606030504020204" pitchFamily="34" charset="0"/>
                <a:cs typeface="Poppins" pitchFamily="2" charset="77"/>
              </a:rPr>
              <a:t>E-cigarettes have caused fires and explosions, some of which have resulted in serious injuries including burns,  eye injuries,  broken teeth, smoke inhalation, and even death. </a:t>
            </a:r>
          </a:p>
          <a:p>
            <a:endParaRPr lang="en-US" dirty="0">
              <a:solidFill>
                <a:schemeClr val="bg1"/>
              </a:solidFill>
              <a:latin typeface="Poppins" pitchFamily="2" charset="77"/>
              <a:ea typeface="Open Sans" panose="020B0606030504020204" pitchFamily="34" charset="0"/>
              <a:cs typeface="Poppins" pitchFamily="2" charset="77"/>
            </a:endParaRPr>
          </a:p>
          <a:p>
            <a:r>
              <a:rPr lang="en-US" dirty="0">
                <a:solidFill>
                  <a:schemeClr val="bg1"/>
                </a:solidFill>
                <a:latin typeface="Poppins" pitchFamily="2" charset="77"/>
                <a:ea typeface="Open Sans" panose="020B0606030504020204" pitchFamily="34" charset="0"/>
                <a:cs typeface="Poppins" pitchFamily="2" charset="77"/>
              </a:rPr>
              <a:t>Explosions include a loud noise, light flashes, smoke, fire and projection of device parts.  </a:t>
            </a:r>
          </a:p>
          <a:p>
            <a:endParaRPr lang="en-US" dirty="0">
              <a:solidFill>
                <a:schemeClr val="bg1"/>
              </a:solidFill>
              <a:latin typeface="Poppins" pitchFamily="2" charset="77"/>
              <a:ea typeface="Open Sans" panose="020B0606030504020204" pitchFamily="34" charset="0"/>
              <a:cs typeface="Poppins" pitchFamily="2" charset="77"/>
            </a:endParaRPr>
          </a:p>
          <a:p>
            <a:r>
              <a:rPr lang="en-US" dirty="0">
                <a:solidFill>
                  <a:schemeClr val="bg1"/>
                </a:solidFill>
                <a:latin typeface="Poppins" pitchFamily="2" charset="77"/>
                <a:ea typeface="Open Sans" panose="020B0606030504020204" pitchFamily="34" charset="0"/>
                <a:cs typeface="Poppins" pitchFamily="2" charset="77"/>
              </a:rPr>
              <a:t>Newer vapes using lithium-ion batteries seem to explode more often than previous models.</a:t>
            </a:r>
            <a:endParaRPr lang="en-ID" dirty="0">
              <a:solidFill>
                <a:schemeClr val="bg1"/>
              </a:solidFill>
              <a:latin typeface="Poppins" pitchFamily="2" charset="77"/>
              <a:ea typeface="Open Sans" panose="020B0606030504020204" pitchFamily="34" charset="0"/>
              <a:cs typeface="Poppins" pitchFamily="2" charset="77"/>
            </a:endParaRPr>
          </a:p>
        </p:txBody>
      </p:sp>
      <p:pic>
        <p:nvPicPr>
          <p:cNvPr id="8" name="Picture Placeholder 7">
            <a:extLst>
              <a:ext uri="{FF2B5EF4-FFF2-40B4-BE49-F238E27FC236}">
                <a16:creationId xmlns:a16="http://schemas.microsoft.com/office/drawing/2014/main" id="{93F8B936-C5D7-9A41-7355-0F6B59EE6F87}"/>
              </a:ext>
            </a:extLst>
          </p:cNvPr>
          <p:cNvPicPr>
            <a:picLocks noGrp="1" noChangeAspect="1"/>
          </p:cNvPicPr>
          <p:nvPr>
            <p:ph type="pic" sz="quarter" idx="10"/>
          </p:nvPr>
        </p:nvPicPr>
        <p:blipFill>
          <a:blip r:embed="rId3"/>
          <a:srcRect l="11891" r="11891"/>
          <a:stretch>
            <a:fillRect/>
          </a:stretch>
        </p:blipFill>
        <p:spPr/>
      </p:pic>
    </p:spTree>
    <p:extLst>
      <p:ext uri="{BB962C8B-B14F-4D97-AF65-F5344CB8AC3E}">
        <p14:creationId xmlns:p14="http://schemas.microsoft.com/office/powerpoint/2010/main" val="2668642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A1EB1C7-934C-728D-EBB6-C88772914A4B}"/>
              </a:ext>
            </a:extLst>
          </p:cNvPr>
          <p:cNvSpPr/>
          <p:nvPr/>
        </p:nvSpPr>
        <p:spPr>
          <a:xfrm>
            <a:off x="-1" y="0"/>
            <a:ext cx="6095998" cy="6858000"/>
          </a:xfrm>
          <a:prstGeom prst="rect">
            <a:avLst/>
          </a:prstGeom>
          <a:solidFill>
            <a:srgbClr val="3CB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324D982-548B-4D93-E0E2-7E6E2DBED3E9}"/>
              </a:ext>
            </a:extLst>
          </p:cNvPr>
          <p:cNvSpPr/>
          <p:nvPr/>
        </p:nvSpPr>
        <p:spPr>
          <a:xfrm>
            <a:off x="6095999" y="0"/>
            <a:ext cx="288033" cy="6858000"/>
          </a:xfrm>
          <a:prstGeom prst="rect">
            <a:avLst/>
          </a:prstGeom>
          <a:solidFill>
            <a:srgbClr val="4361E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8977D5-B9BE-F907-4B24-50CA96DD077B}"/>
              </a:ext>
            </a:extLst>
          </p:cNvPr>
          <p:cNvSpPr/>
          <p:nvPr/>
        </p:nvSpPr>
        <p:spPr>
          <a:xfrm>
            <a:off x="6384032" y="0"/>
            <a:ext cx="119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70BB34C-3564-1044-8490-18CC2CA07EE1}"/>
              </a:ext>
            </a:extLst>
          </p:cNvPr>
          <p:cNvSpPr txBox="1"/>
          <p:nvPr/>
        </p:nvSpPr>
        <p:spPr>
          <a:xfrm>
            <a:off x="0" y="2998113"/>
            <a:ext cx="6095998" cy="861774"/>
          </a:xfrm>
          <a:prstGeom prst="rect">
            <a:avLst/>
          </a:prstGeom>
          <a:noFill/>
        </p:spPr>
        <p:txBody>
          <a:bodyPr wrap="square" rtlCol="0">
            <a:spAutoFit/>
          </a:bodyPr>
          <a:lstStyle/>
          <a:p>
            <a:pPr algn="ctr"/>
            <a:r>
              <a:rPr lang="en-US" sz="5000" dirty="0">
                <a:solidFill>
                  <a:schemeClr val="bg1"/>
                </a:solidFill>
                <a:latin typeface="Poppins SemiBold" pitchFamily="2" charset="77"/>
                <a:cs typeface="Poppins SemiBold" pitchFamily="2" charset="77"/>
              </a:rPr>
              <a:t>Hookah</a:t>
            </a:r>
          </a:p>
        </p:txBody>
      </p:sp>
      <p:sp>
        <p:nvSpPr>
          <p:cNvPr id="30" name="L-Shape 29">
            <a:extLst>
              <a:ext uri="{FF2B5EF4-FFF2-40B4-BE49-F238E27FC236}">
                <a16:creationId xmlns:a16="http://schemas.microsoft.com/office/drawing/2014/main" id="{D4468827-AA27-A4CE-6D53-B8CD277235A1}"/>
              </a:ext>
            </a:extLst>
          </p:cNvPr>
          <p:cNvSpPr/>
          <p:nvPr/>
        </p:nvSpPr>
        <p:spPr>
          <a:xfrm>
            <a:off x="0" y="6145161"/>
            <a:ext cx="703408" cy="712839"/>
          </a:xfrm>
          <a:prstGeom prst="corner">
            <a:avLst/>
          </a:prstGeom>
          <a:solidFill>
            <a:srgbClr val="154BE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19B1DF14-A349-CBFB-742A-0D2699AE54CA}"/>
              </a:ext>
            </a:extLst>
          </p:cNvPr>
          <p:cNvPicPr>
            <a:picLocks noGrp="1" noChangeAspect="1"/>
          </p:cNvPicPr>
          <p:nvPr>
            <p:ph type="pic" sz="quarter" idx="10"/>
          </p:nvPr>
        </p:nvPicPr>
        <p:blipFill rotWithShape="1">
          <a:blip r:embed="rId2"/>
          <a:srcRect l="7328" r="10061"/>
          <a:stretch/>
        </p:blipFill>
        <p:spPr>
          <a:xfrm>
            <a:off x="6925442" y="483219"/>
            <a:ext cx="4859190" cy="5882035"/>
          </a:xfrm>
        </p:spPr>
      </p:pic>
      <p:sp>
        <p:nvSpPr>
          <p:cNvPr id="15" name="Rectangle 14">
            <a:extLst>
              <a:ext uri="{FF2B5EF4-FFF2-40B4-BE49-F238E27FC236}">
                <a16:creationId xmlns:a16="http://schemas.microsoft.com/office/drawing/2014/main" id="{C4CD7E61-2E64-AD02-6F75-61FFCB6A2CB9}"/>
              </a:ext>
            </a:extLst>
          </p:cNvPr>
          <p:cNvSpPr/>
          <p:nvPr/>
        </p:nvSpPr>
        <p:spPr>
          <a:xfrm>
            <a:off x="6395509" y="4763"/>
            <a:ext cx="119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192695-51C8-4E24-75D9-F9698FECFEA8}"/>
              </a:ext>
            </a:extLst>
          </p:cNvPr>
          <p:cNvSpPr/>
          <p:nvPr/>
        </p:nvSpPr>
        <p:spPr>
          <a:xfrm>
            <a:off x="6526558" y="4763"/>
            <a:ext cx="5665442" cy="6858000"/>
          </a:xfrm>
          <a:prstGeom prst="rect">
            <a:avLst/>
          </a:prstGeom>
          <a:solidFill>
            <a:srgbClr val="4899EF">
              <a:alpha val="97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224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10800000">
            <a:off x="-13765" y="-62686"/>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10000">
                <a:srgbClr val="4361EE">
                  <a:lumMod val="85000"/>
                </a:srgbClr>
              </a:gs>
              <a:gs pos="99000">
                <a:srgbClr val="4CC9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3416320"/>
          </a:xfrm>
          <a:prstGeom prst="rect">
            <a:avLst/>
          </a:prstGeom>
          <a:noFill/>
        </p:spPr>
        <p:txBody>
          <a:bodyPr wrap="square" rtlCol="0">
            <a:spAutoFit/>
          </a:bodyPr>
          <a:lstStyle/>
          <a:p>
            <a:r>
              <a:rPr lang="en-US" sz="3600" dirty="0">
                <a:solidFill>
                  <a:srgbClr val="4361EE"/>
                </a:solidFill>
                <a:latin typeface="Poppins SemiBold" pitchFamily="2" charset="77"/>
                <a:cs typeface="Poppins SemiBold" pitchFamily="2" charset="77"/>
              </a:rPr>
              <a:t>Hookah &amp;</a:t>
            </a:r>
          </a:p>
          <a:p>
            <a:r>
              <a:rPr lang="en-US" sz="3600" dirty="0">
                <a:solidFill>
                  <a:srgbClr val="4361EE"/>
                </a:solidFill>
                <a:latin typeface="Poppins SemiBold" pitchFamily="2" charset="77"/>
                <a:cs typeface="Poppins SemiBold" pitchFamily="2" charset="77"/>
              </a:rPr>
              <a:t>Hookah pens</a:t>
            </a:r>
            <a:endParaRPr lang="en-US" sz="2400" dirty="0">
              <a:solidFill>
                <a:srgbClr val="4361EE"/>
              </a:solidFill>
              <a:latin typeface="Poppins SemiBold" pitchFamily="2" charset="77"/>
              <a:cs typeface="Poppins SemiBold" pitchFamily="2" charset="77"/>
            </a:endParaRPr>
          </a:p>
          <a:p>
            <a:endParaRPr lang="en-US" sz="2400" dirty="0">
              <a:solidFill>
                <a:srgbClr val="4361EE"/>
              </a:solidFill>
              <a:latin typeface="Poppins SemiBold" pitchFamily="2" charset="77"/>
              <a:cs typeface="Poppins SemiBold" pitchFamily="2" charset="77"/>
            </a:endParaRPr>
          </a:p>
          <a:p>
            <a:r>
              <a:rPr lang="en-US" sz="2400" dirty="0">
                <a:solidFill>
                  <a:srgbClr val="4361EE"/>
                </a:solidFill>
                <a:latin typeface="Poppins SemiBold" pitchFamily="2" charset="77"/>
                <a:cs typeface="Poppins SemiBold" pitchFamily="2" charset="77"/>
              </a:rPr>
              <a:t>Hookah use is </a:t>
            </a:r>
            <a:r>
              <a:rPr lang="en-US" sz="2400" dirty="0">
                <a:solidFill>
                  <a:srgbClr val="F77217"/>
                </a:solidFill>
                <a:latin typeface="Poppins SemiBold" pitchFamily="2" charset="77"/>
                <a:cs typeface="Poppins SemiBold" pitchFamily="2" charset="77"/>
              </a:rPr>
              <a:t>equally</a:t>
            </a:r>
            <a:r>
              <a:rPr lang="en-US" sz="2400" dirty="0">
                <a:solidFill>
                  <a:srgbClr val="4361EE"/>
                </a:solidFill>
                <a:latin typeface="Poppins SemiBold" pitchFamily="2" charset="77"/>
                <a:cs typeface="Poppins SemiBold" pitchFamily="2" charset="77"/>
              </a:rPr>
              <a:t> </a:t>
            </a:r>
            <a:r>
              <a:rPr lang="en-US" sz="2400" dirty="0">
                <a:solidFill>
                  <a:srgbClr val="F77217"/>
                </a:solidFill>
                <a:latin typeface="Poppins SemiBold" pitchFamily="2" charset="77"/>
                <a:cs typeface="Poppins SemiBold" pitchFamily="2" charset="77"/>
              </a:rPr>
              <a:t>damaging</a:t>
            </a:r>
            <a:r>
              <a:rPr lang="en-US" sz="2400" dirty="0">
                <a:solidFill>
                  <a:srgbClr val="4361EE"/>
                </a:solidFill>
                <a:latin typeface="Poppins SemiBold" pitchFamily="2" charset="77"/>
                <a:cs typeface="Poppins SemiBold" pitchFamily="2" charset="77"/>
              </a:rPr>
              <a:t> to your health as cigarettes.</a:t>
            </a:r>
          </a:p>
          <a:p>
            <a:endParaRPr lang="en-US" sz="2400" dirty="0">
              <a:solidFill>
                <a:srgbClr val="4361EE"/>
              </a:solidFill>
              <a:latin typeface="Poppins SemiBold" pitchFamily="2" charset="77"/>
              <a:cs typeface="Poppins SemiBold" pitchFamily="2" charset="77"/>
            </a:endParaRPr>
          </a:p>
          <a:p>
            <a:endParaRPr lang="en-US" sz="2400" dirty="0">
              <a:solidFill>
                <a:srgbClr val="4361EE"/>
              </a:solidFill>
              <a:latin typeface="Poppins SemiBold" pitchFamily="2" charset="77"/>
              <a:cs typeface="Poppins SemiBold" pitchFamily="2" charset="77"/>
            </a:endParaRPr>
          </a:p>
        </p:txBody>
      </p:sp>
      <p:pic>
        <p:nvPicPr>
          <p:cNvPr id="5" name="Picture Placeholder 4">
            <a:extLst>
              <a:ext uri="{FF2B5EF4-FFF2-40B4-BE49-F238E27FC236}">
                <a16:creationId xmlns:a16="http://schemas.microsoft.com/office/drawing/2014/main" id="{A369A797-5B8B-CFA1-AF6F-D23E43635C00}"/>
              </a:ext>
            </a:extLst>
          </p:cNvPr>
          <p:cNvPicPr>
            <a:picLocks noGrp="1" noChangeAspect="1"/>
          </p:cNvPicPr>
          <p:nvPr>
            <p:ph type="pic" sz="quarter" idx="10"/>
          </p:nvPr>
        </p:nvPicPr>
        <p:blipFill>
          <a:blip r:embed="rId3"/>
          <a:srcRect/>
          <a:stretch>
            <a:fillRect/>
          </a:stretch>
        </p:blipFill>
        <p:spPr/>
      </p:pic>
      <p:pic>
        <p:nvPicPr>
          <p:cNvPr id="21" name="Picture Placeholder 3">
            <a:extLst>
              <a:ext uri="{FF2B5EF4-FFF2-40B4-BE49-F238E27FC236}">
                <a16:creationId xmlns:a16="http://schemas.microsoft.com/office/drawing/2014/main" id="{17AEACF7-E8F7-3E84-AF47-1D4CC0D6AAF1}"/>
              </a:ext>
            </a:extLst>
          </p:cNvPr>
          <p:cNvPicPr>
            <a:picLocks noChangeAspect="1"/>
          </p:cNvPicPr>
          <p:nvPr/>
        </p:nvPicPr>
        <p:blipFill rotWithShape="1">
          <a:blip r:embed="rId4"/>
          <a:srcRect l="8031" t="12654" r="8031" b="3409"/>
          <a:stretch/>
        </p:blipFill>
        <p:spPr>
          <a:xfrm>
            <a:off x="4069957" y="4274167"/>
            <a:ext cx="2085454" cy="2085454"/>
          </a:xfrm>
          <a:prstGeom prst="ellipse">
            <a:avLst/>
          </a:prstGeom>
          <a:solidFill>
            <a:schemeClr val="bg1"/>
          </a:solidFill>
          <a:effectLst>
            <a:outerShdw blurRad="50800" dist="50800" dir="5400000" algn="ctr" rotWithShape="0">
              <a:srgbClr val="000000">
                <a:alpha val="0"/>
              </a:srgbClr>
            </a:outerShdw>
          </a:effectLst>
        </p:spPr>
      </p:pic>
      <p:sp>
        <p:nvSpPr>
          <p:cNvPr id="14" name="Oval 13">
            <a:extLst>
              <a:ext uri="{FF2B5EF4-FFF2-40B4-BE49-F238E27FC236}">
                <a16:creationId xmlns:a16="http://schemas.microsoft.com/office/drawing/2014/main" id="{A830F8F7-CCE3-3041-B0E6-66F59E8D1BBC}"/>
              </a:ext>
            </a:extLst>
          </p:cNvPr>
          <p:cNvSpPr/>
          <p:nvPr/>
        </p:nvSpPr>
        <p:spPr>
          <a:xfrm>
            <a:off x="4031133" y="4235343"/>
            <a:ext cx="2163102" cy="2163102"/>
          </a:xfrm>
          <a:prstGeom prst="ellipse">
            <a:avLst/>
          </a:prstGeom>
          <a:noFill/>
          <a:ln w="1651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2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3B9F0F86-238D-8C5F-D0D9-BA14D77599D1}"/>
              </a:ext>
            </a:extLst>
          </p:cNvPr>
          <p:cNvSpPr/>
          <p:nvPr/>
        </p:nvSpPr>
        <p:spPr>
          <a:xfrm>
            <a:off x="1" y="0"/>
            <a:ext cx="3071664" cy="6858000"/>
          </a:xfrm>
          <a:prstGeom prst="rect">
            <a:avLst/>
          </a:prstGeom>
          <a:gradFill flip="none" rotWithShape="1">
            <a:gsLst>
              <a:gs pos="10000">
                <a:srgbClr val="4361EE"/>
              </a:gs>
              <a:gs pos="99000">
                <a:srgbClr val="4CC9F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768B03C-0DD4-884A-B6DF-C1A2775F66F1}"/>
              </a:ext>
            </a:extLst>
          </p:cNvPr>
          <p:cNvSpPr/>
          <p:nvPr/>
        </p:nvSpPr>
        <p:spPr>
          <a:xfrm>
            <a:off x="896932" y="627768"/>
            <a:ext cx="4406980" cy="5573242"/>
          </a:xfrm>
          <a:prstGeom prst="roundRect">
            <a:avLst>
              <a:gd name="adj" fmla="val 1721"/>
            </a:avLst>
          </a:prstGeom>
          <a:solidFill>
            <a:schemeClr val="bg1"/>
          </a:solidFill>
          <a:ln>
            <a:noFill/>
          </a:ln>
          <a:effectLst>
            <a:outerShdw blurRad="342900" dist="38100" dir="2700000" sx="102000" sy="102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ectangle 10">
            <a:extLst>
              <a:ext uri="{FF2B5EF4-FFF2-40B4-BE49-F238E27FC236}">
                <a16:creationId xmlns:a16="http://schemas.microsoft.com/office/drawing/2014/main" id="{51D1EF70-E9D9-0842-9FE3-9DE344DD8FE4}"/>
              </a:ext>
            </a:extLst>
          </p:cNvPr>
          <p:cNvSpPr/>
          <p:nvPr/>
        </p:nvSpPr>
        <p:spPr>
          <a:xfrm>
            <a:off x="1012065" y="4653136"/>
            <a:ext cx="4176713" cy="1304203"/>
          </a:xfrm>
          <a:prstGeom prst="rect">
            <a:avLst/>
          </a:prstGeom>
        </p:spPr>
        <p:txBody>
          <a:bodyPr wrap="square" lIns="91440" tIns="45720" rIns="91440" bIns="45720" anchor="t">
            <a:spAutoFit/>
          </a:bodyPr>
          <a:lstStyle/>
          <a:p>
            <a:pPr algn="ctr">
              <a:lnSpc>
                <a:spcPct val="150000"/>
              </a:lnSpc>
            </a:pPr>
            <a:r>
              <a:rPr lang="en-US" dirty="0">
                <a:solidFill>
                  <a:srgbClr val="4361EE"/>
                </a:solidFill>
                <a:latin typeface="Poppins Medium" pitchFamily="2" charset="77"/>
                <a:ea typeface="Open Sans" panose="020B0606030504020204" pitchFamily="34" charset="0"/>
                <a:cs typeface="Poppins Medium" pitchFamily="2" charset="77"/>
              </a:rPr>
              <a:t>Hookah smoking</a:t>
            </a:r>
          </a:p>
          <a:p>
            <a:pPr algn="ctr">
              <a:lnSpc>
                <a:spcPct val="150000"/>
              </a:lnSpc>
            </a:pPr>
            <a:r>
              <a:rPr lang="en-US" dirty="0">
                <a:solidFill>
                  <a:srgbClr val="4361EE"/>
                </a:solidFill>
                <a:latin typeface="Poppins Medium"/>
                <a:ea typeface="Open Sans"/>
                <a:cs typeface="Poppins Medium"/>
              </a:rPr>
              <a:t>is equally damaging to</a:t>
            </a:r>
          </a:p>
          <a:p>
            <a:pPr algn="ctr">
              <a:lnSpc>
                <a:spcPct val="150000"/>
              </a:lnSpc>
            </a:pPr>
            <a:r>
              <a:rPr lang="en-US" dirty="0">
                <a:solidFill>
                  <a:srgbClr val="4361EE"/>
                </a:solidFill>
                <a:latin typeface="Poppins Medium" pitchFamily="2" charset="77"/>
                <a:ea typeface="Open Sans" panose="020B0606030504020204" pitchFamily="34" charset="0"/>
                <a:cs typeface="Poppins Medium" pitchFamily="2" charset="77"/>
              </a:rPr>
              <a:t>your health as cigarettes</a:t>
            </a:r>
            <a:endParaRPr lang="en-ID" dirty="0">
              <a:solidFill>
                <a:srgbClr val="4361EE"/>
              </a:solidFill>
              <a:latin typeface="Poppins Medium" pitchFamily="2" charset="77"/>
              <a:ea typeface="Open Sans" panose="020B0606030504020204" pitchFamily="34" charset="0"/>
              <a:cs typeface="Poppins Medium" pitchFamily="2" charset="77"/>
            </a:endParaRPr>
          </a:p>
        </p:txBody>
      </p:sp>
      <p:sp>
        <p:nvSpPr>
          <p:cNvPr id="13" name="TextBox 12">
            <a:extLst>
              <a:ext uri="{FF2B5EF4-FFF2-40B4-BE49-F238E27FC236}">
                <a16:creationId xmlns:a16="http://schemas.microsoft.com/office/drawing/2014/main" id="{A35FD737-9612-B045-B50A-18972691C796}"/>
              </a:ext>
            </a:extLst>
          </p:cNvPr>
          <p:cNvSpPr txBox="1"/>
          <p:nvPr/>
        </p:nvSpPr>
        <p:spPr>
          <a:xfrm>
            <a:off x="5879976" y="490843"/>
            <a:ext cx="5256584" cy="707886"/>
          </a:xfrm>
          <a:prstGeom prst="rect">
            <a:avLst/>
          </a:prstGeom>
          <a:noFill/>
        </p:spPr>
        <p:txBody>
          <a:bodyPr wrap="square" rtlCol="0">
            <a:spAutoFit/>
          </a:bodyPr>
          <a:lstStyle/>
          <a:p>
            <a:r>
              <a:rPr lang="en-US" sz="4000" dirty="0">
                <a:solidFill>
                  <a:srgbClr val="4361EE"/>
                </a:solidFill>
                <a:latin typeface="Poppins SemiBold" pitchFamily="2" charset="77"/>
                <a:cs typeface="Poppins SemiBold" pitchFamily="2" charset="77"/>
              </a:rPr>
              <a:t>Hookah</a:t>
            </a:r>
            <a:r>
              <a:rPr lang="en-US" sz="4000" dirty="0">
                <a:latin typeface="Poppins SemiBold" pitchFamily="2" charset="77"/>
                <a:cs typeface="Poppins SemiBold" pitchFamily="2" charset="77"/>
              </a:rPr>
              <a:t> </a:t>
            </a:r>
            <a:r>
              <a:rPr lang="en-US" sz="4000" dirty="0">
                <a:solidFill>
                  <a:srgbClr val="F77217"/>
                </a:solidFill>
                <a:latin typeface="Poppins SemiBold" pitchFamily="2" charset="77"/>
                <a:cs typeface="Poppins SemiBold" pitchFamily="2" charset="77"/>
              </a:rPr>
              <a:t>facts</a:t>
            </a:r>
          </a:p>
        </p:txBody>
      </p:sp>
      <p:sp>
        <p:nvSpPr>
          <p:cNvPr id="14" name="Rectangle 13">
            <a:extLst>
              <a:ext uri="{FF2B5EF4-FFF2-40B4-BE49-F238E27FC236}">
                <a16:creationId xmlns:a16="http://schemas.microsoft.com/office/drawing/2014/main" id="{6EFD415A-A10D-C943-A81E-66F92A1968CE}"/>
              </a:ext>
            </a:extLst>
          </p:cNvPr>
          <p:cNvSpPr/>
          <p:nvPr/>
        </p:nvSpPr>
        <p:spPr>
          <a:xfrm>
            <a:off x="7461317" y="1848244"/>
            <a:ext cx="4323315" cy="1323439"/>
          </a:xfrm>
          <a:prstGeom prst="rect">
            <a:avLst/>
          </a:prstGeom>
        </p:spPr>
        <p:txBody>
          <a:bodyPr wrap="square">
            <a:spAutoFit/>
          </a:bodyPr>
          <a:lstStyle/>
          <a:p>
            <a:r>
              <a:rPr lang="en-US" sz="2000" dirty="0">
                <a:solidFill>
                  <a:srgbClr val="4361EE"/>
                </a:solidFill>
                <a:latin typeface="Poppins Medium" pitchFamily="2" charset="77"/>
                <a:ea typeface="Open Sans" panose="020B0606030504020204" pitchFamily="34" charset="0"/>
                <a:cs typeface="Poppins Medium" pitchFamily="2" charset="77"/>
              </a:rPr>
              <a:t>Smoke from the heated tobacco in hookahs </a:t>
            </a:r>
            <a:r>
              <a:rPr lang="en-US" sz="2000" dirty="0">
                <a:solidFill>
                  <a:srgbClr val="F77217"/>
                </a:solidFill>
                <a:latin typeface="Poppins Medium" pitchFamily="2" charset="77"/>
                <a:ea typeface="Open Sans" panose="020B0606030504020204" pitchFamily="34" charset="0"/>
                <a:cs typeface="Poppins Medium" pitchFamily="2" charset="77"/>
              </a:rPr>
              <a:t>clogs the pores </a:t>
            </a:r>
            <a:r>
              <a:rPr lang="en-US" sz="2000" dirty="0">
                <a:solidFill>
                  <a:srgbClr val="4361EE"/>
                </a:solidFill>
                <a:latin typeface="Poppins Medium" pitchFamily="2" charset="77"/>
                <a:ea typeface="Open Sans" panose="020B0606030504020204" pitchFamily="34" charset="0"/>
                <a:cs typeface="Poppins Medium" pitchFamily="2" charset="77"/>
              </a:rPr>
              <a:t>in your respiratory system.</a:t>
            </a:r>
          </a:p>
          <a:p>
            <a:endParaRPr lang="en-US" sz="2000" dirty="0">
              <a:latin typeface="Poppins Medium" pitchFamily="2" charset="77"/>
              <a:ea typeface="Open Sans" panose="020B0606030504020204" pitchFamily="34" charset="0"/>
              <a:cs typeface="Poppins Medium" pitchFamily="2" charset="77"/>
            </a:endParaRPr>
          </a:p>
        </p:txBody>
      </p:sp>
      <p:grpSp>
        <p:nvGrpSpPr>
          <p:cNvPr id="17" name="Group 16">
            <a:extLst>
              <a:ext uri="{FF2B5EF4-FFF2-40B4-BE49-F238E27FC236}">
                <a16:creationId xmlns:a16="http://schemas.microsoft.com/office/drawing/2014/main" id="{70091613-1A0B-D944-B6FA-F9F629A8FEF5}"/>
              </a:ext>
            </a:extLst>
          </p:cNvPr>
          <p:cNvGrpSpPr>
            <a:grpSpLocks noChangeAspect="1"/>
          </p:cNvGrpSpPr>
          <p:nvPr/>
        </p:nvGrpSpPr>
        <p:grpSpPr>
          <a:xfrm>
            <a:off x="5906514" y="1740850"/>
            <a:ext cx="1269606" cy="1269606"/>
            <a:chOff x="1703512" y="1317413"/>
            <a:chExt cx="1547096" cy="1547096"/>
          </a:xfrm>
        </p:grpSpPr>
        <p:sp>
          <p:nvSpPr>
            <p:cNvPr id="18" name="Oval 17">
              <a:extLst>
                <a:ext uri="{FF2B5EF4-FFF2-40B4-BE49-F238E27FC236}">
                  <a16:creationId xmlns:a16="http://schemas.microsoft.com/office/drawing/2014/main" id="{DFA82D72-42A2-3246-AB5A-1D4A31225AF8}"/>
                </a:ext>
              </a:extLst>
            </p:cNvPr>
            <p:cNvSpPr/>
            <p:nvPr/>
          </p:nvSpPr>
          <p:spPr>
            <a:xfrm>
              <a:off x="1703512" y="1317413"/>
              <a:ext cx="1547096" cy="1547096"/>
            </a:xfrm>
            <a:prstGeom prst="ellipse">
              <a:avLst/>
            </a:prstGeom>
            <a:solidFill>
              <a:schemeClr val="bg1"/>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C791283-2218-3F42-9A24-A5547A3B50C3}"/>
                </a:ext>
              </a:extLst>
            </p:cNvPr>
            <p:cNvSpPr/>
            <p:nvPr/>
          </p:nvSpPr>
          <p:spPr>
            <a:xfrm>
              <a:off x="1841172" y="1455073"/>
              <a:ext cx="1271775" cy="1271775"/>
            </a:xfrm>
            <a:prstGeom prst="ellipse">
              <a:avLst/>
            </a:prstGeom>
            <a:noFill/>
            <a:ln w="1143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7D961C98-6998-8E4E-BD9A-26CD0E3334CD}"/>
              </a:ext>
            </a:extLst>
          </p:cNvPr>
          <p:cNvSpPr>
            <a:spLocks noChangeAspect="1"/>
          </p:cNvSpPr>
          <p:nvPr/>
        </p:nvSpPr>
        <p:spPr>
          <a:xfrm>
            <a:off x="6019482" y="2144819"/>
            <a:ext cx="1043668" cy="461665"/>
          </a:xfrm>
          <a:prstGeom prst="rect">
            <a:avLst/>
          </a:prstGeom>
        </p:spPr>
        <p:txBody>
          <a:bodyPr wrap="square">
            <a:spAutoFit/>
          </a:bodyPr>
          <a:lstStyle/>
          <a:p>
            <a:pPr algn="ctr"/>
            <a:r>
              <a:rPr lang="en-US" sz="2400" b="1" dirty="0">
                <a:latin typeface="Poppins ExtraBold" pitchFamily="2" charset="77"/>
                <a:ea typeface="Open Sans" panose="020B0606030504020204" pitchFamily="34" charset="0"/>
                <a:cs typeface="Poppins ExtraBold" pitchFamily="2" charset="77"/>
              </a:rPr>
              <a:t>1</a:t>
            </a:r>
            <a:endParaRPr lang="en-ID" sz="2400" b="1" dirty="0">
              <a:latin typeface="Poppins ExtraBold" pitchFamily="2" charset="77"/>
              <a:ea typeface="Open Sans" panose="020B0606030504020204" pitchFamily="34" charset="0"/>
              <a:cs typeface="Poppins ExtraBold" pitchFamily="2" charset="77"/>
            </a:endParaRPr>
          </a:p>
        </p:txBody>
      </p:sp>
      <p:pic>
        <p:nvPicPr>
          <p:cNvPr id="4" name="Picture Placeholder 3">
            <a:extLst>
              <a:ext uri="{FF2B5EF4-FFF2-40B4-BE49-F238E27FC236}">
                <a16:creationId xmlns:a16="http://schemas.microsoft.com/office/drawing/2014/main" id="{0B784238-6912-F2C2-C688-F93BF6B05F84}"/>
              </a:ext>
            </a:extLst>
          </p:cNvPr>
          <p:cNvPicPr>
            <a:picLocks noGrp="1" noChangeAspect="1"/>
          </p:cNvPicPr>
          <p:nvPr>
            <p:ph type="pic" sz="quarter" idx="10"/>
          </p:nvPr>
        </p:nvPicPr>
        <p:blipFill>
          <a:blip r:embed="rId3"/>
          <a:srcRect t="5188" b="5188"/>
          <a:stretch>
            <a:fillRect/>
          </a:stretch>
        </p:blipFill>
        <p:spPr>
          <a:xfrm>
            <a:off x="1019175" y="765795"/>
            <a:ext cx="4176713" cy="3743325"/>
          </a:xfrm>
        </p:spPr>
      </p:pic>
      <p:sp>
        <p:nvSpPr>
          <p:cNvPr id="21" name="Rectangle 20">
            <a:extLst>
              <a:ext uri="{FF2B5EF4-FFF2-40B4-BE49-F238E27FC236}">
                <a16:creationId xmlns:a16="http://schemas.microsoft.com/office/drawing/2014/main" id="{1F895EAA-BDC2-3EBA-5F16-B7F1341A9574}"/>
              </a:ext>
            </a:extLst>
          </p:cNvPr>
          <p:cNvSpPr/>
          <p:nvPr/>
        </p:nvSpPr>
        <p:spPr>
          <a:xfrm>
            <a:off x="7461317" y="3547337"/>
            <a:ext cx="4323315" cy="1015663"/>
          </a:xfrm>
          <a:prstGeom prst="rect">
            <a:avLst/>
          </a:prstGeom>
        </p:spPr>
        <p:txBody>
          <a:bodyPr wrap="square">
            <a:spAutoFit/>
          </a:bodyPr>
          <a:lstStyle/>
          <a:p>
            <a:r>
              <a:rPr lang="en-US" sz="2000" dirty="0">
                <a:solidFill>
                  <a:srgbClr val="4361EE"/>
                </a:solidFill>
                <a:latin typeface="Poppins Medium" pitchFamily="2" charset="77"/>
                <a:ea typeface="Open Sans" panose="020B0606030504020204" pitchFamily="34" charset="0"/>
                <a:cs typeface="Poppins Medium" pitchFamily="2" charset="77"/>
              </a:rPr>
              <a:t>Hookah users are </a:t>
            </a:r>
            <a:r>
              <a:rPr lang="en-US" sz="2000" dirty="0">
                <a:solidFill>
                  <a:srgbClr val="F77217"/>
                </a:solidFill>
                <a:latin typeface="Poppins Medium" pitchFamily="2" charset="77"/>
                <a:ea typeface="Open Sans" panose="020B0606030504020204" pitchFamily="34" charset="0"/>
                <a:cs typeface="Poppins Medium" pitchFamily="2" charset="77"/>
              </a:rPr>
              <a:t>exposed</a:t>
            </a:r>
            <a:r>
              <a:rPr lang="en-US" sz="2000" dirty="0">
                <a:solidFill>
                  <a:srgbClr val="4361EE"/>
                </a:solidFill>
                <a:latin typeface="Poppins Medium" pitchFamily="2" charset="77"/>
                <a:ea typeface="Open Sans" panose="020B0606030504020204" pitchFamily="34" charset="0"/>
                <a:cs typeface="Poppins Medium" pitchFamily="2" charset="77"/>
              </a:rPr>
              <a:t> to more smoke than cigarette users. </a:t>
            </a:r>
          </a:p>
        </p:txBody>
      </p:sp>
      <p:sp>
        <p:nvSpPr>
          <p:cNvPr id="22" name="Rectangle 21">
            <a:extLst>
              <a:ext uri="{FF2B5EF4-FFF2-40B4-BE49-F238E27FC236}">
                <a16:creationId xmlns:a16="http://schemas.microsoft.com/office/drawing/2014/main" id="{A0E4FB4D-A6C5-E357-4B95-219F15688F35}"/>
              </a:ext>
            </a:extLst>
          </p:cNvPr>
          <p:cNvSpPr/>
          <p:nvPr/>
        </p:nvSpPr>
        <p:spPr>
          <a:xfrm>
            <a:off x="7461317" y="5083409"/>
            <a:ext cx="4323315" cy="1015663"/>
          </a:xfrm>
          <a:prstGeom prst="rect">
            <a:avLst/>
          </a:prstGeom>
        </p:spPr>
        <p:txBody>
          <a:bodyPr wrap="square">
            <a:spAutoFit/>
          </a:bodyPr>
          <a:lstStyle/>
          <a:p>
            <a:r>
              <a:rPr lang="en-US" sz="2000" dirty="0">
                <a:solidFill>
                  <a:srgbClr val="4361EE"/>
                </a:solidFill>
                <a:latin typeface="Poppins Medium" pitchFamily="2" charset="77"/>
                <a:ea typeface="Open Sans" panose="020B0606030504020204" pitchFamily="34" charset="0"/>
                <a:cs typeface="Poppins Medium" pitchFamily="2" charset="77"/>
              </a:rPr>
              <a:t>The water moving through the pipes </a:t>
            </a:r>
            <a:r>
              <a:rPr lang="en-US" sz="2000" dirty="0">
                <a:solidFill>
                  <a:srgbClr val="F77217"/>
                </a:solidFill>
                <a:latin typeface="Poppins Medium" pitchFamily="2" charset="77"/>
                <a:ea typeface="Open Sans" panose="020B0606030504020204" pitchFamily="34" charset="0"/>
                <a:cs typeface="Poppins Medium" pitchFamily="2" charset="77"/>
              </a:rPr>
              <a:t>does NOT “clean” </a:t>
            </a:r>
            <a:r>
              <a:rPr lang="en-US" sz="2000" dirty="0">
                <a:solidFill>
                  <a:srgbClr val="4361EE"/>
                </a:solidFill>
                <a:latin typeface="Poppins Medium" pitchFamily="2" charset="77"/>
                <a:ea typeface="Open Sans" panose="020B0606030504020204" pitchFamily="34" charset="0"/>
                <a:cs typeface="Poppins Medium" pitchFamily="2" charset="77"/>
              </a:rPr>
              <a:t>the smoke inhaled.</a:t>
            </a:r>
          </a:p>
        </p:txBody>
      </p:sp>
      <p:grpSp>
        <p:nvGrpSpPr>
          <p:cNvPr id="24" name="Group 23">
            <a:extLst>
              <a:ext uri="{FF2B5EF4-FFF2-40B4-BE49-F238E27FC236}">
                <a16:creationId xmlns:a16="http://schemas.microsoft.com/office/drawing/2014/main" id="{D16739E5-434F-4D3D-1F82-65ACFBD63211}"/>
              </a:ext>
            </a:extLst>
          </p:cNvPr>
          <p:cNvGrpSpPr>
            <a:grpSpLocks noChangeAspect="1"/>
          </p:cNvGrpSpPr>
          <p:nvPr/>
        </p:nvGrpSpPr>
        <p:grpSpPr>
          <a:xfrm>
            <a:off x="5906514" y="3406364"/>
            <a:ext cx="1269606" cy="1269606"/>
            <a:chOff x="1703512" y="1317413"/>
            <a:chExt cx="1547096" cy="1547096"/>
          </a:xfrm>
        </p:grpSpPr>
        <p:sp>
          <p:nvSpPr>
            <p:cNvPr id="25" name="Oval 24">
              <a:extLst>
                <a:ext uri="{FF2B5EF4-FFF2-40B4-BE49-F238E27FC236}">
                  <a16:creationId xmlns:a16="http://schemas.microsoft.com/office/drawing/2014/main" id="{615AF3D1-7325-2EBB-6C16-D83BFB5BA018}"/>
                </a:ext>
              </a:extLst>
            </p:cNvPr>
            <p:cNvSpPr/>
            <p:nvPr/>
          </p:nvSpPr>
          <p:spPr>
            <a:xfrm>
              <a:off x="1703512" y="1317413"/>
              <a:ext cx="1547096" cy="1547096"/>
            </a:xfrm>
            <a:prstGeom prst="ellipse">
              <a:avLst/>
            </a:prstGeom>
            <a:solidFill>
              <a:schemeClr val="bg1"/>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1AB152E-A430-C99E-DCFA-CA0A9A240A2A}"/>
                </a:ext>
              </a:extLst>
            </p:cNvPr>
            <p:cNvSpPr/>
            <p:nvPr/>
          </p:nvSpPr>
          <p:spPr>
            <a:xfrm>
              <a:off x="1841172" y="1455073"/>
              <a:ext cx="1271775" cy="1271775"/>
            </a:xfrm>
            <a:prstGeom prst="ellipse">
              <a:avLst/>
            </a:prstGeom>
            <a:noFill/>
            <a:ln w="1143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14EB271F-83D4-26CB-9FD1-576C6A2D7F83}"/>
              </a:ext>
            </a:extLst>
          </p:cNvPr>
          <p:cNvSpPr>
            <a:spLocks noChangeAspect="1"/>
          </p:cNvSpPr>
          <p:nvPr/>
        </p:nvSpPr>
        <p:spPr>
          <a:xfrm>
            <a:off x="6019482" y="3810333"/>
            <a:ext cx="1043668" cy="461665"/>
          </a:xfrm>
          <a:prstGeom prst="rect">
            <a:avLst/>
          </a:prstGeom>
        </p:spPr>
        <p:txBody>
          <a:bodyPr wrap="square">
            <a:spAutoFit/>
          </a:bodyPr>
          <a:lstStyle/>
          <a:p>
            <a:pPr algn="ctr"/>
            <a:r>
              <a:rPr lang="en-US" sz="2400" b="1" dirty="0">
                <a:latin typeface="Poppins ExtraBold" pitchFamily="2" charset="77"/>
                <a:ea typeface="Open Sans" panose="020B0606030504020204" pitchFamily="34" charset="0"/>
                <a:cs typeface="Poppins ExtraBold" pitchFamily="2" charset="77"/>
              </a:rPr>
              <a:t>2</a:t>
            </a:r>
            <a:endParaRPr lang="en-ID" sz="2400" b="1" dirty="0">
              <a:latin typeface="Poppins ExtraBold" pitchFamily="2" charset="77"/>
              <a:ea typeface="Open Sans" panose="020B0606030504020204" pitchFamily="34" charset="0"/>
              <a:cs typeface="Poppins ExtraBold" pitchFamily="2" charset="77"/>
            </a:endParaRPr>
          </a:p>
        </p:txBody>
      </p:sp>
      <p:grpSp>
        <p:nvGrpSpPr>
          <p:cNvPr id="28" name="Group 27">
            <a:extLst>
              <a:ext uri="{FF2B5EF4-FFF2-40B4-BE49-F238E27FC236}">
                <a16:creationId xmlns:a16="http://schemas.microsoft.com/office/drawing/2014/main" id="{38D26385-E5FA-B34B-F067-55642A146D59}"/>
              </a:ext>
            </a:extLst>
          </p:cNvPr>
          <p:cNvGrpSpPr>
            <a:grpSpLocks noChangeAspect="1"/>
          </p:cNvGrpSpPr>
          <p:nvPr/>
        </p:nvGrpSpPr>
        <p:grpSpPr>
          <a:xfrm>
            <a:off x="5906514" y="5014728"/>
            <a:ext cx="1269606" cy="1269606"/>
            <a:chOff x="1703512" y="1317413"/>
            <a:chExt cx="1547096" cy="1547096"/>
          </a:xfrm>
        </p:grpSpPr>
        <p:sp>
          <p:nvSpPr>
            <p:cNvPr id="38" name="Oval 37">
              <a:extLst>
                <a:ext uri="{FF2B5EF4-FFF2-40B4-BE49-F238E27FC236}">
                  <a16:creationId xmlns:a16="http://schemas.microsoft.com/office/drawing/2014/main" id="{F1FC09D3-E54A-B4D6-19F8-6D7A57392BB7}"/>
                </a:ext>
              </a:extLst>
            </p:cNvPr>
            <p:cNvSpPr/>
            <p:nvPr/>
          </p:nvSpPr>
          <p:spPr>
            <a:xfrm>
              <a:off x="1703512" y="1317413"/>
              <a:ext cx="1547096" cy="1547096"/>
            </a:xfrm>
            <a:prstGeom prst="ellipse">
              <a:avLst/>
            </a:prstGeom>
            <a:solidFill>
              <a:schemeClr val="bg1"/>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6649943-58BF-D3BA-8C25-A57DBC70A22E}"/>
                </a:ext>
              </a:extLst>
            </p:cNvPr>
            <p:cNvSpPr/>
            <p:nvPr/>
          </p:nvSpPr>
          <p:spPr>
            <a:xfrm>
              <a:off x="1841172" y="1455073"/>
              <a:ext cx="1271775" cy="1271775"/>
            </a:xfrm>
            <a:prstGeom prst="ellipse">
              <a:avLst/>
            </a:prstGeom>
            <a:noFill/>
            <a:ln w="1143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91B6C80A-135A-6CC0-6F5D-3150DD2BCDC8}"/>
              </a:ext>
            </a:extLst>
          </p:cNvPr>
          <p:cNvSpPr>
            <a:spLocks noChangeAspect="1"/>
          </p:cNvSpPr>
          <p:nvPr/>
        </p:nvSpPr>
        <p:spPr>
          <a:xfrm>
            <a:off x="6019482" y="5418697"/>
            <a:ext cx="1043668" cy="461665"/>
          </a:xfrm>
          <a:prstGeom prst="rect">
            <a:avLst/>
          </a:prstGeom>
        </p:spPr>
        <p:txBody>
          <a:bodyPr wrap="square">
            <a:spAutoFit/>
          </a:bodyPr>
          <a:lstStyle/>
          <a:p>
            <a:pPr algn="ctr"/>
            <a:r>
              <a:rPr lang="en-US" sz="2400" b="1" dirty="0">
                <a:latin typeface="Poppins ExtraBold" pitchFamily="2" charset="77"/>
                <a:ea typeface="Open Sans" panose="020B0606030504020204" pitchFamily="34" charset="0"/>
                <a:cs typeface="Poppins ExtraBold" pitchFamily="2" charset="77"/>
              </a:rPr>
              <a:t>3</a:t>
            </a:r>
            <a:endParaRPr lang="en-ID" sz="2400" b="1" dirty="0">
              <a:latin typeface="Poppins ExtraBold" pitchFamily="2" charset="77"/>
              <a:ea typeface="Open Sans" panose="020B0606030504020204" pitchFamily="34" charset="0"/>
              <a:cs typeface="Poppins ExtraBold" pitchFamily="2" charset="77"/>
            </a:endParaRPr>
          </a:p>
        </p:txBody>
      </p:sp>
    </p:spTree>
    <p:extLst>
      <p:ext uri="{BB962C8B-B14F-4D97-AF65-F5344CB8AC3E}">
        <p14:creationId xmlns:p14="http://schemas.microsoft.com/office/powerpoint/2010/main" val="3607541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5400000">
            <a:off x="4427636" y="-906362"/>
            <a:ext cx="3336726" cy="12192001"/>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0">
                <a:srgbClr val="0070C0"/>
              </a:gs>
              <a:gs pos="62000">
                <a:srgbClr val="4CC9F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0" y="806207"/>
            <a:ext cx="12192000" cy="1569660"/>
          </a:xfrm>
          <a:prstGeom prst="rect">
            <a:avLst/>
          </a:prstGeom>
          <a:noFill/>
        </p:spPr>
        <p:txBody>
          <a:bodyPr wrap="square" rtlCol="0">
            <a:spAutoFit/>
          </a:bodyPr>
          <a:lstStyle/>
          <a:p>
            <a:pPr algn="ctr"/>
            <a:r>
              <a:rPr lang="en-US" sz="3600" dirty="0">
                <a:solidFill>
                  <a:srgbClr val="4361EE"/>
                </a:solidFill>
                <a:latin typeface="Poppins SemiBold" pitchFamily="2" charset="77"/>
                <a:cs typeface="Poppins SemiBold" pitchFamily="2" charset="77"/>
              </a:rPr>
              <a:t>One Hookah session = </a:t>
            </a:r>
            <a:r>
              <a:rPr lang="en-US" sz="3600" dirty="0">
                <a:solidFill>
                  <a:srgbClr val="F77217"/>
                </a:solidFill>
                <a:latin typeface="Poppins SemiBold" pitchFamily="2" charset="77"/>
                <a:cs typeface="Poppins SemiBold" pitchFamily="2" charset="77"/>
              </a:rPr>
              <a:t>100 or more </a:t>
            </a:r>
            <a:r>
              <a:rPr lang="en-US" sz="3600" dirty="0">
                <a:solidFill>
                  <a:srgbClr val="4361EE"/>
                </a:solidFill>
                <a:latin typeface="Poppins SemiBold" pitchFamily="2" charset="77"/>
                <a:cs typeface="Poppins SemiBold" pitchFamily="2" charset="77"/>
              </a:rPr>
              <a:t>cigarettes </a:t>
            </a:r>
          </a:p>
          <a:p>
            <a:pPr algn="ctr"/>
            <a:endParaRPr lang="en-US" sz="3600" dirty="0">
              <a:solidFill>
                <a:srgbClr val="4361EE"/>
              </a:solidFill>
              <a:latin typeface="Poppins SemiBold" pitchFamily="2" charset="77"/>
              <a:cs typeface="Poppins SemiBold" pitchFamily="2" charset="77"/>
            </a:endParaRPr>
          </a:p>
          <a:p>
            <a:pPr algn="ctr"/>
            <a:endParaRPr lang="en-US" sz="2400" dirty="0">
              <a:solidFill>
                <a:srgbClr val="4361EE"/>
              </a:solidFill>
              <a:latin typeface="Poppins SemiBold" pitchFamily="2" charset="77"/>
              <a:cs typeface="Poppins SemiBold" pitchFamily="2" charset="77"/>
            </a:endParaRPr>
          </a:p>
        </p:txBody>
      </p:sp>
      <p:pic>
        <p:nvPicPr>
          <p:cNvPr id="21" name="Picture Placeholder 3">
            <a:extLst>
              <a:ext uri="{FF2B5EF4-FFF2-40B4-BE49-F238E27FC236}">
                <a16:creationId xmlns:a16="http://schemas.microsoft.com/office/drawing/2014/main" id="{17AEACF7-E8F7-3E84-AF47-1D4CC0D6AAF1}"/>
              </a:ext>
            </a:extLst>
          </p:cNvPr>
          <p:cNvPicPr>
            <a:picLocks noChangeAspect="1"/>
          </p:cNvPicPr>
          <p:nvPr/>
        </p:nvPicPr>
        <p:blipFill rotWithShape="1">
          <a:blip r:embed="rId3"/>
          <a:srcRect l="3687" t="6878" r="1592" b="-1596"/>
          <a:stretch/>
        </p:blipFill>
        <p:spPr>
          <a:xfrm>
            <a:off x="6719714" y="2132856"/>
            <a:ext cx="3336726" cy="3336726"/>
          </a:xfrm>
          <a:prstGeom prst="ellipse">
            <a:avLst/>
          </a:prstGeom>
          <a:solidFill>
            <a:schemeClr val="bg1"/>
          </a:solidFill>
          <a:effectLst>
            <a:outerShdw blurRad="50800" dist="50800" dir="5400000" algn="ctr" rotWithShape="0">
              <a:srgbClr val="000000">
                <a:alpha val="0"/>
              </a:srgbClr>
            </a:outerShdw>
          </a:effectLst>
        </p:spPr>
      </p:pic>
      <p:sp>
        <p:nvSpPr>
          <p:cNvPr id="14" name="Oval 13">
            <a:extLst>
              <a:ext uri="{FF2B5EF4-FFF2-40B4-BE49-F238E27FC236}">
                <a16:creationId xmlns:a16="http://schemas.microsoft.com/office/drawing/2014/main" id="{A830F8F7-CCE3-3041-B0E6-66F59E8D1BBC}"/>
              </a:ext>
            </a:extLst>
          </p:cNvPr>
          <p:cNvSpPr>
            <a:spLocks noChangeAspect="1"/>
          </p:cNvSpPr>
          <p:nvPr/>
        </p:nvSpPr>
        <p:spPr>
          <a:xfrm>
            <a:off x="6657596" y="2082319"/>
            <a:ext cx="3460963" cy="3460963"/>
          </a:xfrm>
          <a:prstGeom prst="ellipse">
            <a:avLst/>
          </a:prstGeom>
          <a:noFill/>
          <a:ln w="1651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3">
            <a:extLst>
              <a:ext uri="{FF2B5EF4-FFF2-40B4-BE49-F238E27FC236}">
                <a16:creationId xmlns:a16="http://schemas.microsoft.com/office/drawing/2014/main" id="{FA15D73A-82FC-DB13-DC17-BBAC734C56FC}"/>
              </a:ext>
            </a:extLst>
          </p:cNvPr>
          <p:cNvPicPr>
            <a:picLocks noChangeAspect="1"/>
          </p:cNvPicPr>
          <p:nvPr/>
        </p:nvPicPr>
        <p:blipFill rotWithShape="1">
          <a:blip r:embed="rId4"/>
          <a:srcRect l="-7284" t="-3512" r="-5236" b="-9010"/>
          <a:stretch/>
        </p:blipFill>
        <p:spPr>
          <a:xfrm>
            <a:off x="2146319" y="2144437"/>
            <a:ext cx="3336726" cy="3336726"/>
          </a:xfrm>
          <a:prstGeom prst="ellipse">
            <a:avLst/>
          </a:prstGeom>
          <a:solidFill>
            <a:schemeClr val="bg1"/>
          </a:solidFill>
          <a:effectLst>
            <a:outerShdw blurRad="50800" dist="50800" dir="5400000" algn="ctr" rotWithShape="0">
              <a:srgbClr val="000000">
                <a:alpha val="0"/>
              </a:srgbClr>
            </a:outerShdw>
          </a:effectLst>
        </p:spPr>
      </p:pic>
      <p:sp>
        <p:nvSpPr>
          <p:cNvPr id="12" name="Oval 11">
            <a:extLst>
              <a:ext uri="{FF2B5EF4-FFF2-40B4-BE49-F238E27FC236}">
                <a16:creationId xmlns:a16="http://schemas.microsoft.com/office/drawing/2014/main" id="{8EBA99E3-B6F2-0C7F-EB9A-4A8248096E69}"/>
              </a:ext>
            </a:extLst>
          </p:cNvPr>
          <p:cNvSpPr>
            <a:spLocks noChangeAspect="1"/>
          </p:cNvSpPr>
          <p:nvPr/>
        </p:nvSpPr>
        <p:spPr>
          <a:xfrm>
            <a:off x="2073442" y="2082319"/>
            <a:ext cx="3460963" cy="3460963"/>
          </a:xfrm>
          <a:prstGeom prst="ellipse">
            <a:avLst/>
          </a:prstGeom>
          <a:noFill/>
          <a:ln w="1651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669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4753E32-E5EC-C445-9284-AD898F887B40}"/>
              </a:ext>
            </a:extLst>
          </p:cNvPr>
          <p:cNvSpPr/>
          <p:nvPr/>
        </p:nvSpPr>
        <p:spPr>
          <a:xfrm>
            <a:off x="0" y="4128298"/>
            <a:ext cx="12192000" cy="2729702"/>
          </a:xfrm>
          <a:prstGeom prst="rect">
            <a:avLst/>
          </a:prstGeom>
          <a:gradFill>
            <a:gsLst>
              <a:gs pos="0">
                <a:srgbClr val="4361EE"/>
              </a:gs>
              <a:gs pos="50000">
                <a:srgbClr val="4895EF"/>
              </a:gs>
              <a:gs pos="100000">
                <a:srgbClr val="4CC9F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Placeholder 24">
            <a:extLst>
              <a:ext uri="{FF2B5EF4-FFF2-40B4-BE49-F238E27FC236}">
                <a16:creationId xmlns:a16="http://schemas.microsoft.com/office/drawing/2014/main" id="{CB538699-E722-5BE1-D1EF-3DBC5E88D0C7}"/>
              </a:ext>
            </a:extLst>
          </p:cNvPr>
          <p:cNvPicPr>
            <a:picLocks noGrp="1" noChangeAspect="1"/>
          </p:cNvPicPr>
          <p:nvPr>
            <p:ph type="pic" sz="quarter" idx="10"/>
          </p:nvPr>
        </p:nvPicPr>
        <p:blipFill>
          <a:blip r:embed="rId3"/>
          <a:srcRect l="41" r="41"/>
          <a:stretch/>
        </p:blipFill>
        <p:spPr>
          <a:xfrm>
            <a:off x="0" y="0"/>
            <a:ext cx="12192000" cy="4128298"/>
          </a:xfrm>
        </p:spPr>
      </p:pic>
      <p:sp>
        <p:nvSpPr>
          <p:cNvPr id="9" name="Rounded Rectangle 8">
            <a:extLst>
              <a:ext uri="{FF2B5EF4-FFF2-40B4-BE49-F238E27FC236}">
                <a16:creationId xmlns:a16="http://schemas.microsoft.com/office/drawing/2014/main" id="{A12F048D-207F-1114-D171-72DDC3EA2AA6}"/>
              </a:ext>
            </a:extLst>
          </p:cNvPr>
          <p:cNvSpPr/>
          <p:nvPr/>
        </p:nvSpPr>
        <p:spPr>
          <a:xfrm>
            <a:off x="519097" y="3573016"/>
            <a:ext cx="11156965" cy="2603501"/>
          </a:xfrm>
          <a:prstGeom prst="roundRect">
            <a:avLst>
              <a:gd name="adj" fmla="val 1727"/>
            </a:avLst>
          </a:prstGeom>
          <a:solidFill>
            <a:srgbClr val="4361EE"/>
          </a:solidFill>
          <a:ln>
            <a:noFill/>
          </a:ln>
          <a:effectLst>
            <a:outerShdw blurRad="197142" dist="38100" dir="5400000" sx="101127" sy="101127"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TextBox 13">
            <a:extLst>
              <a:ext uri="{FF2B5EF4-FFF2-40B4-BE49-F238E27FC236}">
                <a16:creationId xmlns:a16="http://schemas.microsoft.com/office/drawing/2014/main" id="{C9CB4924-5A29-4541-A155-399FF543353A}"/>
              </a:ext>
            </a:extLst>
          </p:cNvPr>
          <p:cNvSpPr txBox="1"/>
          <p:nvPr/>
        </p:nvSpPr>
        <p:spPr>
          <a:xfrm>
            <a:off x="1020270" y="3966827"/>
            <a:ext cx="4694730" cy="1815882"/>
          </a:xfrm>
          <a:prstGeom prst="rect">
            <a:avLst/>
          </a:prstGeom>
          <a:noFill/>
        </p:spPr>
        <p:txBody>
          <a:bodyPr wrap="square" rtlCol="0">
            <a:spAutoFit/>
          </a:bodyPr>
          <a:lstStyle/>
          <a:p>
            <a:r>
              <a:rPr lang="en-US" sz="2800" dirty="0">
                <a:solidFill>
                  <a:schemeClr val="bg1"/>
                </a:solidFill>
                <a:latin typeface="Poppins SemiBold" pitchFamily="2" charset="77"/>
                <a:cs typeface="Poppins SemiBold" pitchFamily="2" charset="77"/>
              </a:rPr>
              <a:t>There are many different types of tobacco products and all of them contain nicotine:</a:t>
            </a:r>
          </a:p>
        </p:txBody>
      </p:sp>
      <p:sp>
        <p:nvSpPr>
          <p:cNvPr id="11" name="TextBox 10">
            <a:extLst>
              <a:ext uri="{FF2B5EF4-FFF2-40B4-BE49-F238E27FC236}">
                <a16:creationId xmlns:a16="http://schemas.microsoft.com/office/drawing/2014/main" id="{F8BC5342-C472-E624-0FDB-807F6E0E2376}"/>
              </a:ext>
            </a:extLst>
          </p:cNvPr>
          <p:cNvSpPr txBox="1"/>
          <p:nvPr/>
        </p:nvSpPr>
        <p:spPr>
          <a:xfrm>
            <a:off x="6295654" y="3966827"/>
            <a:ext cx="5056930" cy="1815882"/>
          </a:xfrm>
          <a:prstGeom prst="rect">
            <a:avLst/>
          </a:prstGeom>
          <a:noFill/>
        </p:spPr>
        <p:txBody>
          <a:bodyPr wrap="square" rtlCol="0">
            <a:spAutoFit/>
          </a:bodyPr>
          <a:lstStyle/>
          <a:p>
            <a:r>
              <a:rPr lang="en-US" sz="2800" dirty="0">
                <a:solidFill>
                  <a:srgbClr val="FFD900"/>
                </a:solidFill>
                <a:latin typeface="Poppins SemiBold" pitchFamily="2" charset="77"/>
                <a:cs typeface="Poppins SemiBold" pitchFamily="2" charset="77"/>
              </a:rPr>
              <a:t>Cigarettes</a:t>
            </a:r>
            <a:r>
              <a:rPr lang="en-US" sz="2800" dirty="0">
                <a:solidFill>
                  <a:srgbClr val="4361EE"/>
                </a:solidFill>
                <a:latin typeface="Poppins SemiBold" pitchFamily="2" charset="77"/>
                <a:cs typeface="Poppins SemiBold" pitchFamily="2" charset="77"/>
              </a:rPr>
              <a:t> </a:t>
            </a:r>
            <a:r>
              <a:rPr lang="en-US" sz="2800" dirty="0">
                <a:solidFill>
                  <a:srgbClr val="4CC7F1"/>
                </a:solidFill>
                <a:latin typeface="Poppins SemiBold" pitchFamily="2" charset="77"/>
                <a:cs typeface="Poppins SemiBold" pitchFamily="2" charset="77"/>
              </a:rPr>
              <a:t>&gt;</a:t>
            </a:r>
            <a:r>
              <a:rPr lang="en-US" sz="2800" dirty="0">
                <a:solidFill>
                  <a:srgbClr val="4361EE"/>
                </a:solidFill>
                <a:latin typeface="Poppins SemiBold" pitchFamily="2" charset="77"/>
                <a:cs typeface="Poppins SemiBold" pitchFamily="2" charset="77"/>
              </a:rPr>
              <a:t> </a:t>
            </a:r>
            <a:r>
              <a:rPr lang="en-US" sz="2800" dirty="0">
                <a:solidFill>
                  <a:srgbClr val="FFD900"/>
                </a:solidFill>
                <a:latin typeface="Poppins SemiBold" pitchFamily="2" charset="77"/>
                <a:cs typeface="Poppins SemiBold" pitchFamily="2" charset="77"/>
              </a:rPr>
              <a:t>Vaping &amp;</a:t>
            </a:r>
          </a:p>
          <a:p>
            <a:r>
              <a:rPr lang="en-US" sz="2800" dirty="0">
                <a:solidFill>
                  <a:srgbClr val="FFD900"/>
                </a:solidFill>
                <a:latin typeface="Poppins SemiBold" pitchFamily="2" charset="77"/>
                <a:cs typeface="Poppins SemiBold" pitchFamily="2" charset="77"/>
              </a:rPr>
              <a:t>E-Cigs </a:t>
            </a:r>
            <a:r>
              <a:rPr lang="en-US" sz="2800" dirty="0">
                <a:solidFill>
                  <a:srgbClr val="4CC7F1"/>
                </a:solidFill>
                <a:latin typeface="Poppins SemiBold" pitchFamily="2" charset="77"/>
                <a:cs typeface="Poppins SemiBold" pitchFamily="2" charset="77"/>
              </a:rPr>
              <a:t>&gt;</a:t>
            </a:r>
            <a:r>
              <a:rPr lang="en-US" sz="2800" dirty="0">
                <a:solidFill>
                  <a:srgbClr val="4361EE"/>
                </a:solidFill>
                <a:latin typeface="Poppins SemiBold" pitchFamily="2" charset="77"/>
                <a:cs typeface="Poppins SemiBold" pitchFamily="2" charset="77"/>
              </a:rPr>
              <a:t> </a:t>
            </a:r>
            <a:r>
              <a:rPr lang="en-US" sz="2800" dirty="0">
                <a:solidFill>
                  <a:srgbClr val="FFD900"/>
                </a:solidFill>
                <a:latin typeface="Poppins SemiBold" pitchFamily="2" charset="77"/>
                <a:cs typeface="Poppins SemiBold" pitchFamily="2" charset="77"/>
              </a:rPr>
              <a:t>Hookah</a:t>
            </a:r>
            <a:r>
              <a:rPr lang="en-US" sz="2800" dirty="0">
                <a:solidFill>
                  <a:srgbClr val="4361EE"/>
                </a:solidFill>
                <a:latin typeface="Poppins SemiBold" pitchFamily="2" charset="77"/>
                <a:cs typeface="Poppins SemiBold" pitchFamily="2" charset="77"/>
              </a:rPr>
              <a:t> </a:t>
            </a:r>
            <a:r>
              <a:rPr lang="en-US" sz="2800" dirty="0">
                <a:solidFill>
                  <a:srgbClr val="4CC7F1"/>
                </a:solidFill>
                <a:latin typeface="Poppins SemiBold" pitchFamily="2" charset="77"/>
                <a:cs typeface="Poppins SemiBold" pitchFamily="2" charset="77"/>
              </a:rPr>
              <a:t>&gt;</a:t>
            </a:r>
            <a:r>
              <a:rPr lang="en-US" sz="2800" dirty="0">
                <a:solidFill>
                  <a:srgbClr val="4361EE"/>
                </a:solidFill>
                <a:latin typeface="Poppins SemiBold" pitchFamily="2" charset="77"/>
                <a:cs typeface="Poppins SemiBold" pitchFamily="2" charset="77"/>
              </a:rPr>
              <a:t> </a:t>
            </a:r>
            <a:r>
              <a:rPr lang="en-US" sz="2800" dirty="0">
                <a:solidFill>
                  <a:srgbClr val="FFD900"/>
                </a:solidFill>
                <a:latin typeface="Poppins SemiBold" pitchFamily="2" charset="77"/>
                <a:cs typeface="Poppins SemiBold" pitchFamily="2" charset="77"/>
              </a:rPr>
              <a:t>Cigars </a:t>
            </a:r>
            <a:r>
              <a:rPr lang="en-US" sz="2800" dirty="0">
                <a:solidFill>
                  <a:srgbClr val="4CC7F1"/>
                </a:solidFill>
                <a:latin typeface="Poppins SemiBold" pitchFamily="2" charset="77"/>
                <a:cs typeface="Poppins SemiBold" pitchFamily="2" charset="77"/>
              </a:rPr>
              <a:t>&gt;</a:t>
            </a:r>
            <a:r>
              <a:rPr lang="en-US" sz="2800" dirty="0">
                <a:solidFill>
                  <a:srgbClr val="4361EE"/>
                </a:solidFill>
                <a:latin typeface="Poppins SemiBold" pitchFamily="2" charset="77"/>
                <a:cs typeface="Poppins SemiBold" pitchFamily="2" charset="77"/>
              </a:rPr>
              <a:t> </a:t>
            </a:r>
          </a:p>
          <a:p>
            <a:r>
              <a:rPr lang="en-US" sz="2800" dirty="0">
                <a:solidFill>
                  <a:srgbClr val="FFD900"/>
                </a:solidFill>
                <a:latin typeface="Poppins SemiBold" pitchFamily="2" charset="77"/>
                <a:cs typeface="Poppins SemiBold" pitchFamily="2" charset="77"/>
              </a:rPr>
              <a:t>Smokeless Tobacco </a:t>
            </a:r>
            <a:r>
              <a:rPr lang="en-US" sz="2800" dirty="0">
                <a:solidFill>
                  <a:srgbClr val="4CC7F1"/>
                </a:solidFill>
                <a:latin typeface="Poppins SemiBold" pitchFamily="2" charset="77"/>
                <a:cs typeface="Poppins SemiBold" pitchFamily="2" charset="77"/>
              </a:rPr>
              <a:t>&gt; </a:t>
            </a:r>
            <a:r>
              <a:rPr lang="en-US" sz="2800" dirty="0">
                <a:solidFill>
                  <a:srgbClr val="FFD900"/>
                </a:solidFill>
                <a:latin typeface="Poppins SemiBold" pitchFamily="2" charset="77"/>
                <a:cs typeface="Poppins SemiBold" pitchFamily="2" charset="77"/>
              </a:rPr>
              <a:t>Heat-Not-Burn</a:t>
            </a:r>
          </a:p>
        </p:txBody>
      </p:sp>
    </p:spTree>
    <p:extLst>
      <p:ext uri="{BB962C8B-B14F-4D97-AF65-F5344CB8AC3E}">
        <p14:creationId xmlns:p14="http://schemas.microsoft.com/office/powerpoint/2010/main" val="3353196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C3E80C7-7AC8-EFFB-980C-FB7666413E95}"/>
              </a:ext>
            </a:extLst>
          </p:cNvPr>
          <p:cNvPicPr>
            <a:picLocks noGrp="1" noChangeAspect="1"/>
          </p:cNvPicPr>
          <p:nvPr>
            <p:ph type="pic" sz="quarter" idx="10"/>
          </p:nvPr>
        </p:nvPicPr>
        <p:blipFill>
          <a:blip r:embed="rId3"/>
          <a:srcRect l="8530" r="8530"/>
          <a:stretch/>
        </p:blipFill>
        <p:spPr>
          <a:xfrm>
            <a:off x="6503988" y="0"/>
            <a:ext cx="5688012" cy="6858000"/>
          </a:xfrm>
        </p:spPr>
      </p:pic>
      <p:sp>
        <p:nvSpPr>
          <p:cNvPr id="28" name="Rectangle 27">
            <a:extLst>
              <a:ext uri="{FF2B5EF4-FFF2-40B4-BE49-F238E27FC236}">
                <a16:creationId xmlns:a16="http://schemas.microsoft.com/office/drawing/2014/main" id="{3A1EB1C7-934C-728D-EBB6-C88772914A4B}"/>
              </a:ext>
            </a:extLst>
          </p:cNvPr>
          <p:cNvSpPr/>
          <p:nvPr/>
        </p:nvSpPr>
        <p:spPr>
          <a:xfrm>
            <a:off x="-1" y="0"/>
            <a:ext cx="6095998" cy="6858000"/>
          </a:xfrm>
          <a:prstGeom prst="rect">
            <a:avLst/>
          </a:prstGeom>
          <a:solidFill>
            <a:srgbClr val="3CB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324D982-548B-4D93-E0E2-7E6E2DBED3E9}"/>
              </a:ext>
            </a:extLst>
          </p:cNvPr>
          <p:cNvSpPr/>
          <p:nvPr/>
        </p:nvSpPr>
        <p:spPr>
          <a:xfrm>
            <a:off x="6095999" y="0"/>
            <a:ext cx="288033" cy="6858000"/>
          </a:xfrm>
          <a:prstGeom prst="rect">
            <a:avLst/>
          </a:prstGeom>
          <a:solidFill>
            <a:srgbClr val="4361E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8977D5-B9BE-F907-4B24-50CA96DD077B}"/>
              </a:ext>
            </a:extLst>
          </p:cNvPr>
          <p:cNvSpPr/>
          <p:nvPr/>
        </p:nvSpPr>
        <p:spPr>
          <a:xfrm>
            <a:off x="6384032" y="0"/>
            <a:ext cx="119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192695-51C8-4E24-75D9-F9698FECFEA8}"/>
              </a:ext>
            </a:extLst>
          </p:cNvPr>
          <p:cNvSpPr/>
          <p:nvPr/>
        </p:nvSpPr>
        <p:spPr>
          <a:xfrm>
            <a:off x="6503796" y="0"/>
            <a:ext cx="5688396" cy="6858000"/>
          </a:xfrm>
          <a:prstGeom prst="rect">
            <a:avLst/>
          </a:prstGeom>
          <a:solidFill>
            <a:srgbClr val="4899E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70BB34C-3564-1044-8490-18CC2CA07EE1}"/>
              </a:ext>
            </a:extLst>
          </p:cNvPr>
          <p:cNvSpPr txBox="1"/>
          <p:nvPr/>
        </p:nvSpPr>
        <p:spPr>
          <a:xfrm>
            <a:off x="-829" y="2998113"/>
            <a:ext cx="6095998" cy="861774"/>
          </a:xfrm>
          <a:prstGeom prst="rect">
            <a:avLst/>
          </a:prstGeom>
          <a:noFill/>
        </p:spPr>
        <p:txBody>
          <a:bodyPr wrap="square" rtlCol="0">
            <a:spAutoFit/>
          </a:bodyPr>
          <a:lstStyle/>
          <a:p>
            <a:pPr algn="ctr"/>
            <a:r>
              <a:rPr lang="en-US" sz="5000" dirty="0">
                <a:solidFill>
                  <a:schemeClr val="bg1"/>
                </a:solidFill>
                <a:latin typeface="Poppins SemiBold" pitchFamily="2" charset="77"/>
                <a:cs typeface="Poppins SemiBold" pitchFamily="2" charset="77"/>
              </a:rPr>
              <a:t>Cigars</a:t>
            </a:r>
          </a:p>
        </p:txBody>
      </p:sp>
      <p:sp>
        <p:nvSpPr>
          <p:cNvPr id="30" name="L-Shape 29">
            <a:extLst>
              <a:ext uri="{FF2B5EF4-FFF2-40B4-BE49-F238E27FC236}">
                <a16:creationId xmlns:a16="http://schemas.microsoft.com/office/drawing/2014/main" id="{D4468827-AA27-A4CE-6D53-B8CD277235A1}"/>
              </a:ext>
            </a:extLst>
          </p:cNvPr>
          <p:cNvSpPr/>
          <p:nvPr/>
        </p:nvSpPr>
        <p:spPr>
          <a:xfrm>
            <a:off x="0" y="6145161"/>
            <a:ext cx="703408" cy="712839"/>
          </a:xfrm>
          <a:prstGeom prst="corner">
            <a:avLst/>
          </a:prstGeom>
          <a:solidFill>
            <a:srgbClr val="154BE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5612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9C7A9D63-20AC-BDA1-5301-3DF7A77AB97B}"/>
              </a:ext>
            </a:extLst>
          </p:cNvPr>
          <p:cNvSpPr/>
          <p:nvPr/>
        </p:nvSpPr>
        <p:spPr>
          <a:xfrm rot="10800000">
            <a:off x="-95529" y="-107209"/>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solidFill>
            <a:srgbClr val="63C9D1">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ounded Rectangle 22">
            <a:extLst>
              <a:ext uri="{FF2B5EF4-FFF2-40B4-BE49-F238E27FC236}">
                <a16:creationId xmlns:a16="http://schemas.microsoft.com/office/drawing/2014/main" id="{6768B03C-0DD4-884A-B6DF-C1A2775F66F1}"/>
              </a:ext>
            </a:extLst>
          </p:cNvPr>
          <p:cNvSpPr/>
          <p:nvPr/>
        </p:nvSpPr>
        <p:spPr>
          <a:xfrm>
            <a:off x="1798561" y="1775584"/>
            <a:ext cx="4801495" cy="4577136"/>
          </a:xfrm>
          <a:prstGeom prst="roundRect">
            <a:avLst>
              <a:gd name="adj" fmla="val 1721"/>
            </a:avLst>
          </a:prstGeom>
          <a:solidFill>
            <a:srgbClr val="51C2CB">
              <a:alpha val="70000"/>
            </a:srgbClr>
          </a:solidFill>
          <a:ln>
            <a:noFill/>
          </a:ln>
          <a:effectLst>
            <a:outerShdw blurRad="342900" dist="38100" dir="2700000" sx="102000" sy="102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TextBox 12">
            <a:extLst>
              <a:ext uri="{FF2B5EF4-FFF2-40B4-BE49-F238E27FC236}">
                <a16:creationId xmlns:a16="http://schemas.microsoft.com/office/drawing/2014/main" id="{A35FD737-9612-B045-B50A-18972691C796}"/>
              </a:ext>
            </a:extLst>
          </p:cNvPr>
          <p:cNvSpPr txBox="1"/>
          <p:nvPr/>
        </p:nvSpPr>
        <p:spPr>
          <a:xfrm>
            <a:off x="1738226" y="581934"/>
            <a:ext cx="9001000" cy="707886"/>
          </a:xfrm>
          <a:prstGeom prst="rect">
            <a:avLst/>
          </a:prstGeom>
          <a:noFill/>
        </p:spPr>
        <p:txBody>
          <a:bodyPr wrap="square" rtlCol="0">
            <a:spAutoFit/>
          </a:bodyPr>
          <a:lstStyle/>
          <a:p>
            <a:r>
              <a:rPr lang="en-US" sz="4000" dirty="0">
                <a:solidFill>
                  <a:srgbClr val="4361EE"/>
                </a:solidFill>
                <a:latin typeface="Poppins SemiBold" pitchFamily="2" charset="77"/>
                <a:cs typeface="Poppins SemiBold" pitchFamily="2" charset="77"/>
              </a:rPr>
              <a:t>There are 3 major </a:t>
            </a:r>
            <a:r>
              <a:rPr lang="en-US" sz="4000" dirty="0">
                <a:solidFill>
                  <a:srgbClr val="F77217"/>
                </a:solidFill>
                <a:latin typeface="Poppins SemiBold" pitchFamily="2" charset="77"/>
                <a:cs typeface="Poppins SemiBold" pitchFamily="2" charset="77"/>
              </a:rPr>
              <a:t>types of cigars: </a:t>
            </a:r>
          </a:p>
        </p:txBody>
      </p:sp>
      <p:sp>
        <p:nvSpPr>
          <p:cNvPr id="14" name="Rectangle 13">
            <a:extLst>
              <a:ext uri="{FF2B5EF4-FFF2-40B4-BE49-F238E27FC236}">
                <a16:creationId xmlns:a16="http://schemas.microsoft.com/office/drawing/2014/main" id="{6EFD415A-A10D-C943-A81E-66F92A1968CE}"/>
              </a:ext>
            </a:extLst>
          </p:cNvPr>
          <p:cNvSpPr/>
          <p:nvPr/>
        </p:nvSpPr>
        <p:spPr>
          <a:xfrm>
            <a:off x="8625933" y="2338291"/>
            <a:ext cx="3302715" cy="553998"/>
          </a:xfrm>
          <a:prstGeom prst="rect">
            <a:avLst/>
          </a:prstGeom>
        </p:spPr>
        <p:txBody>
          <a:bodyPr wrap="square">
            <a:spAutoFit/>
          </a:bodyPr>
          <a:lstStyle/>
          <a:p>
            <a:r>
              <a:rPr lang="en-US" sz="3000" dirty="0">
                <a:solidFill>
                  <a:srgbClr val="4361EE"/>
                </a:solidFill>
                <a:latin typeface="Poppins Medium" pitchFamily="2" charset="77"/>
                <a:ea typeface="Open Sans" panose="020B0606030504020204" pitchFamily="34" charset="0"/>
                <a:cs typeface="Poppins Medium" pitchFamily="2" charset="77"/>
              </a:rPr>
              <a:t>Little Cigar</a:t>
            </a:r>
            <a:endParaRPr lang="en-US" sz="3000" dirty="0">
              <a:latin typeface="Poppins Medium" pitchFamily="2" charset="77"/>
              <a:ea typeface="Open Sans" panose="020B0606030504020204" pitchFamily="34" charset="0"/>
              <a:cs typeface="Poppins Medium" pitchFamily="2" charset="77"/>
            </a:endParaRPr>
          </a:p>
        </p:txBody>
      </p:sp>
      <p:grpSp>
        <p:nvGrpSpPr>
          <p:cNvPr id="28" name="Group 27">
            <a:extLst>
              <a:ext uri="{FF2B5EF4-FFF2-40B4-BE49-F238E27FC236}">
                <a16:creationId xmlns:a16="http://schemas.microsoft.com/office/drawing/2014/main" id="{38D26385-E5FA-B34B-F067-55642A146D59}"/>
              </a:ext>
            </a:extLst>
          </p:cNvPr>
          <p:cNvGrpSpPr>
            <a:grpSpLocks noChangeAspect="1"/>
          </p:cNvGrpSpPr>
          <p:nvPr/>
        </p:nvGrpSpPr>
        <p:grpSpPr>
          <a:xfrm>
            <a:off x="7075176" y="4895353"/>
            <a:ext cx="1269606" cy="1269606"/>
            <a:chOff x="1703512" y="1317413"/>
            <a:chExt cx="1547096" cy="1547096"/>
          </a:xfrm>
        </p:grpSpPr>
        <p:sp>
          <p:nvSpPr>
            <p:cNvPr id="38" name="Oval 37">
              <a:extLst>
                <a:ext uri="{FF2B5EF4-FFF2-40B4-BE49-F238E27FC236}">
                  <a16:creationId xmlns:a16="http://schemas.microsoft.com/office/drawing/2014/main" id="{F1FC09D3-E54A-B4D6-19F8-6D7A57392BB7}"/>
                </a:ext>
              </a:extLst>
            </p:cNvPr>
            <p:cNvSpPr/>
            <p:nvPr/>
          </p:nvSpPr>
          <p:spPr>
            <a:xfrm>
              <a:off x="1703512" y="1317413"/>
              <a:ext cx="1547096" cy="1547096"/>
            </a:xfrm>
            <a:prstGeom prst="ellipse">
              <a:avLst/>
            </a:prstGeom>
            <a:solidFill>
              <a:schemeClr val="bg1"/>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6649943-58BF-D3BA-8C25-A57DBC70A22E}"/>
                </a:ext>
              </a:extLst>
            </p:cNvPr>
            <p:cNvSpPr/>
            <p:nvPr/>
          </p:nvSpPr>
          <p:spPr>
            <a:xfrm>
              <a:off x="1841172" y="1455073"/>
              <a:ext cx="1271775" cy="1271775"/>
            </a:xfrm>
            <a:prstGeom prst="ellipse">
              <a:avLst/>
            </a:prstGeom>
            <a:noFill/>
            <a:ln w="1143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91B6C80A-135A-6CC0-6F5D-3150DD2BCDC8}"/>
              </a:ext>
            </a:extLst>
          </p:cNvPr>
          <p:cNvSpPr>
            <a:spLocks noChangeAspect="1"/>
          </p:cNvSpPr>
          <p:nvPr/>
        </p:nvSpPr>
        <p:spPr>
          <a:xfrm>
            <a:off x="7188144" y="5299322"/>
            <a:ext cx="1043668" cy="461665"/>
          </a:xfrm>
          <a:prstGeom prst="rect">
            <a:avLst/>
          </a:prstGeom>
        </p:spPr>
        <p:txBody>
          <a:bodyPr wrap="square">
            <a:spAutoFit/>
          </a:bodyPr>
          <a:lstStyle/>
          <a:p>
            <a:pPr algn="ctr"/>
            <a:r>
              <a:rPr lang="en-US" sz="2400" b="1" dirty="0">
                <a:latin typeface="Poppins ExtraBold" pitchFamily="2" charset="77"/>
                <a:ea typeface="Open Sans" panose="020B0606030504020204" pitchFamily="34" charset="0"/>
                <a:cs typeface="Poppins ExtraBold" pitchFamily="2" charset="77"/>
              </a:rPr>
              <a:t>3</a:t>
            </a:r>
            <a:endParaRPr lang="en-ID" sz="2400" b="1" dirty="0">
              <a:latin typeface="Poppins ExtraBold" pitchFamily="2" charset="77"/>
              <a:ea typeface="Open Sans" panose="020B0606030504020204" pitchFamily="34" charset="0"/>
              <a:cs typeface="Poppins ExtraBold" pitchFamily="2" charset="77"/>
            </a:endParaRPr>
          </a:p>
        </p:txBody>
      </p:sp>
      <p:sp>
        <p:nvSpPr>
          <p:cNvPr id="34" name="Picture Placeholder 2">
            <a:extLst>
              <a:ext uri="{FF2B5EF4-FFF2-40B4-BE49-F238E27FC236}">
                <a16:creationId xmlns:a16="http://schemas.microsoft.com/office/drawing/2014/main" id="{6DCBA9F3-07F9-CD97-003E-21926F365279}"/>
              </a:ext>
            </a:extLst>
          </p:cNvPr>
          <p:cNvSpPr txBox="1">
            <a:spLocks/>
          </p:cNvSpPr>
          <p:nvPr/>
        </p:nvSpPr>
        <p:spPr>
          <a:xfrm>
            <a:off x="1919536" y="2001625"/>
            <a:ext cx="4536504" cy="1227334"/>
          </a:xfrm>
          <a:prstGeom prst="rect">
            <a:avLst/>
          </a:prstGeom>
          <a:solidFill>
            <a:schemeClr val="bg1"/>
          </a:solidFill>
        </p:spPr>
      </p:sp>
      <p:sp>
        <p:nvSpPr>
          <p:cNvPr id="35" name="Picture Placeholder 2">
            <a:extLst>
              <a:ext uri="{FF2B5EF4-FFF2-40B4-BE49-F238E27FC236}">
                <a16:creationId xmlns:a16="http://schemas.microsoft.com/office/drawing/2014/main" id="{3A95A92E-6A20-B129-F16B-CD2661AC95CF}"/>
              </a:ext>
            </a:extLst>
          </p:cNvPr>
          <p:cNvSpPr txBox="1">
            <a:spLocks/>
          </p:cNvSpPr>
          <p:nvPr/>
        </p:nvSpPr>
        <p:spPr>
          <a:xfrm>
            <a:off x="1919537" y="3454999"/>
            <a:ext cx="4536503" cy="1227334"/>
          </a:xfrm>
          <a:prstGeom prst="rect">
            <a:avLst/>
          </a:prstGeom>
          <a:solidFill>
            <a:schemeClr val="bg1"/>
          </a:solidFill>
        </p:spPr>
      </p:sp>
      <p:sp>
        <p:nvSpPr>
          <p:cNvPr id="36" name="Picture Placeholder 2">
            <a:extLst>
              <a:ext uri="{FF2B5EF4-FFF2-40B4-BE49-F238E27FC236}">
                <a16:creationId xmlns:a16="http://schemas.microsoft.com/office/drawing/2014/main" id="{99EA234D-DCFB-3810-D6EC-CA2898925122}"/>
              </a:ext>
            </a:extLst>
          </p:cNvPr>
          <p:cNvSpPr txBox="1">
            <a:spLocks/>
          </p:cNvSpPr>
          <p:nvPr/>
        </p:nvSpPr>
        <p:spPr>
          <a:xfrm>
            <a:off x="1919537" y="4928775"/>
            <a:ext cx="4536503" cy="1227334"/>
          </a:xfrm>
          <a:prstGeom prst="rect">
            <a:avLst/>
          </a:prstGeom>
          <a:solidFill>
            <a:schemeClr val="bg1"/>
          </a:solidFill>
        </p:spPr>
      </p:sp>
      <p:grpSp>
        <p:nvGrpSpPr>
          <p:cNvPr id="17" name="Group 16">
            <a:extLst>
              <a:ext uri="{FF2B5EF4-FFF2-40B4-BE49-F238E27FC236}">
                <a16:creationId xmlns:a16="http://schemas.microsoft.com/office/drawing/2014/main" id="{70091613-1A0B-D944-B6FA-F9F629A8FEF5}"/>
              </a:ext>
            </a:extLst>
          </p:cNvPr>
          <p:cNvGrpSpPr>
            <a:grpSpLocks noChangeAspect="1"/>
          </p:cNvGrpSpPr>
          <p:nvPr/>
        </p:nvGrpSpPr>
        <p:grpSpPr>
          <a:xfrm>
            <a:off x="7075768" y="1980489"/>
            <a:ext cx="1269606" cy="1269606"/>
            <a:chOff x="1703512" y="1317413"/>
            <a:chExt cx="1547096" cy="1547096"/>
          </a:xfrm>
        </p:grpSpPr>
        <p:sp>
          <p:nvSpPr>
            <p:cNvPr id="18" name="Oval 17">
              <a:extLst>
                <a:ext uri="{FF2B5EF4-FFF2-40B4-BE49-F238E27FC236}">
                  <a16:creationId xmlns:a16="http://schemas.microsoft.com/office/drawing/2014/main" id="{DFA82D72-42A2-3246-AB5A-1D4A31225AF8}"/>
                </a:ext>
              </a:extLst>
            </p:cNvPr>
            <p:cNvSpPr/>
            <p:nvPr/>
          </p:nvSpPr>
          <p:spPr>
            <a:xfrm>
              <a:off x="1703512" y="1317413"/>
              <a:ext cx="1547096" cy="1547096"/>
            </a:xfrm>
            <a:prstGeom prst="ellipse">
              <a:avLst/>
            </a:prstGeom>
            <a:solidFill>
              <a:schemeClr val="bg1"/>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C791283-2218-3F42-9A24-A5547A3B50C3}"/>
                </a:ext>
              </a:extLst>
            </p:cNvPr>
            <p:cNvSpPr/>
            <p:nvPr/>
          </p:nvSpPr>
          <p:spPr>
            <a:xfrm>
              <a:off x="1841172" y="1455073"/>
              <a:ext cx="1271775" cy="1271775"/>
            </a:xfrm>
            <a:prstGeom prst="ellipse">
              <a:avLst/>
            </a:prstGeom>
            <a:noFill/>
            <a:ln w="1143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7D961C98-6998-8E4E-BD9A-26CD0E3334CD}"/>
              </a:ext>
            </a:extLst>
          </p:cNvPr>
          <p:cNvSpPr>
            <a:spLocks noChangeAspect="1"/>
          </p:cNvSpPr>
          <p:nvPr/>
        </p:nvSpPr>
        <p:spPr>
          <a:xfrm>
            <a:off x="7188736" y="2384458"/>
            <a:ext cx="1043668" cy="461665"/>
          </a:xfrm>
          <a:prstGeom prst="rect">
            <a:avLst/>
          </a:prstGeom>
        </p:spPr>
        <p:txBody>
          <a:bodyPr wrap="square">
            <a:spAutoFit/>
          </a:bodyPr>
          <a:lstStyle/>
          <a:p>
            <a:pPr algn="ctr"/>
            <a:r>
              <a:rPr lang="en-US" sz="2400" b="1" dirty="0">
                <a:latin typeface="Poppins ExtraBold" pitchFamily="2" charset="77"/>
                <a:ea typeface="Open Sans" panose="020B0606030504020204" pitchFamily="34" charset="0"/>
                <a:cs typeface="Poppins ExtraBold" pitchFamily="2" charset="77"/>
              </a:rPr>
              <a:t>1</a:t>
            </a:r>
            <a:endParaRPr lang="en-ID" sz="2400" b="1" dirty="0">
              <a:latin typeface="Poppins ExtraBold" pitchFamily="2" charset="77"/>
              <a:ea typeface="Open Sans" panose="020B0606030504020204" pitchFamily="34" charset="0"/>
              <a:cs typeface="Poppins ExtraBold" pitchFamily="2" charset="77"/>
            </a:endParaRPr>
          </a:p>
        </p:txBody>
      </p:sp>
      <p:grpSp>
        <p:nvGrpSpPr>
          <p:cNvPr id="24" name="Group 23">
            <a:extLst>
              <a:ext uri="{FF2B5EF4-FFF2-40B4-BE49-F238E27FC236}">
                <a16:creationId xmlns:a16="http://schemas.microsoft.com/office/drawing/2014/main" id="{D16739E5-434F-4D3D-1F82-65ACFBD63211}"/>
              </a:ext>
            </a:extLst>
          </p:cNvPr>
          <p:cNvGrpSpPr>
            <a:grpSpLocks noChangeAspect="1"/>
          </p:cNvGrpSpPr>
          <p:nvPr/>
        </p:nvGrpSpPr>
        <p:grpSpPr>
          <a:xfrm>
            <a:off x="7075768" y="3399707"/>
            <a:ext cx="1269606" cy="1269606"/>
            <a:chOff x="1703512" y="1317413"/>
            <a:chExt cx="1547096" cy="1547096"/>
          </a:xfrm>
        </p:grpSpPr>
        <p:sp>
          <p:nvSpPr>
            <p:cNvPr id="25" name="Oval 24">
              <a:extLst>
                <a:ext uri="{FF2B5EF4-FFF2-40B4-BE49-F238E27FC236}">
                  <a16:creationId xmlns:a16="http://schemas.microsoft.com/office/drawing/2014/main" id="{615AF3D1-7325-2EBB-6C16-D83BFB5BA018}"/>
                </a:ext>
              </a:extLst>
            </p:cNvPr>
            <p:cNvSpPr/>
            <p:nvPr/>
          </p:nvSpPr>
          <p:spPr>
            <a:xfrm>
              <a:off x="1703512" y="1317413"/>
              <a:ext cx="1547096" cy="1547096"/>
            </a:xfrm>
            <a:prstGeom prst="ellipse">
              <a:avLst/>
            </a:prstGeom>
            <a:solidFill>
              <a:schemeClr val="bg1"/>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1AB152E-A430-C99E-DCFA-CA0A9A240A2A}"/>
                </a:ext>
              </a:extLst>
            </p:cNvPr>
            <p:cNvSpPr/>
            <p:nvPr/>
          </p:nvSpPr>
          <p:spPr>
            <a:xfrm>
              <a:off x="1841172" y="1455073"/>
              <a:ext cx="1271775" cy="1271775"/>
            </a:xfrm>
            <a:prstGeom prst="ellipse">
              <a:avLst/>
            </a:prstGeom>
            <a:noFill/>
            <a:ln w="1143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14EB271F-83D4-26CB-9FD1-576C6A2D7F83}"/>
              </a:ext>
            </a:extLst>
          </p:cNvPr>
          <p:cNvSpPr>
            <a:spLocks noChangeAspect="1"/>
          </p:cNvSpPr>
          <p:nvPr/>
        </p:nvSpPr>
        <p:spPr>
          <a:xfrm>
            <a:off x="7188736" y="3803676"/>
            <a:ext cx="1043668" cy="461665"/>
          </a:xfrm>
          <a:prstGeom prst="rect">
            <a:avLst/>
          </a:prstGeom>
        </p:spPr>
        <p:txBody>
          <a:bodyPr wrap="square">
            <a:spAutoFit/>
          </a:bodyPr>
          <a:lstStyle/>
          <a:p>
            <a:pPr algn="ctr"/>
            <a:r>
              <a:rPr lang="en-US" sz="2400" b="1" dirty="0">
                <a:latin typeface="Poppins ExtraBold" pitchFamily="2" charset="77"/>
                <a:ea typeface="Open Sans" panose="020B0606030504020204" pitchFamily="34" charset="0"/>
                <a:cs typeface="Poppins ExtraBold" pitchFamily="2" charset="77"/>
              </a:rPr>
              <a:t>2</a:t>
            </a:r>
            <a:endParaRPr lang="en-ID" sz="2400" b="1" dirty="0">
              <a:latin typeface="Poppins ExtraBold" pitchFamily="2" charset="77"/>
              <a:ea typeface="Open Sans" panose="020B0606030504020204" pitchFamily="34" charset="0"/>
              <a:cs typeface="Poppins ExtraBold" pitchFamily="2" charset="77"/>
            </a:endParaRPr>
          </a:p>
        </p:txBody>
      </p:sp>
      <p:sp>
        <p:nvSpPr>
          <p:cNvPr id="37" name="Rectangle 36">
            <a:extLst>
              <a:ext uri="{FF2B5EF4-FFF2-40B4-BE49-F238E27FC236}">
                <a16:creationId xmlns:a16="http://schemas.microsoft.com/office/drawing/2014/main" id="{C9922B95-509D-7684-F147-B9D8EC0E2083}"/>
              </a:ext>
            </a:extLst>
          </p:cNvPr>
          <p:cNvSpPr/>
          <p:nvPr/>
        </p:nvSpPr>
        <p:spPr>
          <a:xfrm>
            <a:off x="8625933" y="3757509"/>
            <a:ext cx="3302715" cy="553998"/>
          </a:xfrm>
          <a:prstGeom prst="rect">
            <a:avLst/>
          </a:prstGeom>
        </p:spPr>
        <p:txBody>
          <a:bodyPr wrap="square">
            <a:spAutoFit/>
          </a:bodyPr>
          <a:lstStyle/>
          <a:p>
            <a:r>
              <a:rPr lang="en-US" sz="3000" dirty="0">
                <a:solidFill>
                  <a:srgbClr val="4361EE"/>
                </a:solidFill>
                <a:latin typeface="Poppins Medium" pitchFamily="2" charset="77"/>
                <a:ea typeface="Open Sans" panose="020B0606030504020204" pitchFamily="34" charset="0"/>
                <a:cs typeface="Poppins Medium" pitchFamily="2" charset="77"/>
              </a:rPr>
              <a:t>Cigarillo</a:t>
            </a:r>
            <a:endParaRPr lang="en-US" sz="3000" dirty="0">
              <a:latin typeface="Poppins Medium" pitchFamily="2" charset="77"/>
              <a:ea typeface="Open Sans" panose="020B0606030504020204" pitchFamily="34" charset="0"/>
              <a:cs typeface="Poppins Medium" pitchFamily="2" charset="77"/>
            </a:endParaRPr>
          </a:p>
        </p:txBody>
      </p:sp>
      <p:sp>
        <p:nvSpPr>
          <p:cNvPr id="42" name="Rectangle 41">
            <a:extLst>
              <a:ext uri="{FF2B5EF4-FFF2-40B4-BE49-F238E27FC236}">
                <a16:creationId xmlns:a16="http://schemas.microsoft.com/office/drawing/2014/main" id="{00615E20-3A5F-A25A-C455-86470A6E4B2B}"/>
              </a:ext>
            </a:extLst>
          </p:cNvPr>
          <p:cNvSpPr/>
          <p:nvPr/>
        </p:nvSpPr>
        <p:spPr>
          <a:xfrm>
            <a:off x="8625933" y="5253155"/>
            <a:ext cx="3302715" cy="553998"/>
          </a:xfrm>
          <a:prstGeom prst="rect">
            <a:avLst/>
          </a:prstGeom>
        </p:spPr>
        <p:txBody>
          <a:bodyPr wrap="square">
            <a:spAutoFit/>
          </a:bodyPr>
          <a:lstStyle/>
          <a:p>
            <a:r>
              <a:rPr lang="en-US" sz="3000" dirty="0">
                <a:solidFill>
                  <a:srgbClr val="4361EE"/>
                </a:solidFill>
                <a:latin typeface="Poppins Medium" pitchFamily="2" charset="77"/>
                <a:ea typeface="Open Sans" panose="020B0606030504020204" pitchFamily="34" charset="0"/>
                <a:cs typeface="Poppins Medium" pitchFamily="2" charset="77"/>
              </a:rPr>
              <a:t>Cigar</a:t>
            </a:r>
            <a:endParaRPr lang="en-US" sz="3000" dirty="0">
              <a:latin typeface="Poppins Medium" pitchFamily="2" charset="77"/>
              <a:ea typeface="Open Sans" panose="020B0606030504020204" pitchFamily="34" charset="0"/>
              <a:cs typeface="Poppins Medium" pitchFamily="2" charset="77"/>
            </a:endParaRPr>
          </a:p>
        </p:txBody>
      </p:sp>
      <p:sp>
        <p:nvSpPr>
          <p:cNvPr id="44" name="Rectangle 43">
            <a:extLst>
              <a:ext uri="{FF2B5EF4-FFF2-40B4-BE49-F238E27FC236}">
                <a16:creationId xmlns:a16="http://schemas.microsoft.com/office/drawing/2014/main" id="{C86FD9D0-8723-067D-992E-DF3F725AEB93}"/>
              </a:ext>
            </a:extLst>
          </p:cNvPr>
          <p:cNvSpPr/>
          <p:nvPr/>
        </p:nvSpPr>
        <p:spPr>
          <a:xfrm>
            <a:off x="0" y="0"/>
            <a:ext cx="407368" cy="6858000"/>
          </a:xfrm>
          <a:prstGeom prst="rect">
            <a:avLst/>
          </a:prstGeom>
          <a:gradFill flip="none" rotWithShape="1">
            <a:gsLst>
              <a:gs pos="10000">
                <a:srgbClr val="4361EE"/>
              </a:gs>
              <a:gs pos="99000">
                <a:srgbClr val="4CC9F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EF390D8-345D-395E-A224-AC3351F6A3F4}"/>
              </a:ext>
            </a:extLst>
          </p:cNvPr>
          <p:cNvPicPr>
            <a:picLocks noChangeAspect="1"/>
          </p:cNvPicPr>
          <p:nvPr/>
        </p:nvPicPr>
        <p:blipFill>
          <a:blip r:embed="rId3"/>
          <a:stretch>
            <a:fillRect/>
          </a:stretch>
        </p:blipFill>
        <p:spPr>
          <a:xfrm>
            <a:off x="2135560" y="2413283"/>
            <a:ext cx="4126096" cy="404013"/>
          </a:xfrm>
          <a:prstGeom prst="rect">
            <a:avLst/>
          </a:prstGeom>
        </p:spPr>
      </p:pic>
      <p:pic>
        <p:nvPicPr>
          <p:cNvPr id="9" name="Picture 8">
            <a:extLst>
              <a:ext uri="{FF2B5EF4-FFF2-40B4-BE49-F238E27FC236}">
                <a16:creationId xmlns:a16="http://schemas.microsoft.com/office/drawing/2014/main" id="{1CE3AE9E-4C0D-948F-1049-F2536A73EF92}"/>
              </a:ext>
            </a:extLst>
          </p:cNvPr>
          <p:cNvPicPr>
            <a:picLocks noChangeAspect="1"/>
          </p:cNvPicPr>
          <p:nvPr/>
        </p:nvPicPr>
        <p:blipFill>
          <a:blip r:embed="rId4"/>
          <a:stretch>
            <a:fillRect/>
          </a:stretch>
        </p:blipFill>
        <p:spPr>
          <a:xfrm>
            <a:off x="2136405" y="3850759"/>
            <a:ext cx="4125251" cy="429714"/>
          </a:xfrm>
          <a:prstGeom prst="rect">
            <a:avLst/>
          </a:prstGeom>
        </p:spPr>
      </p:pic>
      <p:pic>
        <p:nvPicPr>
          <p:cNvPr id="12" name="Picture 11">
            <a:extLst>
              <a:ext uri="{FF2B5EF4-FFF2-40B4-BE49-F238E27FC236}">
                <a16:creationId xmlns:a16="http://schemas.microsoft.com/office/drawing/2014/main" id="{659EF18C-359A-2350-C4A4-2B5D4C1B9304}"/>
              </a:ext>
            </a:extLst>
          </p:cNvPr>
          <p:cNvPicPr>
            <a:picLocks noChangeAspect="1"/>
          </p:cNvPicPr>
          <p:nvPr/>
        </p:nvPicPr>
        <p:blipFill>
          <a:blip r:embed="rId5"/>
          <a:stretch>
            <a:fillRect/>
          </a:stretch>
        </p:blipFill>
        <p:spPr>
          <a:xfrm>
            <a:off x="2117207" y="5233591"/>
            <a:ext cx="4126096" cy="593126"/>
          </a:xfrm>
          <a:prstGeom prst="rect">
            <a:avLst/>
          </a:prstGeom>
        </p:spPr>
      </p:pic>
    </p:spTree>
    <p:extLst>
      <p:ext uri="{BB962C8B-B14F-4D97-AF65-F5344CB8AC3E}">
        <p14:creationId xmlns:p14="http://schemas.microsoft.com/office/powerpoint/2010/main" val="309651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10800000">
            <a:off x="-13765" y="-62686"/>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10000">
                <a:srgbClr val="4361EE">
                  <a:lumMod val="85000"/>
                </a:srgbClr>
              </a:gs>
              <a:gs pos="99000">
                <a:srgbClr val="4CC9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5078313"/>
          </a:xfrm>
          <a:prstGeom prst="rect">
            <a:avLst/>
          </a:prstGeom>
          <a:noFill/>
        </p:spPr>
        <p:txBody>
          <a:bodyPr wrap="square" rtlCol="0">
            <a:spAutoFit/>
          </a:bodyPr>
          <a:lstStyle/>
          <a:p>
            <a:r>
              <a:rPr lang="en-US" sz="3600" dirty="0">
                <a:solidFill>
                  <a:srgbClr val="F77217"/>
                </a:solidFill>
                <a:latin typeface="Poppins SemiBold" pitchFamily="2" charset="77"/>
                <a:cs typeface="Poppins SemiBold" pitchFamily="2" charset="77"/>
              </a:rPr>
              <a:t>Invisible</a:t>
            </a:r>
            <a:r>
              <a:rPr lang="en-US" sz="3600" dirty="0">
                <a:solidFill>
                  <a:srgbClr val="4361EE"/>
                </a:solidFill>
                <a:latin typeface="Poppins SemiBold" pitchFamily="2" charset="77"/>
                <a:cs typeface="Poppins SemiBold" pitchFamily="2" charset="77"/>
              </a:rPr>
              <a:t> Difference</a:t>
            </a:r>
            <a:endParaRPr lang="en-US" sz="2400" dirty="0">
              <a:solidFill>
                <a:srgbClr val="4361EE"/>
              </a:solidFill>
              <a:latin typeface="Poppins SemiBold" pitchFamily="2" charset="77"/>
              <a:cs typeface="Poppins SemiBold" pitchFamily="2" charset="77"/>
            </a:endParaRPr>
          </a:p>
          <a:p>
            <a:endParaRPr lang="en-US" sz="2400" dirty="0">
              <a:solidFill>
                <a:srgbClr val="4361EE"/>
              </a:solidFill>
              <a:latin typeface="Poppins SemiBold" pitchFamily="2" charset="77"/>
              <a:cs typeface="Poppins SemiBold" pitchFamily="2" charset="77"/>
            </a:endParaRPr>
          </a:p>
          <a:p>
            <a:r>
              <a:rPr lang="en-US" sz="2400" dirty="0">
                <a:solidFill>
                  <a:srgbClr val="4361EE"/>
                </a:solidFill>
                <a:latin typeface="Poppins SemiBold" pitchFamily="2" charset="77"/>
                <a:cs typeface="Poppins SemiBold" pitchFamily="2" charset="77"/>
              </a:rPr>
              <a:t>Cigars are perceived as healthier than cigarettes, BUT, the only difference between the two is what they are wrapped in. </a:t>
            </a:r>
          </a:p>
          <a:p>
            <a:endParaRPr lang="en-US" sz="2400" dirty="0">
              <a:solidFill>
                <a:srgbClr val="4361EE"/>
              </a:solidFill>
              <a:latin typeface="Poppins SemiBold" pitchFamily="2" charset="77"/>
              <a:cs typeface="Poppins SemiBold" pitchFamily="2" charset="77"/>
            </a:endParaRPr>
          </a:p>
          <a:p>
            <a:r>
              <a:rPr lang="en-US" sz="2400" dirty="0">
                <a:solidFill>
                  <a:srgbClr val="F77217"/>
                </a:solidFill>
                <a:latin typeface="Poppins SemiBold" pitchFamily="2" charset="77"/>
                <a:cs typeface="Poppins SemiBold" pitchFamily="2" charset="77"/>
              </a:rPr>
              <a:t>Cigars: </a:t>
            </a:r>
            <a:r>
              <a:rPr lang="en-US" sz="2400" dirty="0">
                <a:solidFill>
                  <a:srgbClr val="4361EE"/>
                </a:solidFill>
                <a:latin typeface="Poppins SemiBold" pitchFamily="2" charset="77"/>
                <a:cs typeface="Poppins SemiBold" pitchFamily="2" charset="77"/>
              </a:rPr>
              <a:t>Wrapped in tobacco </a:t>
            </a:r>
          </a:p>
          <a:p>
            <a:endParaRPr lang="en-US" sz="2400" dirty="0">
              <a:solidFill>
                <a:srgbClr val="4361EE"/>
              </a:solidFill>
              <a:latin typeface="Poppins SemiBold" pitchFamily="2" charset="77"/>
              <a:cs typeface="Poppins SemiBold" pitchFamily="2" charset="77"/>
            </a:endParaRPr>
          </a:p>
          <a:p>
            <a:r>
              <a:rPr lang="en-US" sz="2400" dirty="0">
                <a:solidFill>
                  <a:srgbClr val="F77217"/>
                </a:solidFill>
                <a:latin typeface="Poppins SemiBold" pitchFamily="2" charset="77"/>
                <a:cs typeface="Poppins SemiBold" pitchFamily="2" charset="77"/>
              </a:rPr>
              <a:t>Cigarettes: </a:t>
            </a:r>
            <a:r>
              <a:rPr lang="en-US" sz="2400" dirty="0">
                <a:solidFill>
                  <a:srgbClr val="4361EE"/>
                </a:solidFill>
                <a:latin typeface="Poppins SemiBold" pitchFamily="2" charset="77"/>
                <a:cs typeface="Poppins SemiBold" pitchFamily="2" charset="77"/>
              </a:rPr>
              <a:t>Wrapped in paper</a:t>
            </a:r>
          </a:p>
          <a:p>
            <a:endParaRPr lang="en-US" sz="2400" dirty="0">
              <a:solidFill>
                <a:srgbClr val="4361EE"/>
              </a:solidFill>
              <a:latin typeface="Poppins SemiBold" pitchFamily="2" charset="77"/>
              <a:cs typeface="Poppins SemiBold" pitchFamily="2" charset="77"/>
            </a:endParaRPr>
          </a:p>
        </p:txBody>
      </p:sp>
      <p:pic>
        <p:nvPicPr>
          <p:cNvPr id="10" name="Picture Placeholder 9">
            <a:extLst>
              <a:ext uri="{FF2B5EF4-FFF2-40B4-BE49-F238E27FC236}">
                <a16:creationId xmlns:a16="http://schemas.microsoft.com/office/drawing/2014/main" id="{2F15866B-BEB1-1521-D323-6C7EC9CD3A7E}"/>
              </a:ext>
            </a:extLst>
          </p:cNvPr>
          <p:cNvPicPr>
            <a:picLocks noGrp="1" noChangeAspect="1"/>
          </p:cNvPicPr>
          <p:nvPr>
            <p:ph type="pic" sz="quarter" idx="10"/>
          </p:nvPr>
        </p:nvPicPr>
        <p:blipFill>
          <a:blip r:embed="rId3"/>
          <a:srcRect/>
          <a:stretch>
            <a:fillRect/>
          </a:stretch>
        </p:blipFill>
        <p:spPr/>
      </p:pic>
      <p:pic>
        <p:nvPicPr>
          <p:cNvPr id="21" name="Picture Placeholder 3">
            <a:extLst>
              <a:ext uri="{FF2B5EF4-FFF2-40B4-BE49-F238E27FC236}">
                <a16:creationId xmlns:a16="http://schemas.microsoft.com/office/drawing/2014/main" id="{17AEACF7-E8F7-3E84-AF47-1D4CC0D6AAF1}"/>
              </a:ext>
            </a:extLst>
          </p:cNvPr>
          <p:cNvPicPr>
            <a:picLocks noChangeAspect="1"/>
          </p:cNvPicPr>
          <p:nvPr/>
        </p:nvPicPr>
        <p:blipFill>
          <a:blip r:embed="rId4"/>
          <a:srcRect/>
          <a:stretch/>
        </p:blipFill>
        <p:spPr>
          <a:xfrm>
            <a:off x="4069957" y="4274167"/>
            <a:ext cx="2085454" cy="2085454"/>
          </a:xfrm>
          <a:prstGeom prst="ellipse">
            <a:avLst/>
          </a:prstGeom>
          <a:solidFill>
            <a:schemeClr val="bg1"/>
          </a:solidFill>
          <a:effectLst>
            <a:outerShdw blurRad="50800" dist="50800" dir="5400000" algn="ctr" rotWithShape="0">
              <a:srgbClr val="000000">
                <a:alpha val="0"/>
              </a:srgbClr>
            </a:outerShdw>
          </a:effectLst>
        </p:spPr>
      </p:pic>
      <p:sp>
        <p:nvSpPr>
          <p:cNvPr id="14" name="Oval 13">
            <a:extLst>
              <a:ext uri="{FF2B5EF4-FFF2-40B4-BE49-F238E27FC236}">
                <a16:creationId xmlns:a16="http://schemas.microsoft.com/office/drawing/2014/main" id="{A830F8F7-CCE3-3041-B0E6-66F59E8D1BBC}"/>
              </a:ext>
            </a:extLst>
          </p:cNvPr>
          <p:cNvSpPr/>
          <p:nvPr/>
        </p:nvSpPr>
        <p:spPr>
          <a:xfrm>
            <a:off x="4031133" y="4235343"/>
            <a:ext cx="2163102" cy="2163102"/>
          </a:xfrm>
          <a:prstGeom prst="ellipse">
            <a:avLst/>
          </a:prstGeom>
          <a:noFill/>
          <a:ln w="1651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655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10800000">
            <a:off x="-13765" y="-62686"/>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10000">
                <a:srgbClr val="4361EE">
                  <a:lumMod val="85000"/>
                </a:srgbClr>
              </a:gs>
              <a:gs pos="99000">
                <a:srgbClr val="4CC9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2492990"/>
          </a:xfrm>
          <a:prstGeom prst="rect">
            <a:avLst/>
          </a:prstGeom>
          <a:noFill/>
        </p:spPr>
        <p:txBody>
          <a:bodyPr wrap="square" lIns="91440" tIns="45720" rIns="91440" bIns="45720" rtlCol="0" anchor="t">
            <a:spAutoFit/>
          </a:bodyPr>
          <a:lstStyle/>
          <a:p>
            <a:r>
              <a:rPr lang="en-US" sz="3600" dirty="0">
                <a:solidFill>
                  <a:srgbClr val="F77217"/>
                </a:solidFill>
                <a:latin typeface="Poppins SemiBold" pitchFamily="2" charset="77"/>
                <a:cs typeface="Poppins SemiBold" pitchFamily="2" charset="77"/>
              </a:rPr>
              <a:t>Bitter</a:t>
            </a:r>
            <a:r>
              <a:rPr lang="en-US" sz="3600" dirty="0">
                <a:solidFill>
                  <a:srgbClr val="4361EE"/>
                </a:solidFill>
                <a:latin typeface="Poppins SemiBold" pitchFamily="2" charset="77"/>
                <a:cs typeface="Poppins SemiBold" pitchFamily="2" charset="77"/>
              </a:rPr>
              <a:t> Sweet</a:t>
            </a:r>
            <a:endParaRPr lang="en-US" sz="2400" dirty="0">
              <a:solidFill>
                <a:srgbClr val="4361EE"/>
              </a:solidFill>
              <a:latin typeface="Poppins SemiBold" pitchFamily="2" charset="77"/>
              <a:cs typeface="Poppins SemiBold" pitchFamily="2" charset="77"/>
            </a:endParaRPr>
          </a:p>
          <a:p>
            <a:endParaRPr lang="en-US" sz="2400" dirty="0">
              <a:solidFill>
                <a:srgbClr val="4361EE"/>
              </a:solidFill>
              <a:latin typeface="Poppins SemiBold" pitchFamily="2" charset="77"/>
              <a:cs typeface="Poppins SemiBold" pitchFamily="2" charset="77"/>
            </a:endParaRPr>
          </a:p>
          <a:p>
            <a:r>
              <a:rPr lang="en-US" sz="2400" dirty="0">
                <a:solidFill>
                  <a:srgbClr val="4361EE"/>
                </a:solidFill>
                <a:latin typeface="Poppins SemiBold"/>
                <a:cs typeface="Poppins SemiBold"/>
              </a:rPr>
              <a:t>The tobacco industry packages their products to appear like candy or other sweets. </a:t>
            </a:r>
            <a:endParaRPr lang="en-US" sz="2400" dirty="0">
              <a:solidFill>
                <a:srgbClr val="4361EE"/>
              </a:solidFill>
              <a:latin typeface="Poppins SemiBold" pitchFamily="2" charset="77"/>
              <a:cs typeface="Poppins SemiBold" pitchFamily="2" charset="77"/>
            </a:endParaRPr>
          </a:p>
        </p:txBody>
      </p:sp>
      <p:pic>
        <p:nvPicPr>
          <p:cNvPr id="5" name="Picture Placeholder 4">
            <a:extLst>
              <a:ext uri="{FF2B5EF4-FFF2-40B4-BE49-F238E27FC236}">
                <a16:creationId xmlns:a16="http://schemas.microsoft.com/office/drawing/2014/main" id="{3F55623C-46F0-7804-B31C-4ACCDCBE06B8}"/>
              </a:ext>
            </a:extLst>
          </p:cNvPr>
          <p:cNvPicPr>
            <a:picLocks noGrp="1" noChangeAspect="1"/>
          </p:cNvPicPr>
          <p:nvPr>
            <p:ph type="pic" sz="quarter" idx="10"/>
          </p:nvPr>
        </p:nvPicPr>
        <p:blipFill>
          <a:blip r:embed="rId3"/>
          <a:srcRect/>
          <a:stretch/>
        </p:blipFill>
        <p:spPr>
          <a:xfrm rot="18983685">
            <a:off x="807740" y="869950"/>
            <a:ext cx="5148560" cy="5148560"/>
          </a:xfrm>
          <a:solidFill>
            <a:schemeClr val="bg1"/>
          </a:solidFill>
        </p:spPr>
      </p:pic>
    </p:spTree>
    <p:extLst>
      <p:ext uri="{BB962C8B-B14F-4D97-AF65-F5344CB8AC3E}">
        <p14:creationId xmlns:p14="http://schemas.microsoft.com/office/powerpoint/2010/main" val="3671786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10800000">
            <a:off x="-13765" y="-62686"/>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10000">
                <a:srgbClr val="4361EE">
                  <a:lumMod val="85000"/>
                </a:srgbClr>
              </a:gs>
              <a:gs pos="99000">
                <a:srgbClr val="4CC9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3600986"/>
          </a:xfrm>
          <a:prstGeom prst="rect">
            <a:avLst/>
          </a:prstGeom>
          <a:noFill/>
        </p:spPr>
        <p:txBody>
          <a:bodyPr wrap="square" rtlCol="0">
            <a:spAutoFit/>
          </a:bodyPr>
          <a:lstStyle/>
          <a:p>
            <a:r>
              <a:rPr lang="en-US" sz="3600" dirty="0">
                <a:solidFill>
                  <a:srgbClr val="4361EE"/>
                </a:solidFill>
                <a:latin typeface="Poppins SemiBold" pitchFamily="2" charset="77"/>
                <a:cs typeface="Poppins SemiBold" pitchFamily="2" charset="77"/>
              </a:rPr>
              <a:t>More </a:t>
            </a:r>
            <a:r>
              <a:rPr lang="en-US" sz="3600" dirty="0">
                <a:solidFill>
                  <a:srgbClr val="F77217"/>
                </a:solidFill>
                <a:latin typeface="Poppins SemiBold" pitchFamily="2" charset="77"/>
                <a:cs typeface="Poppins SemiBold" pitchFamily="2" charset="77"/>
              </a:rPr>
              <a:t>is Less</a:t>
            </a:r>
            <a:endParaRPr lang="en-US" sz="2400" dirty="0">
              <a:solidFill>
                <a:srgbClr val="F77217"/>
              </a:solidFill>
              <a:latin typeface="Poppins SemiBold" pitchFamily="2" charset="77"/>
              <a:cs typeface="Poppins SemiBold" pitchFamily="2" charset="77"/>
            </a:endParaRPr>
          </a:p>
          <a:p>
            <a:endParaRPr lang="en-US" sz="2400" dirty="0">
              <a:solidFill>
                <a:srgbClr val="4361EE"/>
              </a:solidFill>
              <a:latin typeface="Poppins SemiBold" pitchFamily="2" charset="77"/>
              <a:cs typeface="Poppins SemiBold" pitchFamily="2" charset="77"/>
            </a:endParaRPr>
          </a:p>
          <a:p>
            <a:r>
              <a:rPr lang="en-US" sz="2400" dirty="0">
                <a:solidFill>
                  <a:srgbClr val="4361EE"/>
                </a:solidFill>
                <a:latin typeface="Poppins SemiBold" pitchFamily="2" charset="77"/>
                <a:cs typeface="Poppins SemiBold" pitchFamily="2" charset="77"/>
              </a:rPr>
              <a:t>It is common for the tobacco industry to promote their products as affordable.</a:t>
            </a:r>
          </a:p>
          <a:p>
            <a:endParaRPr lang="en-US" sz="2400" dirty="0">
              <a:solidFill>
                <a:srgbClr val="4361EE"/>
              </a:solidFill>
              <a:latin typeface="Poppins SemiBold" pitchFamily="2" charset="77"/>
              <a:cs typeface="Poppins SemiBold" pitchFamily="2" charset="77"/>
            </a:endParaRPr>
          </a:p>
          <a:p>
            <a:r>
              <a:rPr lang="en-US" sz="2400" dirty="0">
                <a:solidFill>
                  <a:srgbClr val="4361EE"/>
                </a:solidFill>
                <a:latin typeface="Poppins SemiBold" pitchFamily="2" charset="77"/>
                <a:cs typeface="Poppins SemiBold" pitchFamily="2" charset="77"/>
              </a:rPr>
              <a:t>They are taxed differently and packaged differently to be less expensive.</a:t>
            </a:r>
          </a:p>
        </p:txBody>
      </p:sp>
      <p:pic>
        <p:nvPicPr>
          <p:cNvPr id="6" name="Picture Placeholder 5">
            <a:extLst>
              <a:ext uri="{FF2B5EF4-FFF2-40B4-BE49-F238E27FC236}">
                <a16:creationId xmlns:a16="http://schemas.microsoft.com/office/drawing/2014/main" id="{1EA45D5E-800B-4ACD-BE11-0D0B4E3B8722}"/>
              </a:ext>
            </a:extLst>
          </p:cNvPr>
          <p:cNvPicPr>
            <a:picLocks noGrp="1" noChangeAspect="1"/>
          </p:cNvPicPr>
          <p:nvPr>
            <p:ph type="pic" sz="quarter" idx="10"/>
          </p:nvPr>
        </p:nvPicPr>
        <p:blipFill>
          <a:blip r:embed="rId3"/>
          <a:srcRect/>
          <a:stretch/>
        </p:blipFill>
        <p:spPr>
          <a:xfrm>
            <a:off x="807740" y="869950"/>
            <a:ext cx="5148560" cy="5148560"/>
          </a:xfrm>
        </p:spPr>
      </p:pic>
    </p:spTree>
    <p:extLst>
      <p:ext uri="{BB962C8B-B14F-4D97-AF65-F5344CB8AC3E}">
        <p14:creationId xmlns:p14="http://schemas.microsoft.com/office/powerpoint/2010/main" val="817389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10800000">
            <a:off x="-13765" y="-62686"/>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10000">
                <a:srgbClr val="4361EE">
                  <a:lumMod val="85000"/>
                </a:srgbClr>
              </a:gs>
              <a:gs pos="99000">
                <a:srgbClr val="4CC9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3416320"/>
          </a:xfrm>
          <a:prstGeom prst="rect">
            <a:avLst/>
          </a:prstGeom>
          <a:noFill/>
        </p:spPr>
        <p:txBody>
          <a:bodyPr wrap="square" rtlCol="0">
            <a:spAutoFit/>
          </a:bodyPr>
          <a:lstStyle/>
          <a:p>
            <a:r>
              <a:rPr lang="en-US" sz="3600" dirty="0">
                <a:solidFill>
                  <a:srgbClr val="4361EE"/>
                </a:solidFill>
                <a:latin typeface="Poppins SemiBold" pitchFamily="2" charset="77"/>
                <a:cs typeface="Poppins SemiBold" pitchFamily="2" charset="77"/>
              </a:rPr>
              <a:t>Smokeless Tobacco</a:t>
            </a:r>
            <a:endParaRPr lang="en-US" sz="2400" dirty="0">
              <a:solidFill>
                <a:srgbClr val="F77217"/>
              </a:solidFill>
              <a:latin typeface="Poppins SemiBold" pitchFamily="2" charset="77"/>
              <a:cs typeface="Poppins SemiBold" pitchFamily="2" charset="77"/>
            </a:endParaRPr>
          </a:p>
          <a:p>
            <a:endParaRPr lang="en-US" sz="2400" dirty="0">
              <a:solidFill>
                <a:srgbClr val="4361EE"/>
              </a:solidFill>
              <a:latin typeface="Poppins SemiBold" pitchFamily="2" charset="77"/>
              <a:cs typeface="Poppins SemiBold" pitchFamily="2" charset="77"/>
            </a:endParaRPr>
          </a:p>
          <a:p>
            <a:r>
              <a:rPr lang="en-US" sz="2400" dirty="0">
                <a:solidFill>
                  <a:srgbClr val="4361EE"/>
                </a:solidFill>
                <a:latin typeface="Poppins SemiBold" pitchFamily="2" charset="77"/>
                <a:cs typeface="Poppins SemiBold" pitchFamily="2" charset="77"/>
              </a:rPr>
              <a:t>Smokeless tobacco products are </a:t>
            </a:r>
            <a:r>
              <a:rPr lang="en-US" sz="2400" dirty="0">
                <a:solidFill>
                  <a:srgbClr val="F77217"/>
                </a:solidFill>
                <a:latin typeface="Poppins SemiBold" pitchFamily="2" charset="77"/>
                <a:cs typeface="Poppins SemiBold" pitchFamily="2" charset="77"/>
              </a:rPr>
              <a:t>equally</a:t>
            </a:r>
            <a:r>
              <a:rPr lang="en-US" sz="2400" dirty="0">
                <a:solidFill>
                  <a:srgbClr val="4361EE"/>
                </a:solidFill>
                <a:latin typeface="Poppins SemiBold" pitchFamily="2" charset="77"/>
                <a:cs typeface="Poppins SemiBold" pitchFamily="2" charset="77"/>
              </a:rPr>
              <a:t> as </a:t>
            </a:r>
            <a:r>
              <a:rPr lang="en-US" sz="2400" dirty="0">
                <a:solidFill>
                  <a:srgbClr val="F77217"/>
                </a:solidFill>
                <a:latin typeface="Poppins SemiBold" pitchFamily="2" charset="77"/>
                <a:cs typeface="Poppins SemiBold" pitchFamily="2" charset="77"/>
              </a:rPr>
              <a:t>addictive</a:t>
            </a:r>
            <a:r>
              <a:rPr lang="en-US" sz="2400" dirty="0">
                <a:solidFill>
                  <a:srgbClr val="4361EE"/>
                </a:solidFill>
                <a:latin typeface="Poppins SemiBold" pitchFamily="2" charset="77"/>
                <a:cs typeface="Poppins SemiBold" pitchFamily="2" charset="77"/>
              </a:rPr>
              <a:t> as traditional tobacco products.</a:t>
            </a:r>
          </a:p>
          <a:p>
            <a:endParaRPr lang="en-US" sz="2400" dirty="0">
              <a:solidFill>
                <a:srgbClr val="4361EE"/>
              </a:solidFill>
              <a:latin typeface="Poppins SemiBold" pitchFamily="2" charset="77"/>
              <a:cs typeface="Poppins SemiBold" pitchFamily="2" charset="77"/>
            </a:endParaRPr>
          </a:p>
        </p:txBody>
      </p:sp>
      <p:pic>
        <p:nvPicPr>
          <p:cNvPr id="5" name="Picture Placeholder 4">
            <a:extLst>
              <a:ext uri="{FF2B5EF4-FFF2-40B4-BE49-F238E27FC236}">
                <a16:creationId xmlns:a16="http://schemas.microsoft.com/office/drawing/2014/main" id="{4C4C8E84-7D27-DC5E-D7A4-A17DB8015565}"/>
              </a:ext>
            </a:extLst>
          </p:cNvPr>
          <p:cNvPicPr preferRelativeResize="0">
            <a:picLocks noGrp="1" noChangeAspect="1"/>
          </p:cNvPicPr>
          <p:nvPr>
            <p:ph type="pic" sz="quarter" idx="10"/>
          </p:nvPr>
        </p:nvPicPr>
        <p:blipFill rotWithShape="1">
          <a:blip r:embed="rId3"/>
          <a:srcRect l="3755" t="5615" r="4284" b="2424"/>
          <a:stretch/>
        </p:blipFill>
        <p:spPr>
          <a:xfrm>
            <a:off x="807740" y="869950"/>
            <a:ext cx="5148560" cy="5148560"/>
          </a:xfrm>
        </p:spPr>
      </p:pic>
    </p:spTree>
    <p:extLst>
      <p:ext uri="{BB962C8B-B14F-4D97-AF65-F5344CB8AC3E}">
        <p14:creationId xmlns:p14="http://schemas.microsoft.com/office/powerpoint/2010/main" val="778833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10800000">
            <a:off x="-13765" y="-62686"/>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10000">
                <a:srgbClr val="4361EE">
                  <a:lumMod val="85000"/>
                </a:srgbClr>
              </a:gs>
              <a:gs pos="99000">
                <a:srgbClr val="4CC9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888088" y="979132"/>
            <a:ext cx="4708426" cy="4930196"/>
          </a:xfrm>
          <a:prstGeom prst="rect">
            <a:avLst/>
          </a:prstGeom>
          <a:noFill/>
        </p:spPr>
        <p:txBody>
          <a:bodyPr wrap="square" rtlCol="0">
            <a:spAutoFit/>
          </a:bodyPr>
          <a:lstStyle/>
          <a:p>
            <a:pPr>
              <a:lnSpc>
                <a:spcPts val="2700"/>
              </a:lnSpc>
            </a:pPr>
            <a:r>
              <a:rPr lang="en-US" sz="2000" dirty="0">
                <a:solidFill>
                  <a:srgbClr val="4361EE"/>
                </a:solidFill>
                <a:latin typeface="Poppins SemiBold" pitchFamily="2" charset="77"/>
                <a:cs typeface="Poppins SemiBold" pitchFamily="2" charset="77"/>
              </a:rPr>
              <a:t>Smokeless tobacco products deliver </a:t>
            </a:r>
            <a:r>
              <a:rPr lang="en-US" sz="2000" dirty="0">
                <a:solidFill>
                  <a:srgbClr val="F77217"/>
                </a:solidFill>
                <a:latin typeface="Poppins SemiBold" pitchFamily="2" charset="77"/>
                <a:cs typeface="Poppins SemiBold" pitchFamily="2" charset="77"/>
              </a:rPr>
              <a:t>more nicotine </a:t>
            </a:r>
            <a:r>
              <a:rPr lang="en-US" sz="2000" dirty="0">
                <a:solidFill>
                  <a:srgbClr val="4361EE"/>
                </a:solidFill>
                <a:latin typeface="Poppins SemiBold" pitchFamily="2" charset="77"/>
                <a:cs typeface="Poppins SemiBold" pitchFamily="2" charset="77"/>
              </a:rPr>
              <a:t>in a shorter time span.</a:t>
            </a:r>
          </a:p>
          <a:p>
            <a:pPr>
              <a:lnSpc>
                <a:spcPts val="2700"/>
              </a:lnSpc>
            </a:pPr>
            <a:endParaRPr lang="en-US" sz="2000" dirty="0">
              <a:solidFill>
                <a:srgbClr val="4361EE"/>
              </a:solidFill>
              <a:latin typeface="Poppins SemiBold" pitchFamily="2" charset="77"/>
              <a:cs typeface="Poppins SemiBold" pitchFamily="2" charset="77"/>
            </a:endParaRPr>
          </a:p>
          <a:p>
            <a:pPr>
              <a:lnSpc>
                <a:spcPts val="2700"/>
              </a:lnSpc>
            </a:pPr>
            <a:r>
              <a:rPr lang="en-US" sz="2000" dirty="0">
                <a:solidFill>
                  <a:srgbClr val="4361EE"/>
                </a:solidFill>
                <a:latin typeface="Poppins SemiBold" pitchFamily="2" charset="77"/>
                <a:cs typeface="Poppins SemiBold" pitchFamily="2" charset="77"/>
              </a:rPr>
              <a:t>Smokeless tobacco causes </a:t>
            </a:r>
            <a:r>
              <a:rPr lang="en-US" sz="2000" dirty="0">
                <a:solidFill>
                  <a:srgbClr val="F77217"/>
                </a:solidFill>
                <a:latin typeface="Poppins SemiBold" pitchFamily="2" charset="77"/>
                <a:cs typeface="Poppins SemiBold" pitchFamily="2" charset="77"/>
              </a:rPr>
              <a:t>tooth decay.</a:t>
            </a:r>
          </a:p>
          <a:p>
            <a:pPr>
              <a:lnSpc>
                <a:spcPts val="2700"/>
              </a:lnSpc>
            </a:pPr>
            <a:endParaRPr lang="en-US" sz="2000" dirty="0">
              <a:solidFill>
                <a:srgbClr val="4361EE"/>
              </a:solidFill>
              <a:latin typeface="Poppins SemiBold" pitchFamily="2" charset="77"/>
              <a:cs typeface="Poppins SemiBold" pitchFamily="2" charset="77"/>
            </a:endParaRPr>
          </a:p>
          <a:p>
            <a:pPr>
              <a:lnSpc>
                <a:spcPts val="2700"/>
              </a:lnSpc>
            </a:pPr>
            <a:r>
              <a:rPr lang="en-US" sz="2000" dirty="0">
                <a:solidFill>
                  <a:srgbClr val="4361EE"/>
                </a:solidFill>
                <a:latin typeface="Poppins SemiBold" pitchFamily="2" charset="77"/>
                <a:cs typeface="Poppins SemiBold" pitchFamily="2" charset="77"/>
              </a:rPr>
              <a:t>Over 70% of smokeless tobacco </a:t>
            </a:r>
            <a:r>
              <a:rPr lang="en-US" sz="2000" dirty="0">
                <a:solidFill>
                  <a:srgbClr val="F77217"/>
                </a:solidFill>
                <a:latin typeface="Poppins SemiBold" pitchFamily="2" charset="77"/>
                <a:cs typeface="Poppins SemiBold" pitchFamily="2" charset="77"/>
              </a:rPr>
              <a:t>users suffer </a:t>
            </a:r>
            <a:r>
              <a:rPr lang="en-US" sz="2000" dirty="0">
                <a:solidFill>
                  <a:srgbClr val="4361EE"/>
                </a:solidFill>
                <a:latin typeface="Poppins SemiBold" pitchFamily="2" charset="77"/>
                <a:cs typeface="Poppins SemiBold" pitchFamily="2" charset="77"/>
              </a:rPr>
              <a:t>from the disease Leukoplakia.</a:t>
            </a:r>
          </a:p>
          <a:p>
            <a:pPr>
              <a:lnSpc>
                <a:spcPts val="2700"/>
              </a:lnSpc>
            </a:pPr>
            <a:endParaRPr lang="en-US" sz="2000" dirty="0">
              <a:solidFill>
                <a:srgbClr val="4361EE"/>
              </a:solidFill>
              <a:latin typeface="Poppins SemiBold" pitchFamily="2" charset="77"/>
              <a:cs typeface="Poppins SemiBold" pitchFamily="2" charset="77"/>
            </a:endParaRPr>
          </a:p>
          <a:p>
            <a:pPr>
              <a:lnSpc>
                <a:spcPts val="2700"/>
              </a:lnSpc>
            </a:pPr>
            <a:r>
              <a:rPr lang="en-US" sz="2000" dirty="0">
                <a:solidFill>
                  <a:srgbClr val="4361EE"/>
                </a:solidFill>
                <a:latin typeface="Poppins SemiBold" pitchFamily="2" charset="77"/>
                <a:cs typeface="Poppins SemiBold" pitchFamily="2" charset="77"/>
              </a:rPr>
              <a:t>Chewing tobacco, dip, and snuff have been linked with esophageal, mouth, and </a:t>
            </a:r>
            <a:r>
              <a:rPr lang="en-US" sz="2000" dirty="0">
                <a:solidFill>
                  <a:srgbClr val="F77217"/>
                </a:solidFill>
                <a:latin typeface="Poppins SemiBold" pitchFamily="2" charset="77"/>
                <a:cs typeface="Poppins SemiBold" pitchFamily="2" charset="77"/>
              </a:rPr>
              <a:t>pancreatic cancer.</a:t>
            </a:r>
          </a:p>
        </p:txBody>
      </p:sp>
      <p:sp>
        <p:nvSpPr>
          <p:cNvPr id="4" name="Oval 3">
            <a:extLst>
              <a:ext uri="{FF2B5EF4-FFF2-40B4-BE49-F238E27FC236}">
                <a16:creationId xmlns:a16="http://schemas.microsoft.com/office/drawing/2014/main" id="{C443D2AA-EB0D-1491-7E65-13D96CCD05D5}"/>
              </a:ext>
            </a:extLst>
          </p:cNvPr>
          <p:cNvSpPr/>
          <p:nvPr/>
        </p:nvSpPr>
        <p:spPr>
          <a:xfrm>
            <a:off x="450568" y="478061"/>
            <a:ext cx="4752528" cy="475252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628B478F-C4C7-0ABF-89AA-DD99B4A09212}"/>
              </a:ext>
            </a:extLst>
          </p:cNvPr>
          <p:cNvPicPr>
            <a:picLocks noGrp="1" noChangeAspect="1"/>
          </p:cNvPicPr>
          <p:nvPr>
            <p:ph type="pic" sz="quarter" idx="10"/>
          </p:nvPr>
        </p:nvPicPr>
        <p:blipFill>
          <a:blip r:embed="rId3"/>
          <a:srcRect t="19" b="19"/>
          <a:stretch>
            <a:fillRect/>
          </a:stretch>
        </p:blipFill>
        <p:spPr>
          <a:xfrm>
            <a:off x="766763" y="795338"/>
            <a:ext cx="4119562" cy="4117975"/>
          </a:xfrm>
        </p:spPr>
      </p:pic>
      <p:sp>
        <p:nvSpPr>
          <p:cNvPr id="12" name="Oval 11">
            <a:extLst>
              <a:ext uri="{FF2B5EF4-FFF2-40B4-BE49-F238E27FC236}">
                <a16:creationId xmlns:a16="http://schemas.microsoft.com/office/drawing/2014/main" id="{8059D833-6D9C-ABAA-5085-C1C63716C754}"/>
              </a:ext>
            </a:extLst>
          </p:cNvPr>
          <p:cNvSpPr/>
          <p:nvPr/>
        </p:nvSpPr>
        <p:spPr>
          <a:xfrm>
            <a:off x="3547557" y="3570236"/>
            <a:ext cx="2809701" cy="280970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5">
            <a:extLst>
              <a:ext uri="{FF2B5EF4-FFF2-40B4-BE49-F238E27FC236}">
                <a16:creationId xmlns:a16="http://schemas.microsoft.com/office/drawing/2014/main" id="{0FE16CA8-5AF8-621A-7E80-0172291E9D33}"/>
              </a:ext>
            </a:extLst>
          </p:cNvPr>
          <p:cNvPicPr>
            <a:picLocks noChangeAspect="1"/>
          </p:cNvPicPr>
          <p:nvPr/>
        </p:nvPicPr>
        <p:blipFill>
          <a:blip r:embed="rId4"/>
          <a:srcRect t="19" b="19"/>
          <a:stretch/>
        </p:blipFill>
        <p:spPr>
          <a:xfrm>
            <a:off x="3734662" y="3757810"/>
            <a:ext cx="2435490" cy="2434552"/>
          </a:xfrm>
          <a:prstGeom prst="ellipse">
            <a:avLst/>
          </a:prstGeom>
          <a:solidFill>
            <a:schemeClr val="bg1">
              <a:lumMod val="85000"/>
            </a:schemeClr>
          </a:solidFill>
        </p:spPr>
      </p:pic>
    </p:spTree>
    <p:extLst>
      <p:ext uri="{BB962C8B-B14F-4D97-AF65-F5344CB8AC3E}">
        <p14:creationId xmlns:p14="http://schemas.microsoft.com/office/powerpoint/2010/main" val="723889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10800000">
            <a:off x="-13765" y="-62686"/>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10000">
                <a:srgbClr val="4361EE">
                  <a:lumMod val="85000"/>
                </a:srgbClr>
              </a:gs>
              <a:gs pos="99000">
                <a:srgbClr val="4CC9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3046988"/>
          </a:xfrm>
          <a:prstGeom prst="rect">
            <a:avLst/>
          </a:prstGeom>
          <a:noFill/>
        </p:spPr>
        <p:txBody>
          <a:bodyPr wrap="square" lIns="91440" tIns="45720" rIns="91440" bIns="45720" rtlCol="0" anchor="t">
            <a:spAutoFit/>
          </a:bodyPr>
          <a:lstStyle/>
          <a:p>
            <a:r>
              <a:rPr lang="en-US" sz="2400" dirty="0">
                <a:solidFill>
                  <a:srgbClr val="4361EE"/>
                </a:solidFill>
                <a:latin typeface="Poppins SemiBold" pitchFamily="2" charset="77"/>
                <a:cs typeface="Poppins SemiBold" pitchFamily="2" charset="77"/>
              </a:rPr>
              <a:t>Some smokeless tobacco products are also spitless, making them more convenient to use. </a:t>
            </a:r>
            <a:endParaRPr lang="en-US"/>
          </a:p>
          <a:p>
            <a:endParaRPr lang="en-US" sz="2400" dirty="0">
              <a:solidFill>
                <a:srgbClr val="4361EE"/>
              </a:solidFill>
              <a:latin typeface="Poppins SemiBold" pitchFamily="2" charset="77"/>
              <a:cs typeface="Poppins SemiBold" pitchFamily="2" charset="77"/>
            </a:endParaRPr>
          </a:p>
          <a:p>
            <a:r>
              <a:rPr lang="en-US" sz="2400" dirty="0">
                <a:solidFill>
                  <a:srgbClr val="4361EE"/>
                </a:solidFill>
                <a:latin typeface="Poppins SemiBold" pitchFamily="2" charset="77"/>
                <a:cs typeface="Poppins SemiBold" pitchFamily="2" charset="77"/>
              </a:rPr>
              <a:t>But they still contain the </a:t>
            </a:r>
            <a:r>
              <a:rPr lang="en-US" sz="2400" dirty="0">
                <a:solidFill>
                  <a:srgbClr val="F77217"/>
                </a:solidFill>
                <a:latin typeface="Poppins SemiBold" pitchFamily="2" charset="77"/>
                <a:cs typeface="Poppins SemiBold" pitchFamily="2" charset="77"/>
              </a:rPr>
              <a:t>highly addictive </a:t>
            </a:r>
            <a:r>
              <a:rPr lang="en-US" sz="2400" dirty="0">
                <a:solidFill>
                  <a:srgbClr val="4361EE"/>
                </a:solidFill>
                <a:latin typeface="Poppins SemiBold" pitchFamily="2" charset="77"/>
                <a:cs typeface="Poppins SemiBold" pitchFamily="2" charset="77"/>
              </a:rPr>
              <a:t>ingredient, nicotine.</a:t>
            </a:r>
          </a:p>
        </p:txBody>
      </p:sp>
      <p:pic>
        <p:nvPicPr>
          <p:cNvPr id="5" name="Picture Placeholder 4">
            <a:extLst>
              <a:ext uri="{FF2B5EF4-FFF2-40B4-BE49-F238E27FC236}">
                <a16:creationId xmlns:a16="http://schemas.microsoft.com/office/drawing/2014/main" id="{93559C77-F120-D972-F259-167802006FC5}"/>
              </a:ext>
            </a:extLst>
          </p:cNvPr>
          <p:cNvPicPr>
            <a:picLocks noGrp="1" noChangeAspect="1"/>
          </p:cNvPicPr>
          <p:nvPr>
            <p:ph type="pic" sz="quarter" idx="10"/>
          </p:nvPr>
        </p:nvPicPr>
        <p:blipFill rotWithShape="1">
          <a:blip r:embed="rId3"/>
          <a:srcRect l="2340" t="2893" r="2885" b="2332"/>
          <a:stretch/>
        </p:blipFill>
        <p:spPr>
          <a:xfrm>
            <a:off x="807740" y="869950"/>
            <a:ext cx="5148560" cy="5148560"/>
          </a:xfrm>
        </p:spPr>
      </p:pic>
    </p:spTree>
    <p:extLst>
      <p:ext uri="{BB962C8B-B14F-4D97-AF65-F5344CB8AC3E}">
        <p14:creationId xmlns:p14="http://schemas.microsoft.com/office/powerpoint/2010/main" val="3438449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A1EB1C7-934C-728D-EBB6-C88772914A4B}"/>
              </a:ext>
            </a:extLst>
          </p:cNvPr>
          <p:cNvSpPr/>
          <p:nvPr/>
        </p:nvSpPr>
        <p:spPr>
          <a:xfrm>
            <a:off x="-1" y="0"/>
            <a:ext cx="6095998" cy="6858000"/>
          </a:xfrm>
          <a:prstGeom prst="rect">
            <a:avLst/>
          </a:prstGeom>
          <a:solidFill>
            <a:srgbClr val="3CB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324D982-548B-4D93-E0E2-7E6E2DBED3E9}"/>
              </a:ext>
            </a:extLst>
          </p:cNvPr>
          <p:cNvSpPr/>
          <p:nvPr/>
        </p:nvSpPr>
        <p:spPr>
          <a:xfrm>
            <a:off x="6095999" y="0"/>
            <a:ext cx="288033" cy="6858000"/>
          </a:xfrm>
          <a:prstGeom prst="rect">
            <a:avLst/>
          </a:prstGeom>
          <a:solidFill>
            <a:srgbClr val="4361E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8977D5-B9BE-F907-4B24-50CA96DD077B}"/>
              </a:ext>
            </a:extLst>
          </p:cNvPr>
          <p:cNvSpPr/>
          <p:nvPr/>
        </p:nvSpPr>
        <p:spPr>
          <a:xfrm>
            <a:off x="6384032" y="0"/>
            <a:ext cx="119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70BB34C-3564-1044-8490-18CC2CA07EE1}"/>
              </a:ext>
            </a:extLst>
          </p:cNvPr>
          <p:cNvSpPr txBox="1"/>
          <p:nvPr/>
        </p:nvSpPr>
        <p:spPr>
          <a:xfrm>
            <a:off x="-829" y="2998113"/>
            <a:ext cx="6095998" cy="861774"/>
          </a:xfrm>
          <a:prstGeom prst="rect">
            <a:avLst/>
          </a:prstGeom>
          <a:noFill/>
        </p:spPr>
        <p:txBody>
          <a:bodyPr wrap="square" rtlCol="0">
            <a:spAutoFit/>
          </a:bodyPr>
          <a:lstStyle/>
          <a:p>
            <a:pPr algn="ctr"/>
            <a:r>
              <a:rPr lang="en-US" sz="5000" dirty="0">
                <a:solidFill>
                  <a:schemeClr val="bg1"/>
                </a:solidFill>
                <a:latin typeface="Poppins SemiBold" pitchFamily="2" charset="77"/>
                <a:cs typeface="Poppins SemiBold" pitchFamily="2" charset="77"/>
              </a:rPr>
              <a:t>Heat-Not-Burn</a:t>
            </a:r>
          </a:p>
        </p:txBody>
      </p:sp>
      <p:sp>
        <p:nvSpPr>
          <p:cNvPr id="30" name="L-Shape 29">
            <a:extLst>
              <a:ext uri="{FF2B5EF4-FFF2-40B4-BE49-F238E27FC236}">
                <a16:creationId xmlns:a16="http://schemas.microsoft.com/office/drawing/2014/main" id="{D4468827-AA27-A4CE-6D53-B8CD277235A1}"/>
              </a:ext>
            </a:extLst>
          </p:cNvPr>
          <p:cNvSpPr/>
          <p:nvPr/>
        </p:nvSpPr>
        <p:spPr>
          <a:xfrm>
            <a:off x="0" y="6145161"/>
            <a:ext cx="703408" cy="712839"/>
          </a:xfrm>
          <a:prstGeom prst="corner">
            <a:avLst/>
          </a:prstGeom>
          <a:solidFill>
            <a:srgbClr val="154BE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a:extLst>
              <a:ext uri="{FF2B5EF4-FFF2-40B4-BE49-F238E27FC236}">
                <a16:creationId xmlns:a16="http://schemas.microsoft.com/office/drawing/2014/main" id="{0BCD497B-D642-BF8F-6210-63F7A40C01DB}"/>
              </a:ext>
            </a:extLst>
          </p:cNvPr>
          <p:cNvPicPr>
            <a:picLocks noGrp="1" noChangeAspect="1"/>
          </p:cNvPicPr>
          <p:nvPr>
            <p:ph type="pic" sz="quarter" idx="10"/>
          </p:nvPr>
        </p:nvPicPr>
        <p:blipFill>
          <a:blip r:embed="rId2"/>
          <a:srcRect t="9" b="9"/>
          <a:stretch>
            <a:fillRect/>
          </a:stretch>
        </p:blipFill>
        <p:spPr>
          <a:xfrm>
            <a:off x="6503604" y="0"/>
            <a:ext cx="5688396" cy="6858000"/>
          </a:xfrm>
        </p:spPr>
      </p:pic>
    </p:spTree>
    <p:extLst>
      <p:ext uri="{BB962C8B-B14F-4D97-AF65-F5344CB8AC3E}">
        <p14:creationId xmlns:p14="http://schemas.microsoft.com/office/powerpoint/2010/main" val="4093046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04B67A7-C812-7E35-5B47-6A293D002CE1}"/>
              </a:ext>
            </a:extLst>
          </p:cNvPr>
          <p:cNvSpPr/>
          <p:nvPr/>
        </p:nvSpPr>
        <p:spPr>
          <a:xfrm rot="10800000">
            <a:off x="-13765" y="-62686"/>
            <a:ext cx="3795063" cy="7013832"/>
          </a:xfrm>
          <a:custGeom>
            <a:avLst/>
            <a:gdLst>
              <a:gd name="connsiteX0" fmla="*/ 1350898 w 3795063"/>
              <a:gd name="connsiteY0" fmla="*/ 0 h 7013832"/>
              <a:gd name="connsiteX1" fmla="*/ 3795063 w 3795063"/>
              <a:gd name="connsiteY1" fmla="*/ 0 h 7013832"/>
              <a:gd name="connsiteX2" fmla="*/ 3795063 w 3795063"/>
              <a:gd name="connsiteY2" fmla="*/ 7013832 h 7013832"/>
              <a:gd name="connsiteX3" fmla="*/ 1350896 w 3795063"/>
              <a:gd name="connsiteY3" fmla="*/ 7013832 h 7013832"/>
              <a:gd name="connsiteX4" fmla="*/ 1266844 w 3795063"/>
              <a:gd name="connsiteY4" fmla="*/ 6940252 h 7013832"/>
              <a:gd name="connsiteX5" fmla="*/ 0 w 3795063"/>
              <a:gd name="connsiteY5" fmla="*/ 3506917 h 7013832"/>
              <a:gd name="connsiteX6" fmla="*/ 1266844 w 3795063"/>
              <a:gd name="connsiteY6" fmla="*/ 73583 h 70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063" h="7013832">
                <a:moveTo>
                  <a:pt x="1350898" y="0"/>
                </a:moveTo>
                <a:lnTo>
                  <a:pt x="3795063" y="0"/>
                </a:lnTo>
                <a:lnTo>
                  <a:pt x="3795063" y="7013832"/>
                </a:lnTo>
                <a:lnTo>
                  <a:pt x="1350896" y="7013832"/>
                </a:lnTo>
                <a:lnTo>
                  <a:pt x="1266844" y="6940252"/>
                </a:lnTo>
                <a:cubicBezTo>
                  <a:pt x="502521" y="6196181"/>
                  <a:pt x="0" y="4936113"/>
                  <a:pt x="0" y="3506917"/>
                </a:cubicBezTo>
                <a:cubicBezTo>
                  <a:pt x="0" y="2077722"/>
                  <a:pt x="502521" y="817653"/>
                  <a:pt x="1266844" y="73583"/>
                </a:cubicBezTo>
                <a:close/>
              </a:path>
            </a:pathLst>
          </a:custGeom>
          <a:gradFill flip="none" rotWithShape="1">
            <a:gsLst>
              <a:gs pos="10000">
                <a:srgbClr val="4361EE">
                  <a:lumMod val="85000"/>
                </a:srgbClr>
              </a:gs>
              <a:gs pos="99000">
                <a:srgbClr val="4CC9F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40043" y="1364628"/>
            <a:ext cx="4708426" cy="4154984"/>
          </a:xfrm>
          <a:prstGeom prst="rect">
            <a:avLst/>
          </a:prstGeom>
          <a:noFill/>
        </p:spPr>
        <p:txBody>
          <a:bodyPr wrap="square" lIns="91440" tIns="45720" rIns="91440" bIns="45720" rtlCol="0" anchor="t">
            <a:spAutoFit/>
          </a:bodyPr>
          <a:lstStyle/>
          <a:p>
            <a:r>
              <a:rPr lang="en-US" sz="2400" dirty="0">
                <a:solidFill>
                  <a:srgbClr val="F77217"/>
                </a:solidFill>
                <a:latin typeface="Poppins SemiBold"/>
                <a:cs typeface="Poppins SemiBold"/>
              </a:rPr>
              <a:t>Heat-Not-Burn</a:t>
            </a:r>
            <a:r>
              <a:rPr lang="en-US" sz="2400" dirty="0">
                <a:solidFill>
                  <a:srgbClr val="4361EE"/>
                </a:solidFill>
                <a:latin typeface="Poppins SemiBold"/>
                <a:cs typeface="Poppins SemiBold"/>
              </a:rPr>
              <a:t>/non-combusted cigarettes consist of a heating source and tobacco. </a:t>
            </a:r>
            <a:endParaRPr lang="en-US" dirty="0"/>
          </a:p>
          <a:p>
            <a:endParaRPr lang="en-US" sz="2400" dirty="0">
              <a:solidFill>
                <a:srgbClr val="4361EE"/>
              </a:solidFill>
              <a:latin typeface="Poppins SemiBold" pitchFamily="2" charset="77"/>
              <a:cs typeface="Poppins SemiBold" pitchFamily="2" charset="77"/>
            </a:endParaRPr>
          </a:p>
          <a:p>
            <a:r>
              <a:rPr lang="en-US" sz="2400" dirty="0">
                <a:solidFill>
                  <a:srgbClr val="4361EE"/>
                </a:solidFill>
                <a:latin typeface="Poppins SemiBold" pitchFamily="2" charset="77"/>
                <a:cs typeface="Poppins SemiBold" pitchFamily="2" charset="77"/>
              </a:rPr>
              <a:t>While their long-term</a:t>
            </a:r>
          </a:p>
          <a:p>
            <a:r>
              <a:rPr lang="en-US" sz="2400" dirty="0">
                <a:solidFill>
                  <a:srgbClr val="4361EE"/>
                </a:solidFill>
                <a:latin typeface="Poppins SemiBold" pitchFamily="2" charset="77"/>
                <a:cs typeface="Poppins SemiBold" pitchFamily="2" charset="77"/>
              </a:rPr>
              <a:t>health effects are not fully known, these products </a:t>
            </a:r>
            <a:r>
              <a:rPr lang="en-US" sz="2400" dirty="0">
                <a:solidFill>
                  <a:srgbClr val="F77217"/>
                </a:solidFill>
                <a:latin typeface="Poppins SemiBold" pitchFamily="2" charset="77"/>
                <a:cs typeface="Poppins SemiBold" pitchFamily="2" charset="77"/>
              </a:rPr>
              <a:t>contain</a:t>
            </a:r>
            <a:r>
              <a:rPr lang="en-US" sz="2400" dirty="0">
                <a:solidFill>
                  <a:srgbClr val="4361EE"/>
                </a:solidFill>
                <a:latin typeface="Poppins SemiBold" pitchFamily="2" charset="77"/>
                <a:cs typeface="Poppins SemiBold" pitchFamily="2" charset="77"/>
              </a:rPr>
              <a:t> </a:t>
            </a:r>
            <a:r>
              <a:rPr lang="en-US" sz="2400" dirty="0">
                <a:solidFill>
                  <a:srgbClr val="F77217"/>
                </a:solidFill>
                <a:latin typeface="Poppins SemiBold" pitchFamily="2" charset="77"/>
                <a:cs typeface="Poppins SemiBold" pitchFamily="2" charset="77"/>
              </a:rPr>
              <a:t>nicotine which is dangerous </a:t>
            </a:r>
            <a:r>
              <a:rPr lang="en-US" sz="2400" dirty="0">
                <a:solidFill>
                  <a:srgbClr val="4361EE"/>
                </a:solidFill>
                <a:latin typeface="Poppins SemiBold" pitchFamily="2" charset="77"/>
                <a:cs typeface="Poppins SemiBold" pitchFamily="2" charset="77"/>
              </a:rPr>
              <a:t>for young people and the developing brain. </a:t>
            </a:r>
          </a:p>
        </p:txBody>
      </p:sp>
      <p:pic>
        <p:nvPicPr>
          <p:cNvPr id="6" name="Picture Placeholder 5">
            <a:extLst>
              <a:ext uri="{FF2B5EF4-FFF2-40B4-BE49-F238E27FC236}">
                <a16:creationId xmlns:a16="http://schemas.microsoft.com/office/drawing/2014/main" id="{02176406-78A2-C8FC-FB4E-1789BA70AD89}"/>
              </a:ext>
            </a:extLst>
          </p:cNvPr>
          <p:cNvPicPr>
            <a:picLocks noGrp="1" noChangeAspect="1"/>
          </p:cNvPicPr>
          <p:nvPr>
            <p:ph type="pic" sz="quarter" idx="10"/>
          </p:nvPr>
        </p:nvPicPr>
        <p:blipFill rotWithShape="1">
          <a:blip r:embed="rId3"/>
          <a:srcRect l="2921" t="3448" r="3589" b="3061"/>
          <a:stretch/>
        </p:blipFill>
        <p:spPr>
          <a:xfrm rot="20779628">
            <a:off x="807740" y="869950"/>
            <a:ext cx="5148560" cy="5148560"/>
          </a:xfrm>
        </p:spPr>
      </p:pic>
    </p:spTree>
    <p:extLst>
      <p:ext uri="{BB962C8B-B14F-4D97-AF65-F5344CB8AC3E}">
        <p14:creationId xmlns:p14="http://schemas.microsoft.com/office/powerpoint/2010/main" val="3264379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A1EB1C7-934C-728D-EBB6-C88772914A4B}"/>
              </a:ext>
            </a:extLst>
          </p:cNvPr>
          <p:cNvSpPr/>
          <p:nvPr/>
        </p:nvSpPr>
        <p:spPr>
          <a:xfrm>
            <a:off x="-1" y="0"/>
            <a:ext cx="6095998" cy="6858000"/>
          </a:xfrm>
          <a:prstGeom prst="rect">
            <a:avLst/>
          </a:prstGeom>
          <a:solidFill>
            <a:srgbClr val="3CB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324D982-548B-4D93-E0E2-7E6E2DBED3E9}"/>
              </a:ext>
            </a:extLst>
          </p:cNvPr>
          <p:cNvSpPr/>
          <p:nvPr/>
        </p:nvSpPr>
        <p:spPr>
          <a:xfrm>
            <a:off x="6095999" y="0"/>
            <a:ext cx="288033" cy="6858000"/>
          </a:xfrm>
          <a:prstGeom prst="rect">
            <a:avLst/>
          </a:prstGeom>
          <a:solidFill>
            <a:srgbClr val="4361E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8977D5-B9BE-F907-4B24-50CA96DD077B}"/>
              </a:ext>
            </a:extLst>
          </p:cNvPr>
          <p:cNvSpPr/>
          <p:nvPr/>
        </p:nvSpPr>
        <p:spPr>
          <a:xfrm>
            <a:off x="6384032" y="0"/>
            <a:ext cx="119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70BB34C-3564-1044-8490-18CC2CA07EE1}"/>
              </a:ext>
            </a:extLst>
          </p:cNvPr>
          <p:cNvSpPr txBox="1"/>
          <p:nvPr/>
        </p:nvSpPr>
        <p:spPr>
          <a:xfrm>
            <a:off x="0" y="2998113"/>
            <a:ext cx="6095998" cy="861774"/>
          </a:xfrm>
          <a:prstGeom prst="rect">
            <a:avLst/>
          </a:prstGeom>
          <a:noFill/>
        </p:spPr>
        <p:txBody>
          <a:bodyPr wrap="square" rtlCol="0">
            <a:spAutoFit/>
          </a:bodyPr>
          <a:lstStyle/>
          <a:p>
            <a:pPr algn="ctr"/>
            <a:r>
              <a:rPr lang="en-US" sz="5000" dirty="0">
                <a:solidFill>
                  <a:schemeClr val="bg1"/>
                </a:solidFill>
                <a:latin typeface="Poppins SemiBold" pitchFamily="2" charset="77"/>
                <a:cs typeface="Poppins SemiBold" pitchFamily="2" charset="77"/>
              </a:rPr>
              <a:t>Cigarettes</a:t>
            </a:r>
          </a:p>
        </p:txBody>
      </p:sp>
      <p:sp>
        <p:nvSpPr>
          <p:cNvPr id="30" name="L-Shape 29">
            <a:extLst>
              <a:ext uri="{FF2B5EF4-FFF2-40B4-BE49-F238E27FC236}">
                <a16:creationId xmlns:a16="http://schemas.microsoft.com/office/drawing/2014/main" id="{D4468827-AA27-A4CE-6D53-B8CD277235A1}"/>
              </a:ext>
            </a:extLst>
          </p:cNvPr>
          <p:cNvSpPr/>
          <p:nvPr/>
        </p:nvSpPr>
        <p:spPr>
          <a:xfrm>
            <a:off x="0" y="6145161"/>
            <a:ext cx="703408" cy="712839"/>
          </a:xfrm>
          <a:prstGeom prst="corner">
            <a:avLst/>
          </a:prstGeom>
          <a:solidFill>
            <a:srgbClr val="154BE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a:extLst>
              <a:ext uri="{FF2B5EF4-FFF2-40B4-BE49-F238E27FC236}">
                <a16:creationId xmlns:a16="http://schemas.microsoft.com/office/drawing/2014/main" id="{265F5D3B-8D03-7EE3-E371-4C3E1C7DABA7}"/>
              </a:ext>
            </a:extLst>
          </p:cNvPr>
          <p:cNvPicPr>
            <a:picLocks noGrp="1" noChangeAspect="1"/>
          </p:cNvPicPr>
          <p:nvPr>
            <p:ph type="pic" sz="quarter" idx="10"/>
          </p:nvPr>
        </p:nvPicPr>
        <p:blipFill>
          <a:blip r:embed="rId3"/>
          <a:srcRect l="8530" r="8530"/>
          <a:stretch/>
        </p:blipFill>
        <p:spPr>
          <a:xfrm>
            <a:off x="6503988" y="0"/>
            <a:ext cx="5688012" cy="6858000"/>
          </a:xfrm>
        </p:spPr>
      </p:pic>
    </p:spTree>
    <p:extLst>
      <p:ext uri="{BB962C8B-B14F-4D97-AF65-F5344CB8AC3E}">
        <p14:creationId xmlns:p14="http://schemas.microsoft.com/office/powerpoint/2010/main" val="1108852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28554F-7E5B-A645-8B61-E2333AB212DC}"/>
              </a:ext>
            </a:extLst>
          </p:cNvPr>
          <p:cNvSpPr/>
          <p:nvPr/>
        </p:nvSpPr>
        <p:spPr>
          <a:xfrm>
            <a:off x="-12035" y="1"/>
            <a:ext cx="12204036" cy="6857999"/>
          </a:xfrm>
          <a:prstGeom prst="rect">
            <a:avLst/>
          </a:prstGeom>
          <a:gradFill>
            <a:gsLst>
              <a:gs pos="10000">
                <a:srgbClr val="4361EE"/>
              </a:gs>
              <a:gs pos="99000">
                <a:srgbClr val="4CC9F0"/>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9E3803C-D4BD-6144-B1EC-B28BD7C0EDBF}"/>
              </a:ext>
            </a:extLst>
          </p:cNvPr>
          <p:cNvSpPr txBox="1"/>
          <p:nvPr/>
        </p:nvSpPr>
        <p:spPr>
          <a:xfrm>
            <a:off x="983432" y="836712"/>
            <a:ext cx="4893796" cy="769441"/>
          </a:xfrm>
          <a:prstGeom prst="rect">
            <a:avLst/>
          </a:prstGeom>
          <a:noFill/>
        </p:spPr>
        <p:txBody>
          <a:bodyPr wrap="square" rtlCol="0">
            <a:spAutoFit/>
          </a:bodyPr>
          <a:lstStyle/>
          <a:p>
            <a:r>
              <a:rPr lang="en-US" sz="4400" dirty="0">
                <a:solidFill>
                  <a:schemeClr val="bg1"/>
                </a:solidFill>
                <a:latin typeface="Poppins SemiBold" pitchFamily="2" charset="77"/>
                <a:cs typeface="Poppins SemiBold" pitchFamily="2" charset="77"/>
              </a:rPr>
              <a:t>Summary</a:t>
            </a:r>
          </a:p>
        </p:txBody>
      </p:sp>
      <p:sp>
        <p:nvSpPr>
          <p:cNvPr id="15" name="TextBox 14">
            <a:extLst>
              <a:ext uri="{FF2B5EF4-FFF2-40B4-BE49-F238E27FC236}">
                <a16:creationId xmlns:a16="http://schemas.microsoft.com/office/drawing/2014/main" id="{5E9ACF08-A987-4F49-9291-53C3B41CA77E}"/>
              </a:ext>
            </a:extLst>
          </p:cNvPr>
          <p:cNvSpPr txBox="1"/>
          <p:nvPr/>
        </p:nvSpPr>
        <p:spPr>
          <a:xfrm>
            <a:off x="983432" y="2235891"/>
            <a:ext cx="5112568" cy="4346575"/>
          </a:xfrm>
          <a:prstGeom prst="rect">
            <a:avLst/>
          </a:prstGeom>
          <a:noFill/>
        </p:spPr>
        <p:txBody>
          <a:bodyPr wrap="square" rtlCol="0">
            <a:spAutoFit/>
          </a:bodyPr>
          <a:lstStyle/>
          <a:p>
            <a:pPr marL="285750" indent="-285750">
              <a:lnSpc>
                <a:spcPct val="150000"/>
              </a:lnSpc>
              <a:buFont typeface="Wingdings" pitchFamily="2" charset="2"/>
              <a:buChar char="v"/>
            </a:pPr>
            <a:r>
              <a:rPr lang="en-US" dirty="0">
                <a:solidFill>
                  <a:schemeClr val="bg1"/>
                </a:solidFill>
                <a:latin typeface="Poppins" pitchFamily="2" charset="77"/>
                <a:ea typeface="Open Sans" panose="020B0606030504020204" pitchFamily="34" charset="0"/>
                <a:cs typeface="Poppins" pitchFamily="2" charset="77"/>
              </a:rPr>
              <a:t>All tobacco related products contain nicotine. The nicotine in cigarettes and other products is highly addictive. </a:t>
            </a:r>
          </a:p>
          <a:p>
            <a:endParaRPr lang="en-US" dirty="0">
              <a:solidFill>
                <a:schemeClr val="bg1"/>
              </a:solidFill>
              <a:latin typeface="Poppins" pitchFamily="2" charset="77"/>
              <a:ea typeface="Open Sans" panose="020B0606030504020204" pitchFamily="34" charset="0"/>
              <a:cs typeface="Poppins" pitchFamily="2" charset="77"/>
            </a:endParaRPr>
          </a:p>
          <a:p>
            <a:pPr marL="285750" indent="-285750">
              <a:lnSpc>
                <a:spcPct val="150000"/>
              </a:lnSpc>
              <a:buFont typeface="Wingdings" pitchFamily="2" charset="2"/>
              <a:buChar char="v"/>
            </a:pPr>
            <a:r>
              <a:rPr lang="en-US" dirty="0">
                <a:solidFill>
                  <a:schemeClr val="bg1"/>
                </a:solidFill>
                <a:latin typeface="Poppins" pitchFamily="2" charset="77"/>
                <a:ea typeface="Open Sans" panose="020B0606030504020204" pitchFamily="34" charset="0"/>
                <a:cs typeface="Poppins" pitchFamily="2" charset="77"/>
              </a:rPr>
              <a:t>E-cigs, hookah, cigars, and smokeless tobacco products contain toxic chemicals, including nicotine.</a:t>
            </a:r>
          </a:p>
          <a:p>
            <a:endParaRPr lang="en-US" dirty="0">
              <a:solidFill>
                <a:schemeClr val="bg1"/>
              </a:solidFill>
              <a:latin typeface="Poppins" pitchFamily="2" charset="77"/>
              <a:ea typeface="Open Sans" panose="020B0606030504020204" pitchFamily="34" charset="0"/>
              <a:cs typeface="Poppins" pitchFamily="2" charset="77"/>
            </a:endParaRPr>
          </a:p>
          <a:p>
            <a:pPr marL="285750" indent="-285750">
              <a:lnSpc>
                <a:spcPct val="150000"/>
              </a:lnSpc>
              <a:buFont typeface="Wingdings" pitchFamily="2" charset="2"/>
              <a:buChar char="v"/>
            </a:pPr>
            <a:r>
              <a:rPr lang="en-US" dirty="0">
                <a:solidFill>
                  <a:schemeClr val="bg1"/>
                </a:solidFill>
                <a:latin typeface="Poppins" pitchFamily="2" charset="77"/>
                <a:ea typeface="Open Sans" panose="020B0606030504020204" pitchFamily="34" charset="0"/>
                <a:cs typeface="Poppins" pitchFamily="2" charset="77"/>
              </a:rPr>
              <a:t>Vaping mist contains harmful chemicals. E-cigs can also cause injuries through battery explosions. </a:t>
            </a:r>
            <a:endParaRPr lang="en-ID" dirty="0">
              <a:solidFill>
                <a:schemeClr val="bg1"/>
              </a:solidFill>
              <a:latin typeface="Poppins" pitchFamily="2" charset="77"/>
              <a:ea typeface="Open Sans" panose="020B0606030504020204" pitchFamily="34" charset="0"/>
              <a:cs typeface="Poppins" pitchFamily="2" charset="77"/>
            </a:endParaRPr>
          </a:p>
        </p:txBody>
      </p:sp>
      <p:sp>
        <p:nvSpPr>
          <p:cNvPr id="11" name="TextBox 10">
            <a:extLst>
              <a:ext uri="{FF2B5EF4-FFF2-40B4-BE49-F238E27FC236}">
                <a16:creationId xmlns:a16="http://schemas.microsoft.com/office/drawing/2014/main" id="{A8873C8B-BAF0-A8BE-645D-DDDCF492731A}"/>
              </a:ext>
            </a:extLst>
          </p:cNvPr>
          <p:cNvSpPr txBox="1"/>
          <p:nvPr/>
        </p:nvSpPr>
        <p:spPr>
          <a:xfrm>
            <a:off x="6350562" y="2235891"/>
            <a:ext cx="5112568" cy="3515578"/>
          </a:xfrm>
          <a:prstGeom prst="rect">
            <a:avLst/>
          </a:prstGeom>
          <a:noFill/>
        </p:spPr>
        <p:txBody>
          <a:bodyPr wrap="square" lIns="91440" tIns="45720" rIns="91440" bIns="45720" rtlCol="0" anchor="t">
            <a:spAutoFit/>
          </a:bodyPr>
          <a:lstStyle/>
          <a:p>
            <a:pPr marL="285750" indent="-285750">
              <a:lnSpc>
                <a:spcPct val="150000"/>
              </a:lnSpc>
              <a:buFont typeface="Wingdings" pitchFamily="2" charset="2"/>
              <a:buChar char="v"/>
            </a:pPr>
            <a:r>
              <a:rPr lang="en-US" dirty="0">
                <a:solidFill>
                  <a:schemeClr val="bg1"/>
                </a:solidFill>
                <a:latin typeface="Poppins"/>
                <a:ea typeface="Open Sans"/>
                <a:cs typeface="Poppins"/>
              </a:rPr>
              <a:t>Tobacco product packaging makes them appear healthy and safe.</a:t>
            </a:r>
          </a:p>
          <a:p>
            <a:pPr marL="285750" indent="-285750">
              <a:buFont typeface="Wingdings" pitchFamily="2" charset="2"/>
              <a:buChar char="v"/>
            </a:pPr>
            <a:endParaRPr lang="en-US" dirty="0">
              <a:solidFill>
                <a:schemeClr val="bg1"/>
              </a:solidFill>
              <a:latin typeface="Poppins" pitchFamily="2" charset="77"/>
              <a:ea typeface="Open Sans" panose="020B0606030504020204" pitchFamily="34" charset="0"/>
              <a:cs typeface="Poppins" pitchFamily="2" charset="77"/>
            </a:endParaRPr>
          </a:p>
          <a:p>
            <a:pPr marL="285750" indent="-285750">
              <a:lnSpc>
                <a:spcPct val="150000"/>
              </a:lnSpc>
              <a:buFont typeface="Wingdings" pitchFamily="2" charset="2"/>
              <a:buChar char="v"/>
            </a:pPr>
            <a:r>
              <a:rPr lang="en-US" dirty="0">
                <a:solidFill>
                  <a:schemeClr val="bg1"/>
                </a:solidFill>
                <a:latin typeface="Poppins" pitchFamily="2" charset="77"/>
                <a:ea typeface="Open Sans" panose="020B0606030504020204" pitchFamily="34" charset="0"/>
                <a:cs typeface="Poppins" pitchFamily="2" charset="77"/>
              </a:rPr>
              <a:t>Candy flavors only mask the bitter taste and harmful effects of tobacco products.</a:t>
            </a:r>
          </a:p>
          <a:p>
            <a:pPr marL="285750" indent="-285750">
              <a:buFont typeface="Wingdings" pitchFamily="2" charset="2"/>
              <a:buChar char="v"/>
            </a:pPr>
            <a:endParaRPr lang="en-US" dirty="0">
              <a:solidFill>
                <a:schemeClr val="bg1"/>
              </a:solidFill>
              <a:latin typeface="Poppins" pitchFamily="2" charset="77"/>
              <a:ea typeface="Open Sans" panose="020B0606030504020204" pitchFamily="34" charset="0"/>
              <a:cs typeface="Poppins" pitchFamily="2" charset="77"/>
            </a:endParaRPr>
          </a:p>
          <a:p>
            <a:pPr marL="285750" indent="-285750">
              <a:lnSpc>
                <a:spcPct val="150000"/>
              </a:lnSpc>
              <a:buFont typeface="Wingdings" pitchFamily="2" charset="2"/>
              <a:buChar char="v"/>
            </a:pPr>
            <a:r>
              <a:rPr lang="en-US" dirty="0">
                <a:solidFill>
                  <a:schemeClr val="bg1"/>
                </a:solidFill>
                <a:latin typeface="Poppins" pitchFamily="2" charset="77"/>
                <a:ea typeface="Open Sans" panose="020B0606030504020204" pitchFamily="34" charset="0"/>
                <a:cs typeface="Poppins" pitchFamily="2" charset="77"/>
              </a:rPr>
              <a:t>There is NO safe way to use the tobacco products reviewed in this presentation.</a:t>
            </a:r>
            <a:endParaRPr lang="en-ID" dirty="0">
              <a:solidFill>
                <a:schemeClr val="bg1"/>
              </a:solidFill>
              <a:latin typeface="Poppins" pitchFamily="2" charset="77"/>
              <a:ea typeface="Open Sans" panose="020B0606030504020204" pitchFamily="34" charset="0"/>
              <a:cs typeface="Poppins" pitchFamily="2" charset="77"/>
            </a:endParaRPr>
          </a:p>
        </p:txBody>
      </p:sp>
      <p:sp>
        <p:nvSpPr>
          <p:cNvPr id="18" name="L-Shape 17">
            <a:extLst>
              <a:ext uri="{FF2B5EF4-FFF2-40B4-BE49-F238E27FC236}">
                <a16:creationId xmlns:a16="http://schemas.microsoft.com/office/drawing/2014/main" id="{24FCB706-7E5D-CE98-F31F-203DE504653C}"/>
              </a:ext>
            </a:extLst>
          </p:cNvPr>
          <p:cNvSpPr/>
          <p:nvPr/>
        </p:nvSpPr>
        <p:spPr>
          <a:xfrm rot="16200000">
            <a:off x="11493520" y="6155685"/>
            <a:ext cx="703408" cy="712839"/>
          </a:xfrm>
          <a:prstGeom prst="corner">
            <a:avLst/>
          </a:prstGeom>
          <a:solidFill>
            <a:srgbClr val="4C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543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EE03682-B3DE-50BC-2333-6AA4CCA1D117}"/>
              </a:ext>
            </a:extLst>
          </p:cNvPr>
          <p:cNvSpPr/>
          <p:nvPr/>
        </p:nvSpPr>
        <p:spPr>
          <a:xfrm>
            <a:off x="0" y="0"/>
            <a:ext cx="4746812" cy="6858000"/>
          </a:xfrm>
          <a:prstGeom prst="rect">
            <a:avLst/>
          </a:prstGeom>
          <a:solidFill>
            <a:srgbClr val="63C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a:extLst>
              <a:ext uri="{FF2B5EF4-FFF2-40B4-BE49-F238E27FC236}">
                <a16:creationId xmlns:a16="http://schemas.microsoft.com/office/drawing/2014/main" id="{DC1D303C-1579-EF66-29C4-17ECC5F9F89F}"/>
              </a:ext>
            </a:extLst>
          </p:cNvPr>
          <p:cNvPicPr>
            <a:picLocks noGrp="1" noChangeAspect="1"/>
          </p:cNvPicPr>
          <p:nvPr>
            <p:ph type="pic" sz="quarter" idx="10"/>
          </p:nvPr>
        </p:nvPicPr>
        <p:blipFill rotWithShape="1">
          <a:blip r:embed="rId3">
            <a:alphaModFix amt="45000"/>
          </a:blip>
          <a:srcRect l="58" r="30788"/>
          <a:stretch/>
        </p:blipFill>
        <p:spPr>
          <a:xfrm>
            <a:off x="0" y="0"/>
            <a:ext cx="4742633" cy="6858000"/>
          </a:xfrm>
          <a:noFill/>
        </p:spPr>
      </p:pic>
      <p:sp>
        <p:nvSpPr>
          <p:cNvPr id="10" name="Rectangle 9">
            <a:extLst>
              <a:ext uri="{FF2B5EF4-FFF2-40B4-BE49-F238E27FC236}">
                <a16:creationId xmlns:a16="http://schemas.microsoft.com/office/drawing/2014/main" id="{177CA765-FE97-2D43-BFFA-C02BDF07BF8E}"/>
              </a:ext>
            </a:extLst>
          </p:cNvPr>
          <p:cNvSpPr/>
          <p:nvPr/>
        </p:nvSpPr>
        <p:spPr>
          <a:xfrm>
            <a:off x="4746812" y="0"/>
            <a:ext cx="7445188" cy="6858000"/>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527ACE6-7A63-0146-B993-C3A4DD67F883}"/>
              </a:ext>
            </a:extLst>
          </p:cNvPr>
          <p:cNvSpPr/>
          <p:nvPr/>
        </p:nvSpPr>
        <p:spPr>
          <a:xfrm>
            <a:off x="2906891" y="713637"/>
            <a:ext cx="8622301" cy="5430725"/>
          </a:xfrm>
          <a:prstGeom prst="roundRect">
            <a:avLst>
              <a:gd name="adj" fmla="val 731"/>
            </a:avLst>
          </a:prstGeom>
          <a:solidFill>
            <a:schemeClr val="bg1"/>
          </a:solidFill>
          <a:ln>
            <a:noFill/>
          </a:ln>
          <a:effectLst>
            <a:outerShdw blurRad="254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2" name="TextBox 11">
            <a:extLst>
              <a:ext uri="{FF2B5EF4-FFF2-40B4-BE49-F238E27FC236}">
                <a16:creationId xmlns:a16="http://schemas.microsoft.com/office/drawing/2014/main" id="{ECBA2DFF-5708-D941-9AA6-FBE9EDD80C2F}"/>
              </a:ext>
            </a:extLst>
          </p:cNvPr>
          <p:cNvSpPr txBox="1"/>
          <p:nvPr/>
        </p:nvSpPr>
        <p:spPr>
          <a:xfrm>
            <a:off x="3327048" y="1108678"/>
            <a:ext cx="5425543" cy="769441"/>
          </a:xfrm>
          <a:prstGeom prst="rect">
            <a:avLst/>
          </a:prstGeom>
          <a:noFill/>
        </p:spPr>
        <p:txBody>
          <a:bodyPr wrap="square" rtlCol="0">
            <a:spAutoFit/>
          </a:bodyPr>
          <a:lstStyle/>
          <a:p>
            <a:r>
              <a:rPr lang="en-US" sz="4400" dirty="0">
                <a:solidFill>
                  <a:srgbClr val="4361EE"/>
                </a:solidFill>
                <a:latin typeface="Poppins SemiBold" pitchFamily="2" charset="77"/>
                <a:cs typeface="Poppins SemiBold" pitchFamily="2" charset="77"/>
              </a:rPr>
              <a:t>Resources</a:t>
            </a:r>
            <a:endParaRPr lang="en-US" sz="4400" dirty="0">
              <a:latin typeface="Poppins SemiBold" pitchFamily="2" charset="77"/>
              <a:cs typeface="Poppins SemiBold" pitchFamily="2" charset="77"/>
            </a:endParaRPr>
          </a:p>
        </p:txBody>
      </p:sp>
      <p:sp>
        <p:nvSpPr>
          <p:cNvPr id="6" name="Rectangle 5">
            <a:extLst>
              <a:ext uri="{FF2B5EF4-FFF2-40B4-BE49-F238E27FC236}">
                <a16:creationId xmlns:a16="http://schemas.microsoft.com/office/drawing/2014/main" id="{A664E150-879D-564D-B678-CC1C2652F3AB}"/>
              </a:ext>
            </a:extLst>
          </p:cNvPr>
          <p:cNvSpPr/>
          <p:nvPr/>
        </p:nvSpPr>
        <p:spPr>
          <a:xfrm>
            <a:off x="3215680" y="2120474"/>
            <a:ext cx="8385576" cy="3958520"/>
          </a:xfrm>
          <a:prstGeom prst="rect">
            <a:avLst/>
          </a:prstGeom>
        </p:spPr>
        <p:txBody>
          <a:bodyPr wrap="square">
            <a:spAutoFit/>
          </a:bodyPr>
          <a:lstStyle/>
          <a:p>
            <a:pPr marL="285750" indent="-285750">
              <a:lnSpc>
                <a:spcPct val="150000"/>
              </a:lnSpc>
              <a:buClr>
                <a:srgbClr val="F77217"/>
              </a:buClr>
              <a:buFont typeface="Wingdings" pitchFamily="2" charset="2"/>
              <a:buChar char="v"/>
            </a:pPr>
            <a:r>
              <a:rPr lang="en-US" sz="1500" dirty="0">
                <a:solidFill>
                  <a:schemeClr val="accent1"/>
                </a:solidFill>
                <a:latin typeface="Poppins" pitchFamily="2" charset="77"/>
                <a:ea typeface="Open Sans" panose="020B0606030504020204" pitchFamily="34" charset="0"/>
                <a:cs typeface="Poppins" pitchFamily="2" charset="77"/>
                <a:hlinkClick r:id="rId4"/>
              </a:rPr>
              <a:t>https://</a:t>
            </a:r>
            <a:r>
              <a:rPr lang="en-US" sz="1500" dirty="0" err="1">
                <a:solidFill>
                  <a:schemeClr val="accent1"/>
                </a:solidFill>
                <a:latin typeface="Poppins" pitchFamily="2" charset="77"/>
                <a:ea typeface="Open Sans" panose="020B0606030504020204" pitchFamily="34" charset="0"/>
                <a:cs typeface="Poppins" pitchFamily="2" charset="77"/>
                <a:hlinkClick r:id="rId4"/>
              </a:rPr>
              <a:t>www.cdc.gov</a:t>
            </a:r>
            <a:r>
              <a:rPr lang="en-US" sz="1500" dirty="0">
                <a:solidFill>
                  <a:schemeClr val="accent1"/>
                </a:solidFill>
                <a:latin typeface="Poppins" pitchFamily="2" charset="77"/>
                <a:ea typeface="Open Sans" panose="020B0606030504020204" pitchFamily="34" charset="0"/>
                <a:cs typeface="Poppins" pitchFamily="2" charset="77"/>
                <a:hlinkClick r:id="rId4"/>
              </a:rPr>
              <a:t>/tobacco/ </a:t>
            </a:r>
            <a:r>
              <a:rPr lang="en-US" sz="1500" dirty="0">
                <a:solidFill>
                  <a:schemeClr val="accent1"/>
                </a:solidFill>
                <a:latin typeface="Poppins" pitchFamily="2" charset="77"/>
                <a:ea typeface="Open Sans" panose="020B0606030504020204" pitchFamily="34" charset="0"/>
                <a:cs typeface="Poppins" pitchFamily="2" charset="77"/>
              </a:rPr>
              <a:t> </a:t>
            </a:r>
          </a:p>
          <a:p>
            <a:pPr marL="285750" indent="-285750">
              <a:buClr>
                <a:srgbClr val="F77217"/>
              </a:buClr>
              <a:buFont typeface="Wingdings" pitchFamily="2" charset="2"/>
              <a:buChar char="v"/>
            </a:pPr>
            <a:endParaRPr lang="en-US" sz="1500" dirty="0">
              <a:solidFill>
                <a:schemeClr val="accent1"/>
              </a:solidFill>
              <a:latin typeface="Poppins" pitchFamily="2" charset="77"/>
              <a:ea typeface="Open Sans" panose="020B0606030504020204" pitchFamily="34" charset="0"/>
              <a:cs typeface="Poppins" pitchFamily="2" charset="77"/>
            </a:endParaRPr>
          </a:p>
          <a:p>
            <a:pPr marL="285750" indent="-285750">
              <a:lnSpc>
                <a:spcPct val="150000"/>
              </a:lnSpc>
              <a:buClr>
                <a:srgbClr val="F77217"/>
              </a:buClr>
              <a:buFont typeface="Wingdings" pitchFamily="2" charset="2"/>
              <a:buChar char="v"/>
            </a:pPr>
            <a:r>
              <a:rPr lang="en-US" sz="1600" dirty="0">
                <a:solidFill>
                  <a:schemeClr val="accent1"/>
                </a:solidFill>
                <a:latin typeface="Poppins" pitchFamily="2" charset="77"/>
                <a:ea typeface="Open Sans" panose="020B0606030504020204" pitchFamily="34" charset="0"/>
                <a:cs typeface="Poppins" pitchFamily="2" charset="77"/>
                <a:hlinkClick r:id="rId5"/>
              </a:rPr>
              <a:t>https://</a:t>
            </a:r>
            <a:r>
              <a:rPr lang="en-US" sz="1600" dirty="0" err="1">
                <a:solidFill>
                  <a:schemeClr val="accent1"/>
                </a:solidFill>
                <a:latin typeface="Poppins" pitchFamily="2" charset="77"/>
                <a:ea typeface="Open Sans" panose="020B0606030504020204" pitchFamily="34" charset="0"/>
                <a:cs typeface="Poppins" pitchFamily="2" charset="77"/>
                <a:hlinkClick r:id="rId5"/>
              </a:rPr>
              <a:t>www.cdc.gov</a:t>
            </a:r>
            <a:r>
              <a:rPr lang="en-US" sz="1600" dirty="0">
                <a:solidFill>
                  <a:schemeClr val="accent1"/>
                </a:solidFill>
                <a:latin typeface="Poppins" pitchFamily="2" charset="77"/>
                <a:ea typeface="Open Sans" panose="020B0606030504020204" pitchFamily="34" charset="0"/>
                <a:cs typeface="Poppins" pitchFamily="2" charset="77"/>
                <a:hlinkClick r:id="rId5"/>
              </a:rPr>
              <a:t>/tobacco/</a:t>
            </a:r>
            <a:r>
              <a:rPr lang="en-US" sz="1600" dirty="0" err="1">
                <a:solidFill>
                  <a:schemeClr val="accent1"/>
                </a:solidFill>
                <a:latin typeface="Poppins" pitchFamily="2" charset="77"/>
                <a:ea typeface="Open Sans" panose="020B0606030504020204" pitchFamily="34" charset="0"/>
                <a:cs typeface="Poppins" pitchFamily="2" charset="77"/>
                <a:hlinkClick r:id="rId5"/>
              </a:rPr>
              <a:t>basic_information</a:t>
            </a:r>
            <a:r>
              <a:rPr lang="en-US" sz="1600" dirty="0">
                <a:solidFill>
                  <a:schemeClr val="accent1"/>
                </a:solidFill>
                <a:latin typeface="Poppins" pitchFamily="2" charset="77"/>
                <a:ea typeface="Open Sans" panose="020B0606030504020204" pitchFamily="34" charset="0"/>
                <a:cs typeface="Poppins" pitchFamily="2" charset="77"/>
                <a:hlinkClick r:id="rId5"/>
              </a:rPr>
              <a:t>/e-cigarettes/Quick-Facts-on-the-Risks-of-E-cigarettes-for-Kids-Teens-and-Young-Adults.html </a:t>
            </a:r>
            <a:endParaRPr lang="en-US" sz="1600" dirty="0">
              <a:solidFill>
                <a:schemeClr val="accent1"/>
              </a:solidFill>
              <a:latin typeface="Poppins" pitchFamily="2" charset="77"/>
              <a:ea typeface="Open Sans" panose="020B0606030504020204" pitchFamily="34" charset="0"/>
              <a:cs typeface="Poppins" pitchFamily="2" charset="77"/>
            </a:endParaRPr>
          </a:p>
          <a:p>
            <a:pPr marL="285750" indent="-285750">
              <a:buClr>
                <a:srgbClr val="F77217"/>
              </a:buClr>
              <a:buFont typeface="Wingdings" pitchFamily="2" charset="2"/>
              <a:buChar char="v"/>
            </a:pPr>
            <a:endParaRPr lang="en-US" sz="1600" dirty="0">
              <a:solidFill>
                <a:schemeClr val="accent1"/>
              </a:solidFill>
              <a:latin typeface="Poppins" pitchFamily="2" charset="77"/>
              <a:ea typeface="Open Sans" panose="020B0606030504020204" pitchFamily="34" charset="0"/>
              <a:cs typeface="Poppins" pitchFamily="2" charset="77"/>
            </a:endParaRPr>
          </a:p>
          <a:p>
            <a:pPr marL="285750" indent="-285750">
              <a:lnSpc>
                <a:spcPct val="150000"/>
              </a:lnSpc>
              <a:buClr>
                <a:srgbClr val="F77217"/>
              </a:buClr>
              <a:buFont typeface="Wingdings" pitchFamily="2" charset="2"/>
              <a:buChar char="v"/>
            </a:pPr>
            <a:r>
              <a:rPr lang="en-US" sz="1600" dirty="0">
                <a:solidFill>
                  <a:schemeClr val="accent1"/>
                </a:solidFill>
                <a:latin typeface="Poppins" pitchFamily="2" charset="77"/>
                <a:ea typeface="Open Sans" panose="020B0606030504020204" pitchFamily="34" charset="0"/>
                <a:cs typeface="Poppins" pitchFamily="2" charset="77"/>
                <a:hlinkClick r:id="rId6"/>
              </a:rPr>
              <a:t>https://</a:t>
            </a:r>
            <a:r>
              <a:rPr lang="en-US" sz="1600" dirty="0" err="1">
                <a:solidFill>
                  <a:schemeClr val="accent1"/>
                </a:solidFill>
                <a:latin typeface="Poppins" pitchFamily="2" charset="77"/>
                <a:ea typeface="Open Sans" panose="020B0606030504020204" pitchFamily="34" charset="0"/>
                <a:cs typeface="Poppins" pitchFamily="2" charset="77"/>
                <a:hlinkClick r:id="rId6"/>
              </a:rPr>
              <a:t>www.fda.gov</a:t>
            </a:r>
            <a:r>
              <a:rPr lang="en-US" sz="1600" dirty="0">
                <a:solidFill>
                  <a:schemeClr val="accent1"/>
                </a:solidFill>
                <a:latin typeface="Poppins" pitchFamily="2" charset="77"/>
                <a:ea typeface="Open Sans" panose="020B0606030504020204" pitchFamily="34" charset="0"/>
                <a:cs typeface="Poppins" pitchFamily="2" charset="77"/>
                <a:hlinkClick r:id="rId6"/>
              </a:rPr>
              <a:t>/tobacco-products/</a:t>
            </a:r>
            <a:r>
              <a:rPr lang="en-US" sz="1600" dirty="0" err="1">
                <a:solidFill>
                  <a:schemeClr val="accent1"/>
                </a:solidFill>
                <a:latin typeface="Poppins" pitchFamily="2" charset="77"/>
                <a:ea typeface="Open Sans" panose="020B0606030504020204" pitchFamily="34" charset="0"/>
                <a:cs typeface="Poppins" pitchFamily="2" charset="77"/>
                <a:hlinkClick r:id="rId6"/>
              </a:rPr>
              <a:t>ctp</a:t>
            </a:r>
            <a:r>
              <a:rPr lang="en-US" sz="1600" dirty="0">
                <a:solidFill>
                  <a:schemeClr val="accent1"/>
                </a:solidFill>
                <a:latin typeface="Poppins" pitchFamily="2" charset="77"/>
                <a:ea typeface="Open Sans" panose="020B0606030504020204" pitchFamily="34" charset="0"/>
                <a:cs typeface="Poppins" pitchFamily="2" charset="77"/>
                <a:hlinkClick r:id="rId6"/>
              </a:rPr>
              <a:t>-newsroom/how-are-non-combusted-cigarettes-sometimes-called-heat-not-burn-products-different-e-cigarettes-and  </a:t>
            </a:r>
            <a:endParaRPr lang="en-US" sz="1600" dirty="0">
              <a:solidFill>
                <a:schemeClr val="accent1"/>
              </a:solidFill>
              <a:latin typeface="Poppins" pitchFamily="2" charset="77"/>
              <a:ea typeface="Open Sans" panose="020B0606030504020204" pitchFamily="34" charset="0"/>
              <a:cs typeface="Poppins" pitchFamily="2" charset="77"/>
            </a:endParaRPr>
          </a:p>
          <a:p>
            <a:pPr marL="285750" indent="-285750">
              <a:buClr>
                <a:srgbClr val="F77217"/>
              </a:buClr>
              <a:buFont typeface="Wingdings" pitchFamily="2" charset="2"/>
              <a:buChar char="v"/>
            </a:pPr>
            <a:endParaRPr lang="en-US" sz="1600" dirty="0">
              <a:solidFill>
                <a:schemeClr val="accent1"/>
              </a:solidFill>
              <a:latin typeface="Poppins" pitchFamily="2" charset="77"/>
              <a:ea typeface="Open Sans" panose="020B0606030504020204" pitchFamily="34" charset="0"/>
              <a:cs typeface="Poppins" pitchFamily="2" charset="77"/>
            </a:endParaRPr>
          </a:p>
          <a:p>
            <a:pPr marL="285750" indent="-285750">
              <a:lnSpc>
                <a:spcPct val="150000"/>
              </a:lnSpc>
              <a:buClr>
                <a:srgbClr val="F77217"/>
              </a:buClr>
              <a:buFont typeface="Wingdings" pitchFamily="2" charset="2"/>
              <a:buChar char="v"/>
            </a:pPr>
            <a:r>
              <a:rPr lang="en-US" sz="1600" dirty="0">
                <a:solidFill>
                  <a:schemeClr val="accent1"/>
                </a:solidFill>
                <a:latin typeface="Poppins" pitchFamily="2" charset="77"/>
                <a:ea typeface="Open Sans" panose="020B0606030504020204" pitchFamily="34" charset="0"/>
                <a:cs typeface="Poppins" pitchFamily="2" charset="77"/>
                <a:hlinkClick r:id="rId7"/>
              </a:rPr>
              <a:t>https://</a:t>
            </a:r>
            <a:r>
              <a:rPr lang="en-US" sz="1600" dirty="0" err="1">
                <a:solidFill>
                  <a:schemeClr val="accent1"/>
                </a:solidFill>
                <a:latin typeface="Poppins" pitchFamily="2" charset="77"/>
                <a:ea typeface="Open Sans" panose="020B0606030504020204" pitchFamily="34" charset="0"/>
                <a:cs typeface="Poppins" pitchFamily="2" charset="77"/>
                <a:hlinkClick r:id="rId7"/>
              </a:rPr>
              <a:t>teens.drugabuse.gov</a:t>
            </a:r>
            <a:r>
              <a:rPr lang="en-US" sz="1600" dirty="0">
                <a:solidFill>
                  <a:schemeClr val="accent1"/>
                </a:solidFill>
                <a:latin typeface="Poppins" pitchFamily="2" charset="77"/>
                <a:ea typeface="Open Sans" panose="020B0606030504020204" pitchFamily="34" charset="0"/>
                <a:cs typeface="Poppins" pitchFamily="2" charset="77"/>
                <a:hlinkClick r:id="rId7"/>
              </a:rPr>
              <a:t>/drug-facts/tobacco-nicotine-e-cigarettes </a:t>
            </a:r>
            <a:endParaRPr lang="en-US" sz="1600" dirty="0">
              <a:solidFill>
                <a:schemeClr val="accent1"/>
              </a:solidFill>
              <a:latin typeface="Poppins" pitchFamily="2" charset="77"/>
              <a:ea typeface="Open Sans" panose="020B0606030504020204" pitchFamily="34" charset="0"/>
              <a:cs typeface="Poppins" pitchFamily="2" charset="77"/>
            </a:endParaRPr>
          </a:p>
          <a:p>
            <a:pPr marL="285750" indent="-285750">
              <a:buClr>
                <a:srgbClr val="F77217"/>
              </a:buClr>
              <a:buFont typeface="Wingdings" pitchFamily="2" charset="2"/>
              <a:buChar char="v"/>
            </a:pPr>
            <a:endParaRPr lang="en-US" sz="1600" dirty="0">
              <a:solidFill>
                <a:schemeClr val="accent1"/>
              </a:solidFill>
              <a:latin typeface="Poppins" pitchFamily="2" charset="77"/>
              <a:ea typeface="Open Sans" panose="020B0606030504020204" pitchFamily="34" charset="0"/>
              <a:cs typeface="Poppins" pitchFamily="2" charset="77"/>
            </a:endParaRPr>
          </a:p>
          <a:p>
            <a:pPr marL="285750" indent="-285750">
              <a:lnSpc>
                <a:spcPct val="150000"/>
              </a:lnSpc>
              <a:buClr>
                <a:srgbClr val="F77217"/>
              </a:buClr>
              <a:buFont typeface="Wingdings" pitchFamily="2" charset="2"/>
              <a:buChar char="v"/>
            </a:pPr>
            <a:r>
              <a:rPr lang="en-US" sz="1600" dirty="0" err="1">
                <a:solidFill>
                  <a:schemeClr val="accent1"/>
                </a:solidFill>
                <a:latin typeface="Poppins" pitchFamily="2" charset="77"/>
                <a:ea typeface="Open Sans" panose="020B0606030504020204" pitchFamily="34" charset="0"/>
                <a:cs typeface="Poppins" pitchFamily="2" charset="77"/>
                <a:hlinkClick r:id="rId8"/>
              </a:rPr>
              <a:t>www.vfhy.org</a:t>
            </a:r>
            <a:endParaRPr lang="en-ID" sz="1600" dirty="0">
              <a:solidFill>
                <a:schemeClr val="accent1"/>
              </a:solidFill>
              <a:latin typeface="Poppins" pitchFamily="2" charset="77"/>
              <a:ea typeface="Open Sans" panose="020B0606030504020204" pitchFamily="34" charset="0"/>
              <a:cs typeface="Poppins" pitchFamily="2" charset="77"/>
            </a:endParaRPr>
          </a:p>
        </p:txBody>
      </p:sp>
    </p:spTree>
    <p:extLst>
      <p:ext uri="{BB962C8B-B14F-4D97-AF65-F5344CB8AC3E}">
        <p14:creationId xmlns:p14="http://schemas.microsoft.com/office/powerpoint/2010/main" val="315776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EE03682-B3DE-50BC-2333-6AA4CCA1D117}"/>
              </a:ext>
            </a:extLst>
          </p:cNvPr>
          <p:cNvSpPr/>
          <p:nvPr/>
        </p:nvSpPr>
        <p:spPr>
          <a:xfrm>
            <a:off x="7445188" y="-1"/>
            <a:ext cx="4746812" cy="6858000"/>
          </a:xfrm>
          <a:prstGeom prst="rect">
            <a:avLst/>
          </a:prstGeom>
          <a:solidFill>
            <a:srgbClr val="63C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77CA765-FE97-2D43-BFFA-C02BDF07BF8E}"/>
              </a:ext>
            </a:extLst>
          </p:cNvPr>
          <p:cNvSpPr/>
          <p:nvPr/>
        </p:nvSpPr>
        <p:spPr>
          <a:xfrm>
            <a:off x="0" y="6653"/>
            <a:ext cx="9984432" cy="6858000"/>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86825DAE-1FB9-4B82-C850-E9EAF0A5C8A7}"/>
              </a:ext>
            </a:extLst>
          </p:cNvPr>
          <p:cNvSpPr/>
          <p:nvPr/>
        </p:nvSpPr>
        <p:spPr>
          <a:xfrm>
            <a:off x="551384" y="548680"/>
            <a:ext cx="11017224" cy="5760639"/>
          </a:xfrm>
          <a:prstGeom prst="roundRect">
            <a:avLst>
              <a:gd name="adj" fmla="val 731"/>
            </a:avLst>
          </a:prstGeom>
          <a:solidFill>
            <a:schemeClr val="bg1"/>
          </a:solidFill>
          <a:ln>
            <a:noFill/>
          </a:ln>
          <a:effectLst>
            <a:outerShdw blurRad="254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2" name="TextBox 11">
            <a:extLst>
              <a:ext uri="{FF2B5EF4-FFF2-40B4-BE49-F238E27FC236}">
                <a16:creationId xmlns:a16="http://schemas.microsoft.com/office/drawing/2014/main" id="{ECBA2DFF-5708-D941-9AA6-FBE9EDD80C2F}"/>
              </a:ext>
            </a:extLst>
          </p:cNvPr>
          <p:cNvSpPr txBox="1"/>
          <p:nvPr/>
        </p:nvSpPr>
        <p:spPr>
          <a:xfrm>
            <a:off x="1127448" y="1108678"/>
            <a:ext cx="9073008" cy="769441"/>
          </a:xfrm>
          <a:prstGeom prst="rect">
            <a:avLst/>
          </a:prstGeom>
          <a:noFill/>
        </p:spPr>
        <p:txBody>
          <a:bodyPr wrap="square" rtlCol="0">
            <a:spAutoFit/>
          </a:bodyPr>
          <a:lstStyle/>
          <a:p>
            <a:r>
              <a:rPr lang="en-US" sz="4400" dirty="0">
                <a:solidFill>
                  <a:srgbClr val="4361EE"/>
                </a:solidFill>
                <a:latin typeface="Poppins SemiBold" pitchFamily="2" charset="77"/>
                <a:cs typeface="Poppins SemiBold" pitchFamily="2" charset="77"/>
              </a:rPr>
              <a:t>Standards of Learning: Grade 6</a:t>
            </a:r>
          </a:p>
        </p:txBody>
      </p:sp>
      <p:sp>
        <p:nvSpPr>
          <p:cNvPr id="6" name="Rectangle 5">
            <a:extLst>
              <a:ext uri="{FF2B5EF4-FFF2-40B4-BE49-F238E27FC236}">
                <a16:creationId xmlns:a16="http://schemas.microsoft.com/office/drawing/2014/main" id="{A664E150-879D-564D-B678-CC1C2652F3AB}"/>
              </a:ext>
            </a:extLst>
          </p:cNvPr>
          <p:cNvSpPr/>
          <p:nvPr/>
        </p:nvSpPr>
        <p:spPr>
          <a:xfrm>
            <a:off x="1501452" y="2132856"/>
            <a:ext cx="9491091" cy="1754326"/>
          </a:xfrm>
          <a:prstGeom prst="rect">
            <a:avLst/>
          </a:prstGeom>
        </p:spPr>
        <p:txBody>
          <a:bodyPr wrap="square" lIns="91440" tIns="45720" rIns="91440" bIns="45720" anchor="t">
            <a:spAutoFit/>
          </a:bodyPr>
          <a:lstStyle/>
          <a:p>
            <a:pPr>
              <a:buClr>
                <a:srgbClr val="F77217"/>
              </a:buClr>
            </a:pPr>
            <a:r>
              <a:rPr lang="en-US" b="1" dirty="0">
                <a:solidFill>
                  <a:srgbClr val="00B0F0"/>
                </a:solidFill>
                <a:latin typeface="Poppins" panose="00000500000000000000" pitchFamily="2" charset="0"/>
                <a:ea typeface="Open Sans" panose="020B0606030504020204" pitchFamily="34" charset="0"/>
                <a:cs typeface="Poppins" panose="00000500000000000000" pitchFamily="2" charset="0"/>
              </a:rPr>
              <a:t>Healthy Decisions</a:t>
            </a:r>
          </a:p>
          <a:p>
            <a:pPr>
              <a:buClr>
                <a:srgbClr val="F77217"/>
              </a:buClr>
            </a:pPr>
            <a:endParaRPr lang="en-US"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tabLst>
                <a:tab pos="457200" algn="l"/>
                <a:tab pos="512064" algn="l"/>
              </a:tabLst>
            </a:pPr>
            <a:r>
              <a:rPr lang="en-US" b="1" dirty="0">
                <a:solidFill>
                  <a:srgbClr val="F77217"/>
                </a:solidFill>
                <a:latin typeface="Poppins" panose="00000500000000000000" pitchFamily="2" charset="0"/>
                <a:ea typeface="Open Sans" panose="020B0606030504020204" pitchFamily="34" charset="0"/>
                <a:cs typeface="Poppins" panose="00000500000000000000" pitchFamily="2" charset="0"/>
              </a:rPr>
              <a:t>6.2</a:t>
            </a:r>
            <a:r>
              <a:rPr lang="en-US" dirty="0">
                <a:solidFill>
                  <a:schemeClr val="accent1"/>
                </a:solidFill>
                <a:latin typeface="Poppins" panose="00000500000000000000" pitchFamily="2" charset="0"/>
                <a:ea typeface="Open Sans" panose="020B0606030504020204" pitchFamily="34" charset="0"/>
                <a:cs typeface="Poppins" panose="00000500000000000000" pitchFamily="2" charset="0"/>
              </a:rPr>
              <a:t>	The student will describe the influence of family, peers, and media on 	personal health decisions.</a:t>
            </a:r>
          </a:p>
          <a:p>
            <a:pPr>
              <a:buClr>
                <a:srgbClr val="F77217"/>
              </a:buClr>
              <a:tabLst>
                <a:tab pos="457200" algn="l"/>
                <a:tab pos="512064" algn="l"/>
              </a:tabLst>
            </a:pPr>
            <a:endParaRPr lang="en-US"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tabLst>
                <a:tab pos="457200" algn="l"/>
                <a:tab pos="512064" algn="l"/>
              </a:tabLst>
            </a:pPr>
            <a:r>
              <a:rPr lang="en-US" b="1" dirty="0">
                <a:solidFill>
                  <a:srgbClr val="F77217"/>
                </a:solidFill>
                <a:latin typeface="Poppins" panose="00000500000000000000" pitchFamily="2" charset="0"/>
                <a:ea typeface="Open Sans"/>
                <a:cs typeface="Poppins" panose="00000500000000000000" pitchFamily="2" charset="0"/>
              </a:rPr>
              <a:t>d.  	</a:t>
            </a:r>
            <a:r>
              <a:rPr lang="en-US" dirty="0">
                <a:solidFill>
                  <a:schemeClr val="accent1"/>
                </a:solidFill>
                <a:latin typeface="Poppins" panose="00000500000000000000" pitchFamily="2" charset="0"/>
                <a:ea typeface="Open Sans"/>
                <a:cs typeface="Poppins" panose="00000500000000000000" pitchFamily="2" charset="0"/>
              </a:rPr>
              <a:t>Identify the benefits of a smoke and tobacco/nicotine-free environment</a:t>
            </a:r>
            <a:endParaRPr lang="en-ID"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p:txBody>
      </p:sp>
    </p:spTree>
    <p:extLst>
      <p:ext uri="{BB962C8B-B14F-4D97-AF65-F5344CB8AC3E}">
        <p14:creationId xmlns:p14="http://schemas.microsoft.com/office/powerpoint/2010/main" val="39033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EE03682-B3DE-50BC-2333-6AA4CCA1D117}"/>
              </a:ext>
            </a:extLst>
          </p:cNvPr>
          <p:cNvSpPr/>
          <p:nvPr/>
        </p:nvSpPr>
        <p:spPr>
          <a:xfrm>
            <a:off x="7445188" y="-1"/>
            <a:ext cx="4746812" cy="6858000"/>
          </a:xfrm>
          <a:prstGeom prst="rect">
            <a:avLst/>
          </a:prstGeom>
          <a:solidFill>
            <a:srgbClr val="63C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77CA765-FE97-2D43-BFFA-C02BDF07BF8E}"/>
              </a:ext>
            </a:extLst>
          </p:cNvPr>
          <p:cNvSpPr/>
          <p:nvPr/>
        </p:nvSpPr>
        <p:spPr>
          <a:xfrm>
            <a:off x="0" y="6653"/>
            <a:ext cx="9984432" cy="6858000"/>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527ACE6-7A63-0146-B993-C3A4DD67F883}"/>
              </a:ext>
            </a:extLst>
          </p:cNvPr>
          <p:cNvSpPr/>
          <p:nvPr/>
        </p:nvSpPr>
        <p:spPr>
          <a:xfrm>
            <a:off x="551384" y="489304"/>
            <a:ext cx="11017224" cy="5760639"/>
          </a:xfrm>
          <a:prstGeom prst="roundRect">
            <a:avLst>
              <a:gd name="adj" fmla="val 731"/>
            </a:avLst>
          </a:prstGeom>
          <a:solidFill>
            <a:schemeClr val="bg1"/>
          </a:solidFill>
          <a:ln>
            <a:noFill/>
          </a:ln>
          <a:effectLst>
            <a:outerShdw blurRad="254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2" name="TextBox 11">
            <a:extLst>
              <a:ext uri="{FF2B5EF4-FFF2-40B4-BE49-F238E27FC236}">
                <a16:creationId xmlns:a16="http://schemas.microsoft.com/office/drawing/2014/main" id="{ECBA2DFF-5708-D941-9AA6-FBE9EDD80C2F}"/>
              </a:ext>
            </a:extLst>
          </p:cNvPr>
          <p:cNvSpPr txBox="1"/>
          <p:nvPr/>
        </p:nvSpPr>
        <p:spPr>
          <a:xfrm>
            <a:off x="1127448" y="1108678"/>
            <a:ext cx="9073008" cy="769441"/>
          </a:xfrm>
          <a:prstGeom prst="rect">
            <a:avLst/>
          </a:prstGeom>
          <a:noFill/>
        </p:spPr>
        <p:txBody>
          <a:bodyPr wrap="square" rtlCol="0">
            <a:spAutoFit/>
          </a:bodyPr>
          <a:lstStyle/>
          <a:p>
            <a:r>
              <a:rPr lang="en-US" sz="4400" dirty="0">
                <a:solidFill>
                  <a:srgbClr val="4361EE"/>
                </a:solidFill>
                <a:latin typeface="Poppins SemiBold" pitchFamily="2" charset="77"/>
                <a:cs typeface="Poppins SemiBold" pitchFamily="2" charset="77"/>
              </a:rPr>
              <a:t>Standards of Learning: Grade 7</a:t>
            </a:r>
          </a:p>
        </p:txBody>
      </p:sp>
      <p:sp>
        <p:nvSpPr>
          <p:cNvPr id="6" name="Rectangle 5">
            <a:extLst>
              <a:ext uri="{FF2B5EF4-FFF2-40B4-BE49-F238E27FC236}">
                <a16:creationId xmlns:a16="http://schemas.microsoft.com/office/drawing/2014/main" id="{A664E150-879D-564D-B678-CC1C2652F3AB}"/>
              </a:ext>
            </a:extLst>
          </p:cNvPr>
          <p:cNvSpPr/>
          <p:nvPr/>
        </p:nvSpPr>
        <p:spPr>
          <a:xfrm>
            <a:off x="1127448" y="2060848"/>
            <a:ext cx="10657184" cy="3970318"/>
          </a:xfrm>
          <a:prstGeom prst="rect">
            <a:avLst/>
          </a:prstGeom>
        </p:spPr>
        <p:txBody>
          <a:bodyPr wrap="square" lIns="91440" tIns="45720" rIns="91440" bIns="45720" anchor="t">
            <a:spAutoFit/>
          </a:bodyPr>
          <a:lstStyle/>
          <a:p>
            <a:pPr>
              <a:buClr>
                <a:srgbClr val="F77217"/>
              </a:buClr>
            </a:pPr>
            <a:r>
              <a:rPr lang="en-US" b="1" dirty="0">
                <a:solidFill>
                  <a:srgbClr val="00B0F0"/>
                </a:solidFill>
                <a:latin typeface="Poppins" panose="00000500000000000000" pitchFamily="2" charset="0"/>
                <a:ea typeface="Open Sans" panose="020B0606030504020204" pitchFamily="34" charset="0"/>
                <a:cs typeface="Poppins" panose="00000500000000000000" pitchFamily="2" charset="0"/>
              </a:rPr>
              <a:t>Essential Health Concepts</a:t>
            </a:r>
          </a:p>
          <a:p>
            <a:pPr marL="285750" indent="-285750">
              <a:buClr>
                <a:srgbClr val="F77217"/>
              </a:buClr>
              <a:buFont typeface="Wingdings" pitchFamily="2" charset="2"/>
              <a:buChar char="v"/>
            </a:pPr>
            <a:endParaRPr lang="en-US"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tabLst>
                <a:tab pos="457200" algn="l"/>
              </a:tabLst>
            </a:pPr>
            <a:r>
              <a:rPr lang="en-US" b="1" dirty="0">
                <a:solidFill>
                  <a:srgbClr val="F77217"/>
                </a:solidFill>
                <a:latin typeface="Poppins" panose="00000500000000000000" pitchFamily="2" charset="0"/>
                <a:ea typeface="Open Sans" panose="020B0606030504020204" pitchFamily="34" charset="0"/>
                <a:cs typeface="Poppins" panose="00000500000000000000" pitchFamily="2" charset="0"/>
              </a:rPr>
              <a:t>7.1</a:t>
            </a:r>
            <a:r>
              <a:rPr lang="en-US" b="1" dirty="0">
                <a:solidFill>
                  <a:schemeClr val="accent1"/>
                </a:solidFill>
                <a:latin typeface="Poppins" panose="00000500000000000000" pitchFamily="2" charset="0"/>
                <a:ea typeface="Open Sans" panose="020B0606030504020204" pitchFamily="34" charset="0"/>
                <a:cs typeface="Poppins" panose="00000500000000000000" pitchFamily="2" charset="0"/>
              </a:rPr>
              <a:t> 	</a:t>
            </a:r>
            <a:r>
              <a:rPr lang="en-US" dirty="0">
                <a:solidFill>
                  <a:schemeClr val="accent1"/>
                </a:solidFill>
                <a:latin typeface="Poppins" panose="00000500000000000000" pitchFamily="2" charset="0"/>
                <a:ea typeface="Open Sans" panose="020B0606030504020204" pitchFamily="34" charset="0"/>
                <a:cs typeface="Poppins" panose="00000500000000000000" pitchFamily="2" charset="0"/>
              </a:rPr>
              <a:t>The student will identify and explain essential health concepts to understand 	personal health.</a:t>
            </a:r>
          </a:p>
          <a:p>
            <a:pPr>
              <a:buClr>
                <a:srgbClr val="F77217"/>
              </a:buClr>
              <a:tabLst>
                <a:tab pos="457200" algn="l"/>
              </a:tabLst>
            </a:pPr>
            <a:endParaRPr lang="en-US"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tabLst>
                <a:tab pos="457200" algn="l"/>
              </a:tabLst>
            </a:pPr>
            <a:r>
              <a:rPr lang="en-US" b="1" dirty="0">
                <a:solidFill>
                  <a:srgbClr val="F77217"/>
                </a:solidFill>
                <a:latin typeface="Poppins" panose="00000500000000000000" pitchFamily="2" charset="0"/>
                <a:ea typeface="Open Sans"/>
                <a:cs typeface="Poppins" panose="00000500000000000000" pitchFamily="2" charset="0"/>
              </a:rPr>
              <a:t>k.	</a:t>
            </a:r>
            <a:r>
              <a:rPr lang="en-US" dirty="0">
                <a:solidFill>
                  <a:schemeClr val="accent1"/>
                </a:solidFill>
                <a:latin typeface="Poppins" panose="00000500000000000000" pitchFamily="2" charset="0"/>
                <a:ea typeface="Open Sans"/>
                <a:cs typeface="Poppins" panose="00000500000000000000" pitchFamily="2" charset="0"/>
              </a:rPr>
              <a:t>Explain the link between addiction to alcohol, tobacco, and other drugs; chronic 	disease; and engaging in risky behaviors.</a:t>
            </a:r>
          </a:p>
          <a:p>
            <a:pPr>
              <a:buClr>
                <a:srgbClr val="F77217"/>
              </a:buClr>
              <a:tabLst>
                <a:tab pos="457200" algn="l"/>
              </a:tabLst>
            </a:pPr>
            <a:endParaRPr lang="en-US"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tabLst>
                <a:tab pos="457200" algn="l"/>
              </a:tabLst>
            </a:pPr>
            <a:r>
              <a:rPr lang="en-US" b="1" dirty="0">
                <a:solidFill>
                  <a:srgbClr val="00B0F0"/>
                </a:solidFill>
                <a:latin typeface="Poppins" panose="00000500000000000000" pitchFamily="2" charset="0"/>
                <a:ea typeface="Open Sans" panose="020B0606030504020204" pitchFamily="34" charset="0"/>
                <a:cs typeface="Poppins" panose="00000500000000000000" pitchFamily="2" charset="0"/>
              </a:rPr>
              <a:t>Healthy Decisions</a:t>
            </a:r>
            <a:r>
              <a:rPr lang="en-US" b="1" dirty="0">
                <a:solidFill>
                  <a:srgbClr val="F77217"/>
                </a:solidFill>
                <a:latin typeface="Poppins" panose="00000500000000000000" pitchFamily="2" charset="0"/>
                <a:ea typeface="Open Sans" panose="020B0606030504020204" pitchFamily="34" charset="0"/>
                <a:cs typeface="Poppins" panose="00000500000000000000" pitchFamily="2" charset="0"/>
              </a:rPr>
              <a:t> </a:t>
            </a:r>
          </a:p>
          <a:p>
            <a:pPr>
              <a:buClr>
                <a:srgbClr val="F77217"/>
              </a:buClr>
              <a:tabLst>
                <a:tab pos="457200" algn="l"/>
              </a:tabLst>
            </a:pPr>
            <a:endParaRPr lang="en-US"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tabLst>
                <a:tab pos="457200" algn="l"/>
              </a:tabLst>
            </a:pPr>
            <a:r>
              <a:rPr lang="en-US" b="1" dirty="0">
                <a:solidFill>
                  <a:srgbClr val="F77217"/>
                </a:solidFill>
                <a:latin typeface="Poppins" panose="00000500000000000000" pitchFamily="2" charset="0"/>
                <a:ea typeface="Open Sans" panose="020B0606030504020204" pitchFamily="34" charset="0"/>
                <a:cs typeface="Poppins" panose="00000500000000000000" pitchFamily="2" charset="0"/>
              </a:rPr>
              <a:t>7.2</a:t>
            </a:r>
            <a:r>
              <a:rPr lang="en-US" dirty="0">
                <a:solidFill>
                  <a:schemeClr val="accent1"/>
                </a:solidFill>
                <a:latin typeface="Poppins" panose="00000500000000000000" pitchFamily="2" charset="0"/>
                <a:ea typeface="Open Sans" panose="020B0606030504020204" pitchFamily="34" charset="0"/>
                <a:cs typeface="Poppins" panose="00000500000000000000" pitchFamily="2" charset="0"/>
              </a:rPr>
              <a:t>  	The student will use decision-making skills to promote health and personal wellness.</a:t>
            </a:r>
          </a:p>
          <a:p>
            <a:pPr>
              <a:buClr>
                <a:srgbClr val="F77217"/>
              </a:buClr>
              <a:tabLst>
                <a:tab pos="457200" algn="l"/>
              </a:tabLst>
            </a:pPr>
            <a:endParaRPr lang="en-US"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tabLst>
                <a:tab pos="457200" algn="l"/>
              </a:tabLst>
            </a:pPr>
            <a:r>
              <a:rPr lang="en-US" b="1" dirty="0">
                <a:solidFill>
                  <a:srgbClr val="F77217"/>
                </a:solidFill>
                <a:latin typeface="Poppins" panose="00000500000000000000" pitchFamily="2" charset="0"/>
                <a:ea typeface="Open Sans"/>
                <a:cs typeface="Poppins" panose="00000500000000000000" pitchFamily="2" charset="0"/>
              </a:rPr>
              <a:t>m.	</a:t>
            </a:r>
            <a:r>
              <a:rPr lang="en-US" dirty="0">
                <a:solidFill>
                  <a:schemeClr val="accent1"/>
                </a:solidFill>
                <a:latin typeface="Poppins" panose="00000500000000000000" pitchFamily="2" charset="0"/>
                <a:ea typeface="Open Sans"/>
                <a:cs typeface="Poppins" panose="00000500000000000000" pitchFamily="2" charset="0"/>
              </a:rPr>
              <a:t>Identify short term, social and negative consequences of engaging in risky behaviors, 	including the use of alcohol, tobacco, nicotine products, marijuana, and other drugs.</a:t>
            </a:r>
          </a:p>
        </p:txBody>
      </p:sp>
    </p:spTree>
    <p:extLst>
      <p:ext uri="{BB962C8B-B14F-4D97-AF65-F5344CB8AC3E}">
        <p14:creationId xmlns:p14="http://schemas.microsoft.com/office/powerpoint/2010/main" val="118850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EE03682-B3DE-50BC-2333-6AA4CCA1D117}"/>
              </a:ext>
            </a:extLst>
          </p:cNvPr>
          <p:cNvSpPr/>
          <p:nvPr/>
        </p:nvSpPr>
        <p:spPr>
          <a:xfrm>
            <a:off x="7445188" y="-1"/>
            <a:ext cx="4746812" cy="6858000"/>
          </a:xfrm>
          <a:prstGeom prst="rect">
            <a:avLst/>
          </a:prstGeom>
          <a:solidFill>
            <a:srgbClr val="63C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77CA765-FE97-2D43-BFFA-C02BDF07BF8E}"/>
              </a:ext>
            </a:extLst>
          </p:cNvPr>
          <p:cNvSpPr/>
          <p:nvPr/>
        </p:nvSpPr>
        <p:spPr>
          <a:xfrm>
            <a:off x="0" y="6653"/>
            <a:ext cx="9984432" cy="6858000"/>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527ACE6-7A63-0146-B993-C3A4DD67F883}"/>
              </a:ext>
            </a:extLst>
          </p:cNvPr>
          <p:cNvSpPr/>
          <p:nvPr/>
        </p:nvSpPr>
        <p:spPr>
          <a:xfrm>
            <a:off x="551384" y="548680"/>
            <a:ext cx="11017224" cy="5760639"/>
          </a:xfrm>
          <a:prstGeom prst="roundRect">
            <a:avLst>
              <a:gd name="adj" fmla="val 731"/>
            </a:avLst>
          </a:prstGeom>
          <a:solidFill>
            <a:schemeClr val="bg1"/>
          </a:solidFill>
          <a:ln>
            <a:noFill/>
          </a:ln>
          <a:effectLst>
            <a:outerShdw blurRad="254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2" name="TextBox 11">
            <a:extLst>
              <a:ext uri="{FF2B5EF4-FFF2-40B4-BE49-F238E27FC236}">
                <a16:creationId xmlns:a16="http://schemas.microsoft.com/office/drawing/2014/main" id="{ECBA2DFF-5708-D941-9AA6-FBE9EDD80C2F}"/>
              </a:ext>
            </a:extLst>
          </p:cNvPr>
          <p:cNvSpPr txBox="1"/>
          <p:nvPr/>
        </p:nvSpPr>
        <p:spPr>
          <a:xfrm>
            <a:off x="1127448" y="1108678"/>
            <a:ext cx="9073008" cy="769441"/>
          </a:xfrm>
          <a:prstGeom prst="rect">
            <a:avLst/>
          </a:prstGeom>
          <a:noFill/>
        </p:spPr>
        <p:txBody>
          <a:bodyPr wrap="square" rtlCol="0">
            <a:spAutoFit/>
          </a:bodyPr>
          <a:lstStyle/>
          <a:p>
            <a:r>
              <a:rPr lang="en-US" sz="4400" dirty="0">
                <a:solidFill>
                  <a:srgbClr val="4361EE"/>
                </a:solidFill>
                <a:latin typeface="Poppins SemiBold" pitchFamily="2" charset="77"/>
                <a:cs typeface="Poppins SemiBold" pitchFamily="2" charset="77"/>
              </a:rPr>
              <a:t>Standards of Learning: Grade 8</a:t>
            </a:r>
          </a:p>
        </p:txBody>
      </p:sp>
      <p:sp>
        <p:nvSpPr>
          <p:cNvPr id="6" name="Rectangle 5">
            <a:extLst>
              <a:ext uri="{FF2B5EF4-FFF2-40B4-BE49-F238E27FC236}">
                <a16:creationId xmlns:a16="http://schemas.microsoft.com/office/drawing/2014/main" id="{A664E150-879D-564D-B678-CC1C2652F3AB}"/>
              </a:ext>
            </a:extLst>
          </p:cNvPr>
          <p:cNvSpPr/>
          <p:nvPr/>
        </p:nvSpPr>
        <p:spPr>
          <a:xfrm>
            <a:off x="1127448" y="1989995"/>
            <a:ext cx="5170132" cy="4247317"/>
          </a:xfrm>
          <a:prstGeom prst="rect">
            <a:avLst/>
          </a:prstGeom>
        </p:spPr>
        <p:txBody>
          <a:bodyPr wrap="square" lIns="91440" tIns="45720" rIns="91440" bIns="45720" anchor="t">
            <a:spAutoFit/>
          </a:bodyPr>
          <a:lstStyle/>
          <a:p>
            <a:pPr>
              <a:buClr>
                <a:srgbClr val="F77217"/>
              </a:buClr>
            </a:pPr>
            <a:r>
              <a:rPr lang="en-US" sz="1750" b="1" dirty="0">
                <a:solidFill>
                  <a:srgbClr val="00B0F0"/>
                </a:solidFill>
                <a:latin typeface="Poppins" panose="00000500000000000000" pitchFamily="2" charset="0"/>
                <a:ea typeface="Open Sans" panose="020B0606030504020204" pitchFamily="34" charset="0"/>
                <a:cs typeface="Poppins" panose="00000500000000000000" pitchFamily="2" charset="0"/>
              </a:rPr>
              <a:t>Essential Health Concepts</a:t>
            </a:r>
          </a:p>
          <a:p>
            <a:pPr marL="285750" indent="-285750">
              <a:buClr>
                <a:srgbClr val="F77217"/>
              </a:buClr>
              <a:buFont typeface="Wingdings" pitchFamily="2" charset="2"/>
              <a:buChar char="v"/>
            </a:pPr>
            <a:endParaRPr lang="en-US" sz="1750"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tabLst>
                <a:tab pos="457200" algn="l"/>
                <a:tab pos="576072" algn="l"/>
              </a:tabLst>
            </a:pPr>
            <a:r>
              <a:rPr lang="en-US" sz="1750" b="1" dirty="0">
                <a:solidFill>
                  <a:srgbClr val="F77217"/>
                </a:solidFill>
                <a:latin typeface="Poppins" panose="00000500000000000000" pitchFamily="2" charset="0"/>
                <a:ea typeface="Open Sans" panose="020B0606030504020204" pitchFamily="34" charset="0"/>
                <a:cs typeface="Poppins" panose="00000500000000000000" pitchFamily="2" charset="0"/>
              </a:rPr>
              <a:t>8.1.</a:t>
            </a:r>
            <a:r>
              <a:rPr lang="en-US" sz="1750" b="1" dirty="0">
                <a:solidFill>
                  <a:schemeClr val="accent1"/>
                </a:solidFill>
                <a:latin typeface="Poppins" panose="00000500000000000000" pitchFamily="2" charset="0"/>
                <a:ea typeface="Open Sans" panose="020B0606030504020204" pitchFamily="34" charset="0"/>
                <a:cs typeface="Poppins" panose="00000500000000000000" pitchFamily="2" charset="0"/>
              </a:rPr>
              <a:t>	</a:t>
            </a:r>
            <a:r>
              <a:rPr lang="en-US" sz="1750" dirty="0">
                <a:solidFill>
                  <a:schemeClr val="accent1"/>
                </a:solidFill>
                <a:latin typeface="Poppins" panose="00000500000000000000" pitchFamily="2" charset="0"/>
                <a:ea typeface="Open Sans" panose="020B0606030504020204" pitchFamily="34" charset="0"/>
                <a:cs typeface="Poppins" panose="00000500000000000000" pitchFamily="2" charset="0"/>
              </a:rPr>
              <a:t>The student will identify and explain 	essential health concepts to 	demonstrate an understanding of 	personal health. </a:t>
            </a:r>
          </a:p>
          <a:p>
            <a:pPr>
              <a:buClr>
                <a:srgbClr val="F77217"/>
              </a:buClr>
              <a:tabLst>
                <a:tab pos="457200" algn="l"/>
                <a:tab pos="576072" algn="l"/>
              </a:tabLst>
            </a:pPr>
            <a:endParaRPr lang="en-US" sz="1750"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tabLst>
                <a:tab pos="457200" algn="l"/>
                <a:tab pos="576072" algn="l"/>
              </a:tabLst>
            </a:pPr>
            <a:r>
              <a:rPr lang="en-US" sz="1750" b="1" dirty="0" err="1">
                <a:solidFill>
                  <a:srgbClr val="F77217"/>
                </a:solidFill>
                <a:latin typeface="Poppins" panose="00000500000000000000" pitchFamily="2" charset="0"/>
                <a:ea typeface="Open Sans"/>
                <a:cs typeface="Poppins" panose="00000500000000000000" pitchFamily="2" charset="0"/>
              </a:rPr>
              <a:t>i</a:t>
            </a:r>
            <a:r>
              <a:rPr lang="en-US" sz="1750" b="1" dirty="0">
                <a:solidFill>
                  <a:srgbClr val="F77217"/>
                </a:solidFill>
                <a:latin typeface="Poppins" panose="00000500000000000000" pitchFamily="2" charset="0"/>
                <a:ea typeface="Open Sans"/>
                <a:cs typeface="Poppins" panose="00000500000000000000" pitchFamily="2" charset="0"/>
              </a:rPr>
              <a:t>.	</a:t>
            </a:r>
            <a:r>
              <a:rPr lang="en-US" sz="1750" dirty="0">
                <a:solidFill>
                  <a:schemeClr val="accent1"/>
                </a:solidFill>
                <a:latin typeface="Poppins" panose="00000500000000000000" pitchFamily="2" charset="0"/>
                <a:ea typeface="Open Sans"/>
                <a:cs typeface="Poppins" panose="00000500000000000000" pitchFamily="2" charset="0"/>
              </a:rPr>
              <a:t>Describe the short- and long-term 	health issues and effects on the 	brain related to the use of alcohol, 	tobacco, nicotine products, and 	other drugs, including inhalants, 	marijuana, cocaine, stimulants,  	methamphetamines, opiates, steroids, 	and performance enhancing drugs.</a:t>
            </a:r>
          </a:p>
        </p:txBody>
      </p:sp>
      <p:sp>
        <p:nvSpPr>
          <p:cNvPr id="7" name="Rectangle 6">
            <a:extLst>
              <a:ext uri="{FF2B5EF4-FFF2-40B4-BE49-F238E27FC236}">
                <a16:creationId xmlns:a16="http://schemas.microsoft.com/office/drawing/2014/main" id="{AFB055B0-E3FF-183D-B665-0F856FCB3BCB}"/>
              </a:ext>
            </a:extLst>
          </p:cNvPr>
          <p:cNvSpPr/>
          <p:nvPr/>
        </p:nvSpPr>
        <p:spPr>
          <a:xfrm>
            <a:off x="5951984" y="2105412"/>
            <a:ext cx="5688632" cy="4131900"/>
          </a:xfrm>
          <a:prstGeom prst="rect">
            <a:avLst/>
          </a:prstGeom>
        </p:spPr>
        <p:txBody>
          <a:bodyPr wrap="square" lIns="91440" tIns="45720" rIns="91440" bIns="45720" anchor="t">
            <a:spAutoFit/>
          </a:bodyPr>
          <a:lstStyle/>
          <a:p>
            <a:pPr>
              <a:buClr>
                <a:srgbClr val="F77217"/>
              </a:buClr>
              <a:tabLst>
                <a:tab pos="457200" algn="l"/>
                <a:tab pos="576072" algn="l"/>
              </a:tabLst>
            </a:pPr>
            <a:r>
              <a:rPr lang="en-US" sz="1750" b="1" dirty="0">
                <a:solidFill>
                  <a:srgbClr val="F77217"/>
                </a:solidFill>
                <a:latin typeface="Poppins" panose="00000500000000000000" pitchFamily="2" charset="0"/>
                <a:ea typeface="Open Sans"/>
                <a:cs typeface="Poppins" panose="00000500000000000000" pitchFamily="2" charset="0"/>
              </a:rPr>
              <a:t>j .	</a:t>
            </a:r>
            <a:r>
              <a:rPr lang="en-US" sz="1750" dirty="0">
                <a:solidFill>
                  <a:schemeClr val="accent1"/>
                </a:solidFill>
                <a:latin typeface="Poppins" panose="00000500000000000000" pitchFamily="2" charset="0"/>
                <a:ea typeface="Open Sans"/>
                <a:cs typeface="Poppins" panose="00000500000000000000" pitchFamily="2" charset="0"/>
              </a:rPr>
              <a:t>Research the signs, symptoms, and causes 	of addiction and the impact of substance 	use disorder on relationships and behavior. </a:t>
            </a:r>
          </a:p>
          <a:p>
            <a:pPr>
              <a:buClr>
                <a:srgbClr val="F77217"/>
              </a:buClr>
            </a:pPr>
            <a:endParaRPr lang="en-US" sz="1750" b="1" dirty="0">
              <a:solidFill>
                <a:srgbClr val="F77217"/>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tabLst>
                <a:tab pos="457200" algn="l"/>
                <a:tab pos="512064" algn="l"/>
              </a:tabLst>
            </a:pPr>
            <a:r>
              <a:rPr lang="en-US" sz="1750" b="1" dirty="0">
                <a:solidFill>
                  <a:srgbClr val="00B0F0"/>
                </a:solidFill>
                <a:latin typeface="Poppins" panose="00000500000000000000" pitchFamily="2" charset="0"/>
                <a:ea typeface="Open Sans"/>
                <a:cs typeface="Poppins" panose="00000500000000000000" pitchFamily="2" charset="0"/>
              </a:rPr>
              <a:t>Healthy Decisions</a:t>
            </a:r>
          </a:p>
          <a:p>
            <a:pPr>
              <a:buClr>
                <a:srgbClr val="F77217"/>
              </a:buClr>
              <a:tabLst>
                <a:tab pos="457200" algn="l"/>
                <a:tab pos="512064" algn="l"/>
              </a:tabLst>
            </a:pPr>
            <a:endParaRPr lang="en-US" sz="1750"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tabLst>
                <a:tab pos="457200" algn="l"/>
                <a:tab pos="512064" algn="l"/>
              </a:tabLst>
            </a:pPr>
            <a:r>
              <a:rPr lang="en-US" sz="1750" b="1" dirty="0">
                <a:solidFill>
                  <a:srgbClr val="F77217"/>
                </a:solidFill>
                <a:latin typeface="Poppins" panose="00000500000000000000" pitchFamily="2" charset="0"/>
                <a:ea typeface="Open Sans" panose="020B0606030504020204" pitchFamily="34" charset="0"/>
                <a:cs typeface="Poppins" panose="00000500000000000000" pitchFamily="2" charset="0"/>
              </a:rPr>
              <a:t>8.2.	</a:t>
            </a:r>
            <a:r>
              <a:rPr lang="en-US" sz="1750" dirty="0">
                <a:solidFill>
                  <a:schemeClr val="accent1"/>
                </a:solidFill>
                <a:latin typeface="Poppins" panose="00000500000000000000" pitchFamily="2" charset="0"/>
                <a:ea typeface="Open Sans" panose="020B0606030504020204" pitchFamily="34" charset="0"/>
                <a:cs typeface="Poppins" panose="00000500000000000000" pitchFamily="2" charset="0"/>
              </a:rPr>
              <a:t>The student will apply health  concepts and 	skills to the management of personal and 	family health. </a:t>
            </a:r>
          </a:p>
          <a:p>
            <a:pPr>
              <a:buClr>
                <a:srgbClr val="F77217"/>
              </a:buClr>
              <a:tabLst>
                <a:tab pos="457200" algn="l"/>
                <a:tab pos="512064" algn="l"/>
              </a:tabLst>
            </a:pPr>
            <a:endParaRPr lang="en-US" sz="1750"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tabLst>
                <a:tab pos="457200" algn="l"/>
                <a:tab pos="512064" algn="l"/>
              </a:tabLst>
            </a:pPr>
            <a:r>
              <a:rPr lang="en-US" sz="1750" b="1" dirty="0">
                <a:solidFill>
                  <a:srgbClr val="F77217"/>
                </a:solidFill>
                <a:latin typeface="Poppins" panose="00000500000000000000" pitchFamily="2" charset="0"/>
                <a:ea typeface="Open Sans"/>
                <a:cs typeface="Poppins" panose="00000500000000000000" pitchFamily="2" charset="0"/>
              </a:rPr>
              <a:t>j.       </a:t>
            </a:r>
            <a:r>
              <a:rPr lang="en-US" sz="1750" dirty="0">
                <a:solidFill>
                  <a:schemeClr val="accent1"/>
                </a:solidFill>
                <a:latin typeface="Poppins" panose="00000500000000000000" pitchFamily="2" charset="0"/>
                <a:ea typeface="Open Sans"/>
                <a:cs typeface="Poppins" panose="00000500000000000000" pitchFamily="2" charset="0"/>
              </a:rPr>
              <a:t>Have and express positive norms 	regarding why most teenagers do not 	use alcohol, tobacco, prescription opioids, or 	other drugs (e.g., do not think use and abuse 	are acceptable and 	appropriate). </a:t>
            </a:r>
            <a:endParaRPr lang="en-US" sz="1750"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p:txBody>
      </p:sp>
    </p:spTree>
    <p:extLst>
      <p:ext uri="{BB962C8B-B14F-4D97-AF65-F5344CB8AC3E}">
        <p14:creationId xmlns:p14="http://schemas.microsoft.com/office/powerpoint/2010/main" val="1987580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EE03682-B3DE-50BC-2333-6AA4CCA1D117}"/>
              </a:ext>
            </a:extLst>
          </p:cNvPr>
          <p:cNvSpPr/>
          <p:nvPr/>
        </p:nvSpPr>
        <p:spPr>
          <a:xfrm>
            <a:off x="7445188" y="-1"/>
            <a:ext cx="4746812" cy="6858000"/>
          </a:xfrm>
          <a:prstGeom prst="rect">
            <a:avLst/>
          </a:prstGeom>
          <a:solidFill>
            <a:srgbClr val="63C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77CA765-FE97-2D43-BFFA-C02BDF07BF8E}"/>
              </a:ext>
            </a:extLst>
          </p:cNvPr>
          <p:cNvSpPr/>
          <p:nvPr/>
        </p:nvSpPr>
        <p:spPr>
          <a:xfrm>
            <a:off x="0" y="6653"/>
            <a:ext cx="9984432" cy="6858000"/>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527ACE6-7A63-0146-B993-C3A4DD67F883}"/>
              </a:ext>
            </a:extLst>
          </p:cNvPr>
          <p:cNvSpPr/>
          <p:nvPr/>
        </p:nvSpPr>
        <p:spPr>
          <a:xfrm>
            <a:off x="551384" y="548680"/>
            <a:ext cx="11017224" cy="5760639"/>
          </a:xfrm>
          <a:prstGeom prst="roundRect">
            <a:avLst>
              <a:gd name="adj" fmla="val 731"/>
            </a:avLst>
          </a:prstGeom>
          <a:solidFill>
            <a:schemeClr val="bg1"/>
          </a:solidFill>
          <a:ln>
            <a:noFill/>
          </a:ln>
          <a:effectLst>
            <a:outerShdw blurRad="254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2" name="TextBox 11">
            <a:extLst>
              <a:ext uri="{FF2B5EF4-FFF2-40B4-BE49-F238E27FC236}">
                <a16:creationId xmlns:a16="http://schemas.microsoft.com/office/drawing/2014/main" id="{ECBA2DFF-5708-D941-9AA6-FBE9EDD80C2F}"/>
              </a:ext>
            </a:extLst>
          </p:cNvPr>
          <p:cNvSpPr txBox="1"/>
          <p:nvPr/>
        </p:nvSpPr>
        <p:spPr>
          <a:xfrm>
            <a:off x="1127448" y="1108678"/>
            <a:ext cx="9073008" cy="769441"/>
          </a:xfrm>
          <a:prstGeom prst="rect">
            <a:avLst/>
          </a:prstGeom>
          <a:noFill/>
        </p:spPr>
        <p:txBody>
          <a:bodyPr wrap="square" rtlCol="0">
            <a:spAutoFit/>
          </a:bodyPr>
          <a:lstStyle/>
          <a:p>
            <a:r>
              <a:rPr lang="en-US" sz="4400" dirty="0">
                <a:solidFill>
                  <a:srgbClr val="4361EE"/>
                </a:solidFill>
                <a:latin typeface="Poppins SemiBold" pitchFamily="2" charset="77"/>
                <a:cs typeface="Poppins SemiBold" pitchFamily="2" charset="77"/>
              </a:rPr>
              <a:t>Standards of Learning: Grade 9</a:t>
            </a:r>
          </a:p>
        </p:txBody>
      </p:sp>
      <p:sp>
        <p:nvSpPr>
          <p:cNvPr id="6" name="Rectangle 5">
            <a:extLst>
              <a:ext uri="{FF2B5EF4-FFF2-40B4-BE49-F238E27FC236}">
                <a16:creationId xmlns:a16="http://schemas.microsoft.com/office/drawing/2014/main" id="{A664E150-879D-564D-B678-CC1C2652F3AB}"/>
              </a:ext>
            </a:extLst>
          </p:cNvPr>
          <p:cNvSpPr/>
          <p:nvPr/>
        </p:nvSpPr>
        <p:spPr>
          <a:xfrm>
            <a:off x="1199456" y="2060848"/>
            <a:ext cx="4968552" cy="2862322"/>
          </a:xfrm>
          <a:prstGeom prst="rect">
            <a:avLst/>
          </a:prstGeom>
        </p:spPr>
        <p:txBody>
          <a:bodyPr wrap="square" lIns="91440" tIns="45720" rIns="91440" bIns="45720" anchor="t">
            <a:spAutoFit/>
          </a:bodyPr>
          <a:lstStyle/>
          <a:p>
            <a:pPr>
              <a:buClr>
                <a:srgbClr val="F77217"/>
              </a:buClr>
            </a:pPr>
            <a:r>
              <a:rPr lang="en-US" b="1" dirty="0">
                <a:solidFill>
                  <a:srgbClr val="00B0F0"/>
                </a:solidFill>
                <a:latin typeface="Poppins" panose="00000500000000000000" pitchFamily="2" charset="0"/>
                <a:ea typeface="Open Sans" panose="020B0606030504020204" pitchFamily="34" charset="0"/>
                <a:cs typeface="Poppins" panose="00000500000000000000" pitchFamily="2" charset="0"/>
              </a:rPr>
              <a:t>Healthy Decisions</a:t>
            </a:r>
          </a:p>
          <a:p>
            <a:pPr>
              <a:buClr>
                <a:srgbClr val="F77217"/>
              </a:buClr>
            </a:pPr>
            <a:endParaRPr lang="en-US"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tabLst>
                <a:tab pos="457200" algn="l"/>
                <a:tab pos="512064" algn="l"/>
              </a:tabLst>
            </a:pPr>
            <a:r>
              <a:rPr lang="en-US" b="1" dirty="0">
                <a:solidFill>
                  <a:srgbClr val="F77217"/>
                </a:solidFill>
                <a:latin typeface="Poppins" panose="00000500000000000000" pitchFamily="2" charset="0"/>
                <a:ea typeface="Open Sans"/>
                <a:cs typeface="Poppins" panose="00000500000000000000" pitchFamily="2" charset="0"/>
              </a:rPr>
              <a:t>9.2</a:t>
            </a:r>
            <a:r>
              <a:rPr lang="en-US" b="1" dirty="0">
                <a:solidFill>
                  <a:schemeClr val="accent1"/>
                </a:solidFill>
                <a:latin typeface="Poppins" panose="00000500000000000000" pitchFamily="2" charset="0"/>
                <a:ea typeface="Open Sans"/>
                <a:cs typeface="Poppins" panose="00000500000000000000" pitchFamily="2" charset="0"/>
              </a:rPr>
              <a:t>	</a:t>
            </a:r>
            <a:r>
              <a:rPr lang="en-US" dirty="0">
                <a:solidFill>
                  <a:schemeClr val="accent1"/>
                </a:solidFill>
                <a:latin typeface="Poppins" panose="00000500000000000000" pitchFamily="2" charset="0"/>
                <a:ea typeface="Open Sans"/>
                <a:cs typeface="Poppins" panose="00000500000000000000" pitchFamily="2" charset="0"/>
              </a:rPr>
              <a:t>The student will explain the impact of 	health risks and identify strategies 	and resources to limit risk. G. </a:t>
            </a:r>
            <a:endParaRPr lang="en-US"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tabLst>
                <a:tab pos="457200" algn="l"/>
                <a:tab pos="512064" algn="l"/>
              </a:tabLst>
            </a:pPr>
            <a:endParaRPr lang="en-US"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tabLst>
                <a:tab pos="457200" algn="l"/>
                <a:tab pos="512064" algn="l"/>
              </a:tabLst>
            </a:pPr>
            <a:r>
              <a:rPr lang="en-US" b="1" dirty="0">
                <a:solidFill>
                  <a:srgbClr val="F77217"/>
                </a:solidFill>
                <a:latin typeface="Poppins" panose="00000500000000000000" pitchFamily="2" charset="0"/>
                <a:ea typeface="Open Sans"/>
                <a:cs typeface="Poppins" panose="00000500000000000000" pitchFamily="2" charset="0"/>
              </a:rPr>
              <a:t>e. 	</a:t>
            </a:r>
            <a:r>
              <a:rPr lang="en-US" dirty="0">
                <a:solidFill>
                  <a:schemeClr val="accent1"/>
                </a:solidFill>
                <a:latin typeface="Poppins" panose="00000500000000000000" pitchFamily="2" charset="0"/>
                <a:ea typeface="Open Sans"/>
                <a:cs typeface="Poppins" panose="00000500000000000000" pitchFamily="2" charset="0"/>
              </a:rPr>
              <a:t>Identify behaviors that contribute to 	heart disease, stroke, diabetes, 	cancer, obesity, and other chronic 	diseases and conditions.</a:t>
            </a:r>
          </a:p>
        </p:txBody>
      </p:sp>
      <p:sp>
        <p:nvSpPr>
          <p:cNvPr id="7" name="Rectangle 6">
            <a:extLst>
              <a:ext uri="{FF2B5EF4-FFF2-40B4-BE49-F238E27FC236}">
                <a16:creationId xmlns:a16="http://schemas.microsoft.com/office/drawing/2014/main" id="{AFB055B0-E3FF-183D-B665-0F856FCB3BCB}"/>
              </a:ext>
            </a:extLst>
          </p:cNvPr>
          <p:cNvSpPr/>
          <p:nvPr/>
        </p:nvSpPr>
        <p:spPr>
          <a:xfrm>
            <a:off x="6672063" y="1970611"/>
            <a:ext cx="4589549" cy="4801314"/>
          </a:xfrm>
          <a:prstGeom prst="rect">
            <a:avLst/>
          </a:prstGeom>
        </p:spPr>
        <p:txBody>
          <a:bodyPr wrap="square" lIns="91440" tIns="45720" rIns="91440" bIns="45720" anchor="t">
            <a:spAutoFit/>
          </a:bodyPr>
          <a:lstStyle/>
          <a:p>
            <a:pPr>
              <a:buClr>
                <a:srgbClr val="F77217"/>
              </a:buClr>
            </a:pPr>
            <a:endParaRPr lang="en-US" b="1" dirty="0">
              <a:solidFill>
                <a:srgbClr val="F77217"/>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pPr>
            <a:endParaRPr lang="en-US" b="1" dirty="0">
              <a:solidFill>
                <a:srgbClr val="F77217"/>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tabLst>
                <a:tab pos="393192" algn="l"/>
                <a:tab pos="457200" algn="l"/>
              </a:tabLst>
            </a:pPr>
            <a:r>
              <a:rPr lang="en-US" b="1" dirty="0">
                <a:solidFill>
                  <a:srgbClr val="F77217"/>
                </a:solidFill>
                <a:latin typeface="Poppins" panose="00000500000000000000" pitchFamily="2" charset="0"/>
                <a:ea typeface="Open Sans"/>
                <a:cs typeface="Poppins" panose="00000500000000000000" pitchFamily="2" charset="0"/>
              </a:rPr>
              <a:t>h.    </a:t>
            </a:r>
            <a:r>
              <a:rPr lang="en-US" dirty="0">
                <a:solidFill>
                  <a:schemeClr val="accent1"/>
                </a:solidFill>
                <a:latin typeface="Poppins" panose="00000500000000000000" pitchFamily="2" charset="0"/>
                <a:ea typeface="Open Sans"/>
                <a:cs typeface="Poppins" panose="00000500000000000000" pitchFamily="2" charset="0"/>
              </a:rPr>
              <a:t>Evaluate the effects of 	alcohol and other drug use on  	human body systems,  brain 	function, and behavior, and 	describe health benefits 	associated with abstaining from 	alcohol, tobacco, or other drugs.</a:t>
            </a:r>
          </a:p>
          <a:p>
            <a:pPr>
              <a:buClr>
                <a:srgbClr val="F77217"/>
              </a:buClr>
              <a:tabLst>
                <a:tab pos="393192" algn="l"/>
                <a:tab pos="457200" algn="l"/>
              </a:tabLst>
            </a:pPr>
            <a:endParaRPr lang="en-US"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tabLst>
                <a:tab pos="393192" algn="l"/>
                <a:tab pos="457200" algn="l"/>
              </a:tabLst>
            </a:pPr>
            <a:r>
              <a:rPr lang="en-US" b="1" dirty="0" err="1">
                <a:solidFill>
                  <a:srgbClr val="F77217"/>
                </a:solidFill>
                <a:latin typeface="Poppins" panose="00000500000000000000" pitchFamily="2" charset="0"/>
                <a:ea typeface="Open Sans"/>
                <a:cs typeface="Poppins" panose="00000500000000000000" pitchFamily="2" charset="0"/>
              </a:rPr>
              <a:t>i</a:t>
            </a:r>
            <a:r>
              <a:rPr lang="en-US" b="1" dirty="0">
                <a:solidFill>
                  <a:srgbClr val="F77217"/>
                </a:solidFill>
                <a:latin typeface="Poppins" panose="00000500000000000000" pitchFamily="2" charset="0"/>
                <a:ea typeface="Open Sans"/>
                <a:cs typeface="Poppins" panose="00000500000000000000" pitchFamily="2" charset="0"/>
              </a:rPr>
              <a:t>.       </a:t>
            </a:r>
            <a:r>
              <a:rPr lang="en-US" dirty="0">
                <a:solidFill>
                  <a:schemeClr val="accent1"/>
                </a:solidFill>
                <a:latin typeface="Poppins" panose="00000500000000000000" pitchFamily="2" charset="0"/>
                <a:ea typeface="Open Sans"/>
                <a:cs typeface="Poppins" panose="00000500000000000000" pitchFamily="2" charset="0"/>
              </a:rPr>
              <a:t>Develop a set of personal 	standards to resist the use of 	alcohol, tobacco, and other 	harmful substances and 	behaviors.</a:t>
            </a:r>
          </a:p>
          <a:p>
            <a:pPr>
              <a:buClr>
                <a:srgbClr val="F77217"/>
              </a:buClr>
            </a:pPr>
            <a:endParaRPr lang="en-US"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pPr>
            <a:endParaRPr lang="en-US"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p:txBody>
      </p:sp>
    </p:spTree>
    <p:extLst>
      <p:ext uri="{BB962C8B-B14F-4D97-AF65-F5344CB8AC3E}">
        <p14:creationId xmlns:p14="http://schemas.microsoft.com/office/powerpoint/2010/main" val="3239712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EE03682-B3DE-50BC-2333-6AA4CCA1D117}"/>
              </a:ext>
            </a:extLst>
          </p:cNvPr>
          <p:cNvSpPr/>
          <p:nvPr/>
        </p:nvSpPr>
        <p:spPr>
          <a:xfrm>
            <a:off x="7445188" y="-1"/>
            <a:ext cx="4746812" cy="6858000"/>
          </a:xfrm>
          <a:prstGeom prst="rect">
            <a:avLst/>
          </a:prstGeom>
          <a:solidFill>
            <a:srgbClr val="63C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77CA765-FE97-2D43-BFFA-C02BDF07BF8E}"/>
              </a:ext>
            </a:extLst>
          </p:cNvPr>
          <p:cNvSpPr/>
          <p:nvPr/>
        </p:nvSpPr>
        <p:spPr>
          <a:xfrm>
            <a:off x="0" y="6653"/>
            <a:ext cx="9984432" cy="6858000"/>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86825DAE-1FB9-4B82-C850-E9EAF0A5C8A7}"/>
              </a:ext>
            </a:extLst>
          </p:cNvPr>
          <p:cNvSpPr/>
          <p:nvPr/>
        </p:nvSpPr>
        <p:spPr>
          <a:xfrm>
            <a:off x="551384" y="548680"/>
            <a:ext cx="11017224" cy="5760639"/>
          </a:xfrm>
          <a:prstGeom prst="roundRect">
            <a:avLst>
              <a:gd name="adj" fmla="val 731"/>
            </a:avLst>
          </a:prstGeom>
          <a:solidFill>
            <a:schemeClr val="bg1"/>
          </a:solidFill>
          <a:ln>
            <a:noFill/>
          </a:ln>
          <a:effectLst>
            <a:outerShdw blurRad="254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2" name="TextBox 11">
            <a:extLst>
              <a:ext uri="{FF2B5EF4-FFF2-40B4-BE49-F238E27FC236}">
                <a16:creationId xmlns:a16="http://schemas.microsoft.com/office/drawing/2014/main" id="{ECBA2DFF-5708-D941-9AA6-FBE9EDD80C2F}"/>
              </a:ext>
            </a:extLst>
          </p:cNvPr>
          <p:cNvSpPr txBox="1"/>
          <p:nvPr/>
        </p:nvSpPr>
        <p:spPr>
          <a:xfrm>
            <a:off x="1127448" y="1108678"/>
            <a:ext cx="9408368" cy="769441"/>
          </a:xfrm>
          <a:prstGeom prst="rect">
            <a:avLst/>
          </a:prstGeom>
          <a:noFill/>
        </p:spPr>
        <p:txBody>
          <a:bodyPr wrap="square" rtlCol="0">
            <a:spAutoFit/>
          </a:bodyPr>
          <a:lstStyle/>
          <a:p>
            <a:r>
              <a:rPr lang="en-US" sz="4400" dirty="0">
                <a:solidFill>
                  <a:srgbClr val="4361EE"/>
                </a:solidFill>
                <a:latin typeface="Poppins SemiBold" pitchFamily="2" charset="77"/>
                <a:cs typeface="Poppins SemiBold" pitchFamily="2" charset="77"/>
              </a:rPr>
              <a:t>Standards of Learning: Grade 10</a:t>
            </a:r>
          </a:p>
        </p:txBody>
      </p:sp>
      <p:sp>
        <p:nvSpPr>
          <p:cNvPr id="6" name="Rectangle 5">
            <a:extLst>
              <a:ext uri="{FF2B5EF4-FFF2-40B4-BE49-F238E27FC236}">
                <a16:creationId xmlns:a16="http://schemas.microsoft.com/office/drawing/2014/main" id="{A664E150-879D-564D-B678-CC1C2652F3AB}"/>
              </a:ext>
            </a:extLst>
          </p:cNvPr>
          <p:cNvSpPr/>
          <p:nvPr/>
        </p:nvSpPr>
        <p:spPr>
          <a:xfrm>
            <a:off x="1501452" y="2060848"/>
            <a:ext cx="9984432" cy="3416320"/>
          </a:xfrm>
          <a:prstGeom prst="rect">
            <a:avLst/>
          </a:prstGeom>
        </p:spPr>
        <p:txBody>
          <a:bodyPr wrap="square" lIns="91440" tIns="45720" rIns="91440" bIns="45720" anchor="t">
            <a:spAutoFit/>
          </a:bodyPr>
          <a:lstStyle/>
          <a:p>
            <a:pPr>
              <a:buClr>
                <a:srgbClr val="F77217"/>
              </a:buClr>
            </a:pPr>
            <a:r>
              <a:rPr lang="en-US" b="1" dirty="0">
                <a:solidFill>
                  <a:srgbClr val="00B0F0"/>
                </a:solidFill>
                <a:latin typeface="Poppins" panose="00000500000000000000" pitchFamily="2" charset="0"/>
                <a:ea typeface="Open Sans"/>
                <a:cs typeface="Poppins" panose="00000500000000000000" pitchFamily="2" charset="0"/>
              </a:rPr>
              <a:t>Essential Health Concepts</a:t>
            </a:r>
            <a:br>
              <a:rPr lang="en-US" b="1" dirty="0">
                <a:latin typeface="Poppins" panose="00000500000000000000" pitchFamily="2" charset="0"/>
                <a:ea typeface="Open Sans"/>
                <a:cs typeface="Poppins" panose="00000500000000000000" pitchFamily="2" charset="0"/>
              </a:rPr>
            </a:br>
            <a:endParaRPr lang="en-US" b="1" dirty="0">
              <a:solidFill>
                <a:srgbClr val="00B0F0"/>
              </a:solidFill>
              <a:latin typeface="Poppins" panose="00000500000000000000" pitchFamily="2" charset="0"/>
              <a:ea typeface="Open Sans"/>
              <a:cs typeface="Poppins" panose="00000500000000000000" pitchFamily="2" charset="0"/>
            </a:endParaRPr>
          </a:p>
          <a:p>
            <a:pPr>
              <a:buClr>
                <a:srgbClr val="F77217"/>
              </a:buClr>
              <a:tabLst>
                <a:tab pos="457200" algn="l"/>
                <a:tab pos="512064" algn="l"/>
              </a:tabLst>
            </a:pPr>
            <a:r>
              <a:rPr lang="en-US" b="1" dirty="0">
                <a:solidFill>
                  <a:srgbClr val="F77217"/>
                </a:solidFill>
                <a:latin typeface="Poppins" panose="00000500000000000000" pitchFamily="2" charset="0"/>
                <a:ea typeface="Open Sans"/>
                <a:cs typeface="Poppins" panose="00000500000000000000" pitchFamily="2" charset="0"/>
              </a:rPr>
              <a:t>10.1    </a:t>
            </a:r>
            <a:r>
              <a:rPr lang="en-US" dirty="0">
                <a:solidFill>
                  <a:schemeClr val="accent1"/>
                </a:solidFill>
                <a:latin typeface="Poppins" panose="00000500000000000000" pitchFamily="2" charset="0"/>
                <a:ea typeface="+mn-lt"/>
                <a:cs typeface="Poppins" panose="00000500000000000000" pitchFamily="2" charset="0"/>
              </a:rPr>
              <a:t>The student will demonstrate an understanding of health concepts, behaviors, 	and skills that reduce health risks and enhance the health and wellness of oneself 	and of others throughout life.</a:t>
            </a:r>
          </a:p>
          <a:p>
            <a:pPr>
              <a:buClr>
                <a:srgbClr val="F77217"/>
              </a:buClr>
              <a:tabLst>
                <a:tab pos="457200" algn="l"/>
                <a:tab pos="512064" algn="l"/>
              </a:tabLst>
            </a:pPr>
            <a:endParaRPr lang="en-US"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a:p>
            <a:pPr marL="342900" indent="-342900">
              <a:buClr>
                <a:srgbClr val="F77217"/>
              </a:buClr>
              <a:buAutoNum type="alphaLcPeriod" startAt="7"/>
              <a:tabLst>
                <a:tab pos="457200" algn="l"/>
                <a:tab pos="512064" algn="l"/>
              </a:tabLst>
            </a:pPr>
            <a:r>
              <a:rPr lang="en-US" dirty="0">
                <a:solidFill>
                  <a:schemeClr val="accent1"/>
                </a:solidFill>
                <a:latin typeface="Poppins" panose="00000500000000000000" pitchFamily="2" charset="0"/>
                <a:ea typeface="Open Sans"/>
                <a:cs typeface="Poppins" panose="00000500000000000000" pitchFamily="2" charset="0"/>
              </a:rPr>
              <a:t>Research trends and factors that contribute to teen use/abuse and non-	substance use of alcohol, tobacco, nicotine products (e.g., e-cigarettes), 	opioids, and other drugs and their impact on the community.</a:t>
            </a:r>
          </a:p>
          <a:p>
            <a:pPr marL="342900" indent="-342900">
              <a:buClr>
                <a:srgbClr val="F77217"/>
              </a:buClr>
              <a:buAutoNum type="alphaLcPeriod" startAt="7"/>
              <a:tabLst>
                <a:tab pos="457200" algn="l"/>
                <a:tab pos="512064" algn="l"/>
              </a:tabLst>
            </a:pPr>
            <a:endParaRPr lang="en-US" dirty="0">
              <a:solidFill>
                <a:schemeClr val="accent1"/>
              </a:solidFill>
              <a:latin typeface="Poppins" panose="00000500000000000000" pitchFamily="2" charset="0"/>
              <a:ea typeface="Open Sans" panose="020B0606030504020204" pitchFamily="34" charset="0"/>
              <a:cs typeface="Poppins" panose="00000500000000000000" pitchFamily="2" charset="0"/>
            </a:endParaRPr>
          </a:p>
          <a:p>
            <a:pPr>
              <a:buClr>
                <a:srgbClr val="F77217"/>
              </a:buClr>
              <a:tabLst>
                <a:tab pos="457200" algn="l"/>
                <a:tab pos="512064" algn="l"/>
              </a:tabLst>
            </a:pPr>
            <a:r>
              <a:rPr lang="en-US" b="1" dirty="0">
                <a:solidFill>
                  <a:srgbClr val="F77217"/>
                </a:solidFill>
                <a:latin typeface="Poppins" panose="00000500000000000000" pitchFamily="2" charset="0"/>
                <a:ea typeface="Open Sans"/>
                <a:cs typeface="Poppins" panose="00000500000000000000" pitchFamily="2" charset="0"/>
              </a:rPr>
              <a:t>h.	</a:t>
            </a:r>
            <a:r>
              <a:rPr lang="en-US" dirty="0">
                <a:solidFill>
                  <a:schemeClr val="accent1"/>
                </a:solidFill>
                <a:latin typeface="Poppins" panose="00000500000000000000" pitchFamily="2" charset="0"/>
                <a:ea typeface="Open Sans"/>
                <a:cs typeface="Poppins" panose="00000500000000000000" pitchFamily="2" charset="0"/>
              </a:rPr>
              <a:t>Evaluate the causal relationship between tobacco, alcohol, inhalant, and other 	drug use and chronic disease.</a:t>
            </a:r>
            <a:endParaRPr lang="en-ID" dirty="0">
              <a:solidFill>
                <a:schemeClr val="accent1"/>
              </a:solidFill>
              <a:latin typeface="Poppins" panose="00000500000000000000" pitchFamily="2" charset="0"/>
              <a:ea typeface="Open Sans"/>
              <a:cs typeface="Poppins" panose="00000500000000000000" pitchFamily="2" charset="0"/>
            </a:endParaRPr>
          </a:p>
        </p:txBody>
      </p:sp>
    </p:spTree>
    <p:extLst>
      <p:ext uri="{BB962C8B-B14F-4D97-AF65-F5344CB8AC3E}">
        <p14:creationId xmlns:p14="http://schemas.microsoft.com/office/powerpoint/2010/main" val="301279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F89D1738-8A04-004A-814F-74288B2F4958}"/>
              </a:ext>
            </a:extLst>
          </p:cNvPr>
          <p:cNvSpPr/>
          <p:nvPr/>
        </p:nvSpPr>
        <p:spPr>
          <a:xfrm>
            <a:off x="-126999" y="549276"/>
            <a:ext cx="5054599" cy="5759450"/>
          </a:xfrm>
          <a:prstGeom prst="roundRect">
            <a:avLst>
              <a:gd name="adj" fmla="val 1721"/>
            </a:avLst>
          </a:prstGeom>
          <a:solidFill>
            <a:schemeClr val="bg1"/>
          </a:solidFill>
          <a:ln>
            <a:noFill/>
          </a:ln>
          <a:effectLst>
            <a:outerShdw blurRad="342900" dist="38100" dir="2700000" sx="102000" sy="102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TextBox 10">
            <a:extLst>
              <a:ext uri="{FF2B5EF4-FFF2-40B4-BE49-F238E27FC236}">
                <a16:creationId xmlns:a16="http://schemas.microsoft.com/office/drawing/2014/main" id="{3FD0ECAD-5BD3-104B-A054-AB2DB52C9ACC}"/>
              </a:ext>
            </a:extLst>
          </p:cNvPr>
          <p:cNvSpPr txBox="1"/>
          <p:nvPr/>
        </p:nvSpPr>
        <p:spPr>
          <a:xfrm>
            <a:off x="5484845" y="408221"/>
            <a:ext cx="5499100" cy="1077218"/>
          </a:xfrm>
          <a:prstGeom prst="rect">
            <a:avLst/>
          </a:prstGeom>
          <a:noFill/>
        </p:spPr>
        <p:txBody>
          <a:bodyPr wrap="square" rtlCol="0">
            <a:spAutoFit/>
          </a:bodyPr>
          <a:lstStyle/>
          <a:p>
            <a:r>
              <a:rPr lang="en-US" sz="3600" dirty="0">
                <a:solidFill>
                  <a:srgbClr val="4361EE"/>
                </a:solidFill>
                <a:latin typeface="Poppins SemiBold" pitchFamily="2" charset="77"/>
                <a:cs typeface="Poppins SemiBold" pitchFamily="2" charset="77"/>
              </a:rPr>
              <a:t>Tobacco Facts</a:t>
            </a:r>
          </a:p>
          <a:p>
            <a:r>
              <a:rPr lang="en-US" sz="2800" dirty="0">
                <a:solidFill>
                  <a:srgbClr val="F77217"/>
                </a:solidFill>
                <a:latin typeface="Poppins SemiBold" pitchFamily="2" charset="77"/>
                <a:cs typeface="Poppins SemiBold" pitchFamily="2" charset="77"/>
              </a:rPr>
              <a:t>What you need to know</a:t>
            </a:r>
          </a:p>
        </p:txBody>
      </p:sp>
      <p:sp>
        <p:nvSpPr>
          <p:cNvPr id="16" name="Rectangle 15">
            <a:extLst>
              <a:ext uri="{FF2B5EF4-FFF2-40B4-BE49-F238E27FC236}">
                <a16:creationId xmlns:a16="http://schemas.microsoft.com/office/drawing/2014/main" id="{32071C22-41C7-294C-A774-426E412B7B3D}"/>
              </a:ext>
            </a:extLst>
          </p:cNvPr>
          <p:cNvSpPr/>
          <p:nvPr/>
        </p:nvSpPr>
        <p:spPr>
          <a:xfrm>
            <a:off x="6816080" y="1916832"/>
            <a:ext cx="4752528" cy="830997"/>
          </a:xfrm>
          <a:prstGeom prst="rect">
            <a:avLst/>
          </a:prstGeom>
        </p:spPr>
        <p:txBody>
          <a:bodyPr wrap="square">
            <a:spAutoFit/>
          </a:bodyPr>
          <a:lstStyle/>
          <a:p>
            <a:r>
              <a:rPr lang="en-US" sz="1600" dirty="0">
                <a:solidFill>
                  <a:srgbClr val="154BE6"/>
                </a:solidFill>
                <a:latin typeface="Poppins Medium" pitchFamily="2" charset="77"/>
                <a:ea typeface="Open Sans" panose="020B0606030504020204" pitchFamily="34" charset="0"/>
                <a:cs typeface="Poppins Medium" pitchFamily="2" charset="77"/>
              </a:rPr>
              <a:t>The tobacco in cigarettes contains nicotine – the addictive ingredient in all tobacco related products.</a:t>
            </a:r>
            <a:endParaRPr lang="en-ID" sz="1600" dirty="0">
              <a:solidFill>
                <a:srgbClr val="154BE6"/>
              </a:solidFill>
              <a:latin typeface="Poppins Medium" pitchFamily="2" charset="77"/>
              <a:ea typeface="Open Sans" panose="020B0606030504020204" pitchFamily="34" charset="0"/>
              <a:cs typeface="Poppins Medium" pitchFamily="2" charset="77"/>
            </a:endParaRPr>
          </a:p>
        </p:txBody>
      </p:sp>
      <p:sp>
        <p:nvSpPr>
          <p:cNvPr id="23" name="Rectangle 22">
            <a:extLst>
              <a:ext uri="{FF2B5EF4-FFF2-40B4-BE49-F238E27FC236}">
                <a16:creationId xmlns:a16="http://schemas.microsoft.com/office/drawing/2014/main" id="{4689F144-8422-B78E-E68B-A203646BBA4B}"/>
              </a:ext>
            </a:extLst>
          </p:cNvPr>
          <p:cNvSpPr/>
          <p:nvPr/>
        </p:nvSpPr>
        <p:spPr>
          <a:xfrm>
            <a:off x="6816080" y="3071782"/>
            <a:ext cx="4608512" cy="584775"/>
          </a:xfrm>
          <a:prstGeom prst="rect">
            <a:avLst/>
          </a:prstGeom>
        </p:spPr>
        <p:txBody>
          <a:bodyPr wrap="square">
            <a:spAutoFit/>
          </a:bodyPr>
          <a:lstStyle/>
          <a:p>
            <a:r>
              <a:rPr lang="en-US" sz="1600" dirty="0">
                <a:solidFill>
                  <a:srgbClr val="154BE6"/>
                </a:solidFill>
                <a:latin typeface="Poppins Medium" pitchFamily="2" charset="77"/>
                <a:ea typeface="Open Sans" panose="020B0606030504020204" pitchFamily="34" charset="0"/>
                <a:cs typeface="Poppins Medium" pitchFamily="2" charset="77"/>
              </a:rPr>
              <a:t>Nicotine addiction symptoms can occur just weeks after smoking begins.</a:t>
            </a:r>
          </a:p>
        </p:txBody>
      </p:sp>
      <p:sp>
        <p:nvSpPr>
          <p:cNvPr id="24" name="Oval 23">
            <a:extLst>
              <a:ext uri="{FF2B5EF4-FFF2-40B4-BE49-F238E27FC236}">
                <a16:creationId xmlns:a16="http://schemas.microsoft.com/office/drawing/2014/main" id="{5BF2D91F-03F8-CEA7-DC5E-F99D6F958A7E}"/>
              </a:ext>
            </a:extLst>
          </p:cNvPr>
          <p:cNvSpPr>
            <a:spLocks noChangeAspect="1"/>
          </p:cNvSpPr>
          <p:nvPr/>
        </p:nvSpPr>
        <p:spPr>
          <a:xfrm>
            <a:off x="5600742" y="1924112"/>
            <a:ext cx="778012" cy="778012"/>
          </a:xfrm>
          <a:prstGeom prst="ellipse">
            <a:avLst/>
          </a:prstGeom>
          <a:solidFill>
            <a:srgbClr val="4361EE"/>
          </a:solidFill>
          <a:ln>
            <a:noFill/>
          </a:ln>
          <a:effectLst>
            <a:outerShdw blurRad="317500" sx="80000" sy="80000" algn="ctr" rotWithShape="0">
              <a:srgbClr val="000000">
                <a:alpha val="7490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336CBE5F-2DC0-9CC4-B866-D663665CB465}"/>
              </a:ext>
            </a:extLst>
          </p:cNvPr>
          <p:cNvSpPr txBox="1">
            <a:spLocks noChangeAspect="1"/>
          </p:cNvSpPr>
          <p:nvPr/>
        </p:nvSpPr>
        <p:spPr>
          <a:xfrm>
            <a:off x="5600742" y="2109868"/>
            <a:ext cx="778012" cy="461665"/>
          </a:xfrm>
          <a:prstGeom prst="rect">
            <a:avLst/>
          </a:prstGeom>
          <a:noFill/>
        </p:spPr>
        <p:txBody>
          <a:bodyPr wrap="square" rtlCol="0">
            <a:spAutoFit/>
          </a:bodyPr>
          <a:lstStyle/>
          <a:p>
            <a:pPr algn="ctr"/>
            <a:r>
              <a:rPr lang="en-US" sz="2400" b="1" dirty="0">
                <a:solidFill>
                  <a:schemeClr val="bg1"/>
                </a:solidFill>
                <a:latin typeface="Poppins SemiBold" pitchFamily="2" charset="77"/>
                <a:cs typeface="Poppins SemiBold" pitchFamily="2" charset="77"/>
              </a:rPr>
              <a:t>01</a:t>
            </a:r>
            <a:r>
              <a:rPr lang="en-US" sz="2400" b="1" dirty="0">
                <a:latin typeface="Poppins SemiBold" pitchFamily="2" charset="77"/>
                <a:cs typeface="Poppins SemiBold" pitchFamily="2" charset="77"/>
              </a:rPr>
              <a:t> </a:t>
            </a:r>
          </a:p>
        </p:txBody>
      </p:sp>
      <p:sp>
        <p:nvSpPr>
          <p:cNvPr id="27" name="Rectangle 26">
            <a:extLst>
              <a:ext uri="{FF2B5EF4-FFF2-40B4-BE49-F238E27FC236}">
                <a16:creationId xmlns:a16="http://schemas.microsoft.com/office/drawing/2014/main" id="{DC33A3BB-2FAD-FECD-0AEB-5288BF3A3985}"/>
              </a:ext>
            </a:extLst>
          </p:cNvPr>
          <p:cNvSpPr/>
          <p:nvPr/>
        </p:nvSpPr>
        <p:spPr>
          <a:xfrm>
            <a:off x="6816080" y="4003706"/>
            <a:ext cx="4839873" cy="1323439"/>
          </a:xfrm>
          <a:prstGeom prst="rect">
            <a:avLst/>
          </a:prstGeom>
        </p:spPr>
        <p:txBody>
          <a:bodyPr wrap="square">
            <a:spAutoFit/>
          </a:bodyPr>
          <a:lstStyle/>
          <a:p>
            <a:r>
              <a:rPr lang="en-US" sz="1600" dirty="0">
                <a:solidFill>
                  <a:srgbClr val="154BE6"/>
                </a:solidFill>
                <a:latin typeface="Poppins Medium" pitchFamily="2" charset="77"/>
                <a:ea typeface="Open Sans" panose="020B0606030504020204" pitchFamily="34" charset="0"/>
                <a:cs typeface="Poppins Medium" pitchFamily="2" charset="77"/>
              </a:rPr>
              <a:t>While reported cigarette use has been on the decline among youth, 5.5% of Virginia high school students and 1.9% of middle school students nationally reported using cigarettes at least once in the past 30 days. </a:t>
            </a:r>
            <a:endParaRPr lang="en-ID" sz="1600" dirty="0">
              <a:solidFill>
                <a:srgbClr val="154BE6"/>
              </a:solidFill>
              <a:latin typeface="Poppins Medium" pitchFamily="2" charset="77"/>
              <a:ea typeface="Open Sans" panose="020B0606030504020204" pitchFamily="34" charset="0"/>
              <a:cs typeface="Poppins Medium" pitchFamily="2" charset="77"/>
            </a:endParaRPr>
          </a:p>
        </p:txBody>
      </p:sp>
      <p:sp>
        <p:nvSpPr>
          <p:cNvPr id="31" name="L-Shape 30">
            <a:extLst>
              <a:ext uri="{FF2B5EF4-FFF2-40B4-BE49-F238E27FC236}">
                <a16:creationId xmlns:a16="http://schemas.microsoft.com/office/drawing/2014/main" id="{807E2D87-BD48-0031-E4C8-8255761425A4}"/>
              </a:ext>
            </a:extLst>
          </p:cNvPr>
          <p:cNvSpPr/>
          <p:nvPr/>
        </p:nvSpPr>
        <p:spPr>
          <a:xfrm rot="10800000">
            <a:off x="11488592" y="0"/>
            <a:ext cx="703408" cy="712839"/>
          </a:xfrm>
          <a:prstGeom prst="corner">
            <a:avLst/>
          </a:prstGeom>
          <a:solidFill>
            <a:srgbClr val="4C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C2D0613-7E84-92DB-49FA-EF49E8BFAE30}"/>
              </a:ext>
            </a:extLst>
          </p:cNvPr>
          <p:cNvSpPr>
            <a:spLocks noChangeAspect="1"/>
          </p:cNvSpPr>
          <p:nvPr/>
        </p:nvSpPr>
        <p:spPr>
          <a:xfrm>
            <a:off x="5600742" y="3004844"/>
            <a:ext cx="778012" cy="778012"/>
          </a:xfrm>
          <a:prstGeom prst="ellipse">
            <a:avLst/>
          </a:prstGeom>
          <a:solidFill>
            <a:srgbClr val="4361EE"/>
          </a:solidFill>
          <a:ln>
            <a:noFill/>
          </a:ln>
          <a:effectLst>
            <a:outerShdw blurRad="317500" sx="80000" sy="80000" algn="ctr" rotWithShape="0">
              <a:srgbClr val="000000">
                <a:alpha val="7490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7DC6FD1-D8A6-A799-9C5D-523BC2EA095A}"/>
              </a:ext>
            </a:extLst>
          </p:cNvPr>
          <p:cNvSpPr txBox="1">
            <a:spLocks noChangeAspect="1"/>
          </p:cNvSpPr>
          <p:nvPr/>
        </p:nvSpPr>
        <p:spPr>
          <a:xfrm>
            <a:off x="5600742" y="3190600"/>
            <a:ext cx="778012" cy="461665"/>
          </a:xfrm>
          <a:prstGeom prst="rect">
            <a:avLst/>
          </a:prstGeom>
          <a:noFill/>
        </p:spPr>
        <p:txBody>
          <a:bodyPr wrap="square" rtlCol="0">
            <a:spAutoFit/>
          </a:bodyPr>
          <a:lstStyle/>
          <a:p>
            <a:pPr algn="ctr"/>
            <a:r>
              <a:rPr lang="en-US" sz="2400" b="1" dirty="0">
                <a:solidFill>
                  <a:schemeClr val="bg1"/>
                </a:solidFill>
                <a:latin typeface="Poppins SemiBold" pitchFamily="2" charset="77"/>
                <a:cs typeface="Poppins SemiBold" pitchFamily="2" charset="77"/>
              </a:rPr>
              <a:t>02</a:t>
            </a:r>
            <a:r>
              <a:rPr lang="en-US" sz="2400" b="1" dirty="0">
                <a:latin typeface="Poppins SemiBold" pitchFamily="2" charset="77"/>
                <a:cs typeface="Poppins SemiBold" pitchFamily="2" charset="77"/>
              </a:rPr>
              <a:t> </a:t>
            </a:r>
          </a:p>
        </p:txBody>
      </p:sp>
      <p:sp>
        <p:nvSpPr>
          <p:cNvPr id="30" name="Oval 29">
            <a:extLst>
              <a:ext uri="{FF2B5EF4-FFF2-40B4-BE49-F238E27FC236}">
                <a16:creationId xmlns:a16="http://schemas.microsoft.com/office/drawing/2014/main" id="{2260C687-31A4-F67B-BF1E-C9C36806FEDC}"/>
              </a:ext>
            </a:extLst>
          </p:cNvPr>
          <p:cNvSpPr>
            <a:spLocks noChangeAspect="1"/>
          </p:cNvSpPr>
          <p:nvPr/>
        </p:nvSpPr>
        <p:spPr>
          <a:xfrm>
            <a:off x="5616079" y="4104380"/>
            <a:ext cx="778012" cy="778012"/>
          </a:xfrm>
          <a:prstGeom prst="ellipse">
            <a:avLst/>
          </a:prstGeom>
          <a:solidFill>
            <a:srgbClr val="4361EE"/>
          </a:solidFill>
          <a:ln>
            <a:noFill/>
          </a:ln>
          <a:effectLst>
            <a:outerShdw blurRad="317500" sx="80000" sy="80000" algn="ctr" rotWithShape="0">
              <a:srgbClr val="000000">
                <a:alpha val="7490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41DA541D-1C59-D470-12FA-2891FA698451}"/>
              </a:ext>
            </a:extLst>
          </p:cNvPr>
          <p:cNvSpPr txBox="1">
            <a:spLocks noChangeAspect="1"/>
          </p:cNvSpPr>
          <p:nvPr/>
        </p:nvSpPr>
        <p:spPr>
          <a:xfrm>
            <a:off x="5616079" y="4290136"/>
            <a:ext cx="778012" cy="461665"/>
          </a:xfrm>
          <a:prstGeom prst="rect">
            <a:avLst/>
          </a:prstGeom>
          <a:noFill/>
        </p:spPr>
        <p:txBody>
          <a:bodyPr wrap="square" rtlCol="0">
            <a:spAutoFit/>
          </a:bodyPr>
          <a:lstStyle/>
          <a:p>
            <a:pPr algn="ctr"/>
            <a:r>
              <a:rPr lang="en-US" sz="2400" b="1" dirty="0">
                <a:solidFill>
                  <a:schemeClr val="bg1"/>
                </a:solidFill>
                <a:latin typeface="Poppins SemiBold" pitchFamily="2" charset="77"/>
                <a:cs typeface="Poppins SemiBold" pitchFamily="2" charset="77"/>
              </a:rPr>
              <a:t>03</a:t>
            </a:r>
            <a:r>
              <a:rPr lang="en-US" sz="2400" b="1" dirty="0">
                <a:latin typeface="Poppins SemiBold" pitchFamily="2" charset="77"/>
                <a:cs typeface="Poppins SemiBold" pitchFamily="2" charset="77"/>
              </a:rPr>
              <a:t> </a:t>
            </a:r>
          </a:p>
        </p:txBody>
      </p:sp>
      <p:sp>
        <p:nvSpPr>
          <p:cNvPr id="34" name="Oval 33">
            <a:extLst>
              <a:ext uri="{FF2B5EF4-FFF2-40B4-BE49-F238E27FC236}">
                <a16:creationId xmlns:a16="http://schemas.microsoft.com/office/drawing/2014/main" id="{CD730E64-435D-B466-6C30-19987D85E233}"/>
              </a:ext>
            </a:extLst>
          </p:cNvPr>
          <p:cNvSpPr>
            <a:spLocks noChangeAspect="1"/>
          </p:cNvSpPr>
          <p:nvPr/>
        </p:nvSpPr>
        <p:spPr>
          <a:xfrm>
            <a:off x="5600742" y="5484133"/>
            <a:ext cx="778012" cy="778012"/>
          </a:xfrm>
          <a:prstGeom prst="ellipse">
            <a:avLst/>
          </a:prstGeom>
          <a:solidFill>
            <a:srgbClr val="4361EE"/>
          </a:solidFill>
          <a:ln>
            <a:noFill/>
          </a:ln>
          <a:effectLst>
            <a:outerShdw blurRad="317500" sx="80000" sy="80000" algn="ctr" rotWithShape="0">
              <a:srgbClr val="000000">
                <a:alpha val="7490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966D8FC7-4283-3467-5D72-6D8C3092DE60}"/>
              </a:ext>
            </a:extLst>
          </p:cNvPr>
          <p:cNvSpPr txBox="1">
            <a:spLocks noChangeAspect="1"/>
          </p:cNvSpPr>
          <p:nvPr/>
        </p:nvSpPr>
        <p:spPr>
          <a:xfrm>
            <a:off x="5600742" y="5669889"/>
            <a:ext cx="778012" cy="461665"/>
          </a:xfrm>
          <a:prstGeom prst="rect">
            <a:avLst/>
          </a:prstGeom>
          <a:noFill/>
        </p:spPr>
        <p:txBody>
          <a:bodyPr wrap="square" rtlCol="0">
            <a:spAutoFit/>
          </a:bodyPr>
          <a:lstStyle/>
          <a:p>
            <a:pPr algn="ctr"/>
            <a:r>
              <a:rPr lang="en-US" sz="2400" b="1" dirty="0">
                <a:solidFill>
                  <a:schemeClr val="bg1"/>
                </a:solidFill>
                <a:latin typeface="Poppins SemiBold" pitchFamily="2" charset="77"/>
                <a:cs typeface="Poppins SemiBold" pitchFamily="2" charset="77"/>
              </a:rPr>
              <a:t>04</a:t>
            </a:r>
            <a:r>
              <a:rPr lang="en-US" sz="2400" b="1" dirty="0">
                <a:latin typeface="Poppins SemiBold" pitchFamily="2" charset="77"/>
                <a:cs typeface="Poppins SemiBold" pitchFamily="2" charset="77"/>
              </a:rPr>
              <a:t> </a:t>
            </a:r>
          </a:p>
        </p:txBody>
      </p:sp>
      <p:sp>
        <p:nvSpPr>
          <p:cNvPr id="36" name="Rectangle 35">
            <a:extLst>
              <a:ext uri="{FF2B5EF4-FFF2-40B4-BE49-F238E27FC236}">
                <a16:creationId xmlns:a16="http://schemas.microsoft.com/office/drawing/2014/main" id="{71C2627A-1BAB-B3A9-2291-ED3EEC8F445D}"/>
              </a:ext>
            </a:extLst>
          </p:cNvPr>
          <p:cNvSpPr/>
          <p:nvPr/>
        </p:nvSpPr>
        <p:spPr>
          <a:xfrm>
            <a:off x="6816080" y="5602128"/>
            <a:ext cx="4608512" cy="830997"/>
          </a:xfrm>
          <a:prstGeom prst="rect">
            <a:avLst/>
          </a:prstGeom>
        </p:spPr>
        <p:txBody>
          <a:bodyPr wrap="square" lIns="91440" tIns="45720" rIns="91440" bIns="45720" anchor="t">
            <a:spAutoFit/>
          </a:bodyPr>
          <a:lstStyle/>
          <a:p>
            <a:r>
              <a:rPr lang="en-US" sz="1600" dirty="0">
                <a:solidFill>
                  <a:srgbClr val="154BE6"/>
                </a:solidFill>
                <a:latin typeface="Poppins Medium"/>
                <a:ea typeface="Open Sans"/>
                <a:cs typeface="Poppins Medium"/>
              </a:rPr>
              <a:t>About 2/3 of youth tobacco users report wanting to quit, and nearly two-thirds report trying to quit in the past year</a:t>
            </a:r>
          </a:p>
        </p:txBody>
      </p:sp>
      <p:pic>
        <p:nvPicPr>
          <p:cNvPr id="15" name="Picture Placeholder 14">
            <a:extLst>
              <a:ext uri="{FF2B5EF4-FFF2-40B4-BE49-F238E27FC236}">
                <a16:creationId xmlns:a16="http://schemas.microsoft.com/office/drawing/2014/main" id="{2EB386E6-E494-CDDC-E03C-E6174AEB34A9}"/>
              </a:ext>
            </a:extLst>
          </p:cNvPr>
          <p:cNvPicPr>
            <a:picLocks noGrp="1" noChangeAspect="1"/>
          </p:cNvPicPr>
          <p:nvPr>
            <p:ph type="pic" sz="quarter" idx="10"/>
          </p:nvPr>
        </p:nvPicPr>
        <p:blipFill>
          <a:blip r:embed="rId3"/>
          <a:srcRect t="1291" b="1291"/>
          <a:stretch>
            <a:fillRect/>
          </a:stretch>
        </p:blipFill>
        <p:spPr/>
      </p:pic>
    </p:spTree>
    <p:extLst>
      <p:ext uri="{BB962C8B-B14F-4D97-AF65-F5344CB8AC3E}">
        <p14:creationId xmlns:p14="http://schemas.microsoft.com/office/powerpoint/2010/main" val="4614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47">
            <a:extLst>
              <a:ext uri="{FF2B5EF4-FFF2-40B4-BE49-F238E27FC236}">
                <a16:creationId xmlns:a16="http://schemas.microsoft.com/office/drawing/2014/main" id="{AA6753E2-F1C8-86FA-2489-06D9607B5151}"/>
              </a:ext>
            </a:extLst>
          </p:cNvPr>
          <p:cNvSpPr/>
          <p:nvPr/>
        </p:nvSpPr>
        <p:spPr>
          <a:xfrm>
            <a:off x="6960096" y="1916832"/>
            <a:ext cx="4320480" cy="4199703"/>
          </a:xfrm>
          <a:prstGeom prst="roundRect">
            <a:avLst>
              <a:gd name="adj" fmla="val 1721"/>
            </a:avLst>
          </a:prstGeom>
          <a:gradFill flip="none" rotWithShape="1">
            <a:gsLst>
              <a:gs pos="0">
                <a:srgbClr val="51C2CB"/>
              </a:gs>
              <a:gs pos="99000">
                <a:srgbClr val="4361EE"/>
              </a:gs>
            </a:gsLst>
            <a:lin ang="8100000" scaled="1"/>
            <a:tileRect/>
          </a:gradFill>
          <a:ln>
            <a:noFill/>
          </a:ln>
          <a:effectLst>
            <a:outerShdw blurRad="342900" dist="38100" dir="2700000" sx="102000" sy="102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Rounded Rectangle 35">
            <a:extLst>
              <a:ext uri="{FF2B5EF4-FFF2-40B4-BE49-F238E27FC236}">
                <a16:creationId xmlns:a16="http://schemas.microsoft.com/office/drawing/2014/main" id="{27C9D6C5-3B7B-CF92-80BB-37B33181BEA3}"/>
              </a:ext>
            </a:extLst>
          </p:cNvPr>
          <p:cNvSpPr/>
          <p:nvPr/>
        </p:nvSpPr>
        <p:spPr>
          <a:xfrm>
            <a:off x="1819212" y="1916832"/>
            <a:ext cx="4320480" cy="4199703"/>
          </a:xfrm>
          <a:prstGeom prst="roundRect">
            <a:avLst>
              <a:gd name="adj" fmla="val 1721"/>
            </a:avLst>
          </a:prstGeom>
          <a:gradFill flip="none" rotWithShape="1">
            <a:gsLst>
              <a:gs pos="0">
                <a:srgbClr val="51C2CB"/>
              </a:gs>
              <a:gs pos="99000">
                <a:srgbClr val="4361EE"/>
              </a:gs>
            </a:gsLst>
            <a:lin ang="10800000" scaled="1"/>
            <a:tileRect/>
          </a:gradFill>
          <a:ln>
            <a:noFill/>
          </a:ln>
          <a:effectLst>
            <a:outerShdw blurRad="342900" dist="38100" dir="2700000" sx="102000" sy="102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TextBox 3">
            <a:extLst>
              <a:ext uri="{FF2B5EF4-FFF2-40B4-BE49-F238E27FC236}">
                <a16:creationId xmlns:a16="http://schemas.microsoft.com/office/drawing/2014/main" id="{448C0162-9977-1CD1-E4AC-BA9C9C954405}"/>
              </a:ext>
            </a:extLst>
          </p:cNvPr>
          <p:cNvSpPr txBox="1"/>
          <p:nvPr/>
        </p:nvSpPr>
        <p:spPr>
          <a:xfrm>
            <a:off x="690474" y="639584"/>
            <a:ext cx="10038872" cy="646331"/>
          </a:xfrm>
          <a:prstGeom prst="rect">
            <a:avLst/>
          </a:prstGeom>
          <a:noFill/>
        </p:spPr>
        <p:txBody>
          <a:bodyPr wrap="square" rtlCol="0">
            <a:spAutoFit/>
          </a:bodyPr>
          <a:lstStyle/>
          <a:p>
            <a:r>
              <a:rPr lang="en-US" sz="3600" dirty="0">
                <a:solidFill>
                  <a:srgbClr val="4361EE"/>
                </a:solidFill>
                <a:latin typeface="Poppins SemiBold" pitchFamily="2" charset="77"/>
                <a:cs typeface="Poppins SemiBold" pitchFamily="2" charset="77"/>
              </a:rPr>
              <a:t>Short Term Effects of Smoking Cigarettes</a:t>
            </a:r>
            <a:endParaRPr lang="en-US" sz="2800" dirty="0">
              <a:solidFill>
                <a:srgbClr val="F77217"/>
              </a:solidFill>
              <a:latin typeface="Poppins SemiBold" pitchFamily="2" charset="77"/>
              <a:cs typeface="Poppins SemiBold" pitchFamily="2" charset="77"/>
            </a:endParaRPr>
          </a:p>
        </p:txBody>
      </p:sp>
      <p:sp>
        <p:nvSpPr>
          <p:cNvPr id="8" name="Rectangle 7">
            <a:extLst>
              <a:ext uri="{FF2B5EF4-FFF2-40B4-BE49-F238E27FC236}">
                <a16:creationId xmlns:a16="http://schemas.microsoft.com/office/drawing/2014/main" id="{4A520F1E-CC96-61AD-4A88-1490B3E2E6C2}"/>
              </a:ext>
            </a:extLst>
          </p:cNvPr>
          <p:cNvSpPr/>
          <p:nvPr/>
        </p:nvSpPr>
        <p:spPr>
          <a:xfrm>
            <a:off x="2348917" y="2422519"/>
            <a:ext cx="3424303" cy="3693319"/>
          </a:xfrm>
          <a:prstGeom prst="rect">
            <a:avLst/>
          </a:prstGeom>
        </p:spPr>
        <p:txBody>
          <a:bodyPr wrap="square">
            <a:spAutoFit/>
          </a:bodyPr>
          <a:lstStyle/>
          <a:p>
            <a:pPr>
              <a:lnSpc>
                <a:spcPct val="150000"/>
              </a:lnSpc>
            </a:pPr>
            <a:r>
              <a:rPr lang="en-US" dirty="0">
                <a:solidFill>
                  <a:schemeClr val="bg1"/>
                </a:solidFill>
                <a:latin typeface="Poppins Medium" pitchFamily="2" charset="77"/>
                <a:ea typeface="Open Sans" panose="020B0606030504020204" pitchFamily="34" charset="0"/>
                <a:cs typeface="Poppins Medium" pitchFamily="2" charset="77"/>
              </a:rPr>
              <a:t>Stained teeth &amp; periodontal</a:t>
            </a:r>
          </a:p>
          <a:p>
            <a:r>
              <a:rPr lang="en-US" dirty="0">
                <a:solidFill>
                  <a:schemeClr val="bg1"/>
                </a:solidFill>
                <a:latin typeface="Poppins Medium" pitchFamily="2" charset="77"/>
                <a:ea typeface="Open Sans" panose="020B0606030504020204" pitchFamily="34" charset="0"/>
                <a:cs typeface="Poppins Medium" pitchFamily="2" charset="77"/>
              </a:rPr>
              <a:t>disease</a:t>
            </a:r>
          </a:p>
          <a:p>
            <a:pPr>
              <a:lnSpc>
                <a:spcPct val="150000"/>
              </a:lnSpc>
            </a:pPr>
            <a:endParaRPr lang="en-US" dirty="0">
              <a:solidFill>
                <a:schemeClr val="bg1"/>
              </a:solidFill>
              <a:latin typeface="Poppins Medium" pitchFamily="2" charset="77"/>
              <a:ea typeface="Open Sans" panose="020B0606030504020204" pitchFamily="34" charset="0"/>
              <a:cs typeface="Poppins Medium" pitchFamily="2" charset="77"/>
            </a:endParaRPr>
          </a:p>
          <a:p>
            <a:pPr>
              <a:lnSpc>
                <a:spcPct val="150000"/>
              </a:lnSpc>
            </a:pPr>
            <a:r>
              <a:rPr lang="en-US" dirty="0">
                <a:solidFill>
                  <a:schemeClr val="bg1"/>
                </a:solidFill>
                <a:latin typeface="Poppins Medium" pitchFamily="2" charset="77"/>
                <a:ea typeface="Open Sans" panose="020B0606030504020204" pitchFamily="34" charset="0"/>
                <a:cs typeface="Poppins Medium" pitchFamily="2" charset="77"/>
              </a:rPr>
              <a:t>Chronic coughing</a:t>
            </a:r>
          </a:p>
          <a:p>
            <a:pPr>
              <a:lnSpc>
                <a:spcPct val="150000"/>
              </a:lnSpc>
            </a:pPr>
            <a:endParaRPr lang="en-US" dirty="0">
              <a:solidFill>
                <a:schemeClr val="bg1"/>
              </a:solidFill>
              <a:latin typeface="Poppins Medium" pitchFamily="2" charset="77"/>
              <a:ea typeface="Open Sans" panose="020B0606030504020204" pitchFamily="34" charset="0"/>
              <a:cs typeface="Poppins Medium" pitchFamily="2" charset="77"/>
            </a:endParaRPr>
          </a:p>
          <a:p>
            <a:pPr>
              <a:lnSpc>
                <a:spcPct val="150000"/>
              </a:lnSpc>
            </a:pPr>
            <a:r>
              <a:rPr lang="en-US" dirty="0">
                <a:solidFill>
                  <a:schemeClr val="bg1"/>
                </a:solidFill>
                <a:latin typeface="Poppins Medium" pitchFamily="2" charset="77"/>
                <a:ea typeface="Open Sans" panose="020B0606030504020204" pitchFamily="34" charset="0"/>
                <a:cs typeface="Poppins Medium" pitchFamily="2" charset="77"/>
              </a:rPr>
              <a:t>Increased phlegm</a:t>
            </a:r>
          </a:p>
          <a:p>
            <a:pPr>
              <a:lnSpc>
                <a:spcPct val="150000"/>
              </a:lnSpc>
            </a:pPr>
            <a:endParaRPr lang="en-US" dirty="0">
              <a:solidFill>
                <a:schemeClr val="bg1"/>
              </a:solidFill>
              <a:latin typeface="Poppins Medium" pitchFamily="2" charset="77"/>
              <a:ea typeface="Open Sans" panose="020B0606030504020204" pitchFamily="34" charset="0"/>
              <a:cs typeface="Poppins Medium" pitchFamily="2" charset="77"/>
            </a:endParaRPr>
          </a:p>
          <a:p>
            <a:pPr>
              <a:lnSpc>
                <a:spcPct val="150000"/>
              </a:lnSpc>
            </a:pPr>
            <a:r>
              <a:rPr lang="en-US" dirty="0">
                <a:solidFill>
                  <a:schemeClr val="bg1"/>
                </a:solidFill>
                <a:latin typeface="Poppins Medium" pitchFamily="2" charset="77"/>
                <a:ea typeface="Open Sans" panose="020B0606030504020204" pitchFamily="34" charset="0"/>
                <a:cs typeface="Poppins Medium" pitchFamily="2" charset="77"/>
              </a:rPr>
              <a:t>Shortness of breath</a:t>
            </a:r>
          </a:p>
          <a:p>
            <a:endParaRPr lang="en-US" dirty="0">
              <a:solidFill>
                <a:srgbClr val="154BE6"/>
              </a:solidFill>
              <a:latin typeface="Poppins Medium" pitchFamily="2" charset="77"/>
              <a:ea typeface="Open Sans" panose="020B0606030504020204" pitchFamily="34" charset="0"/>
              <a:cs typeface="Poppins Medium" pitchFamily="2" charset="77"/>
            </a:endParaRPr>
          </a:p>
        </p:txBody>
      </p:sp>
      <p:sp>
        <p:nvSpPr>
          <p:cNvPr id="37" name="Oval 36">
            <a:extLst>
              <a:ext uri="{FF2B5EF4-FFF2-40B4-BE49-F238E27FC236}">
                <a16:creationId xmlns:a16="http://schemas.microsoft.com/office/drawing/2014/main" id="{C54FC229-612D-B7EA-7303-1B56A8AFD357}"/>
              </a:ext>
            </a:extLst>
          </p:cNvPr>
          <p:cNvSpPr/>
          <p:nvPr/>
        </p:nvSpPr>
        <p:spPr>
          <a:xfrm>
            <a:off x="1519250" y="2541044"/>
            <a:ext cx="599924" cy="599924"/>
          </a:xfrm>
          <a:prstGeom prst="ellipse">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9A14BCB-ECD7-660C-F34F-E48D0CE766CD}"/>
              </a:ext>
            </a:extLst>
          </p:cNvPr>
          <p:cNvSpPr/>
          <p:nvPr/>
        </p:nvSpPr>
        <p:spPr>
          <a:xfrm>
            <a:off x="1443916" y="2671729"/>
            <a:ext cx="750591" cy="338554"/>
          </a:xfrm>
          <a:prstGeom prst="rect">
            <a:avLst/>
          </a:prstGeom>
        </p:spPr>
        <p:txBody>
          <a:bodyPr wrap="square">
            <a:spAutoFit/>
          </a:bodyPr>
          <a:lstStyle/>
          <a:p>
            <a:pPr algn="ctr"/>
            <a:r>
              <a:rPr lang="en-US" sz="1600" dirty="0">
                <a:solidFill>
                  <a:schemeClr val="bg1"/>
                </a:solidFill>
                <a:latin typeface="Poppins" pitchFamily="2" charset="77"/>
                <a:ea typeface="Open Sans" panose="020B0606030504020204" pitchFamily="34" charset="0"/>
                <a:cs typeface="Poppins" pitchFamily="2" charset="77"/>
              </a:rPr>
              <a:t>01</a:t>
            </a:r>
            <a:endParaRPr lang="en-ID" sz="1600" dirty="0">
              <a:solidFill>
                <a:schemeClr val="bg1"/>
              </a:solidFill>
              <a:latin typeface="Poppins" pitchFamily="2" charset="77"/>
              <a:ea typeface="Open Sans" panose="020B0606030504020204" pitchFamily="34" charset="0"/>
              <a:cs typeface="Poppins" pitchFamily="2" charset="77"/>
            </a:endParaRPr>
          </a:p>
        </p:txBody>
      </p:sp>
      <p:sp>
        <p:nvSpPr>
          <p:cNvPr id="40" name="Rectangle 39">
            <a:extLst>
              <a:ext uri="{FF2B5EF4-FFF2-40B4-BE49-F238E27FC236}">
                <a16:creationId xmlns:a16="http://schemas.microsoft.com/office/drawing/2014/main" id="{06DECCA3-3175-E89C-9067-C9311EAE321B}"/>
              </a:ext>
            </a:extLst>
          </p:cNvPr>
          <p:cNvSpPr/>
          <p:nvPr/>
        </p:nvSpPr>
        <p:spPr>
          <a:xfrm>
            <a:off x="7479851" y="2422519"/>
            <a:ext cx="3249495" cy="3277820"/>
          </a:xfrm>
          <a:prstGeom prst="rect">
            <a:avLst/>
          </a:prstGeom>
        </p:spPr>
        <p:txBody>
          <a:bodyPr wrap="square">
            <a:spAutoFit/>
          </a:bodyPr>
          <a:lstStyle/>
          <a:p>
            <a:pPr>
              <a:lnSpc>
                <a:spcPct val="150000"/>
              </a:lnSpc>
            </a:pPr>
            <a:r>
              <a:rPr lang="en-US" dirty="0">
                <a:solidFill>
                  <a:schemeClr val="bg1"/>
                </a:solidFill>
                <a:latin typeface="Poppins Medium" pitchFamily="2" charset="77"/>
                <a:ea typeface="Open Sans" panose="020B0606030504020204" pitchFamily="34" charset="0"/>
                <a:cs typeface="Poppins Medium" pitchFamily="2" charset="77"/>
              </a:rPr>
              <a:t>Hearing loss</a:t>
            </a:r>
          </a:p>
          <a:p>
            <a:pPr>
              <a:lnSpc>
                <a:spcPct val="150000"/>
              </a:lnSpc>
            </a:pPr>
            <a:endParaRPr lang="en-US" dirty="0">
              <a:solidFill>
                <a:schemeClr val="bg1"/>
              </a:solidFill>
              <a:latin typeface="Poppins Medium" pitchFamily="2" charset="77"/>
              <a:ea typeface="Open Sans" panose="020B0606030504020204" pitchFamily="34" charset="0"/>
              <a:cs typeface="Poppins Medium" pitchFamily="2" charset="77"/>
            </a:endParaRPr>
          </a:p>
          <a:p>
            <a:pPr>
              <a:lnSpc>
                <a:spcPct val="150000"/>
              </a:lnSpc>
            </a:pPr>
            <a:r>
              <a:rPr lang="en-US" dirty="0">
                <a:solidFill>
                  <a:schemeClr val="bg1"/>
                </a:solidFill>
                <a:latin typeface="Poppins Medium" pitchFamily="2" charset="77"/>
                <a:ea typeface="Open Sans" panose="020B0606030504020204" pitchFamily="34" charset="0"/>
                <a:cs typeface="Poppins Medium" pitchFamily="2" charset="77"/>
              </a:rPr>
              <a:t>Vision problems</a:t>
            </a:r>
          </a:p>
          <a:p>
            <a:pPr>
              <a:lnSpc>
                <a:spcPct val="150000"/>
              </a:lnSpc>
            </a:pPr>
            <a:endParaRPr lang="en-US" dirty="0">
              <a:solidFill>
                <a:schemeClr val="bg1"/>
              </a:solidFill>
              <a:latin typeface="Poppins Medium" pitchFamily="2" charset="77"/>
              <a:ea typeface="Open Sans" panose="020B0606030504020204" pitchFamily="34" charset="0"/>
              <a:cs typeface="Poppins Medium" pitchFamily="2" charset="77"/>
            </a:endParaRPr>
          </a:p>
          <a:p>
            <a:pPr>
              <a:lnSpc>
                <a:spcPct val="150000"/>
              </a:lnSpc>
            </a:pPr>
            <a:r>
              <a:rPr lang="en-US" dirty="0">
                <a:solidFill>
                  <a:schemeClr val="bg1"/>
                </a:solidFill>
                <a:latin typeface="Poppins Medium" pitchFamily="2" charset="77"/>
                <a:ea typeface="Open Sans" panose="020B0606030504020204" pitchFamily="34" charset="0"/>
                <a:cs typeface="Poppins Medium" pitchFamily="2" charset="77"/>
              </a:rPr>
              <a:t>Headaches</a:t>
            </a:r>
          </a:p>
          <a:p>
            <a:pPr>
              <a:lnSpc>
                <a:spcPct val="150000"/>
              </a:lnSpc>
            </a:pPr>
            <a:endParaRPr lang="en-US" dirty="0">
              <a:solidFill>
                <a:schemeClr val="bg1"/>
              </a:solidFill>
              <a:latin typeface="Poppins Medium" pitchFamily="2" charset="77"/>
              <a:ea typeface="Open Sans" panose="020B0606030504020204" pitchFamily="34" charset="0"/>
              <a:cs typeface="Poppins Medium" pitchFamily="2" charset="77"/>
            </a:endParaRPr>
          </a:p>
          <a:p>
            <a:pPr>
              <a:lnSpc>
                <a:spcPct val="150000"/>
              </a:lnSpc>
            </a:pPr>
            <a:r>
              <a:rPr lang="en-US" dirty="0">
                <a:solidFill>
                  <a:schemeClr val="bg1"/>
                </a:solidFill>
                <a:latin typeface="Poppins Medium" pitchFamily="2" charset="77"/>
                <a:ea typeface="Open Sans" panose="020B0606030504020204" pitchFamily="34" charset="0"/>
                <a:cs typeface="Poppins Medium" pitchFamily="2" charset="77"/>
              </a:rPr>
              <a:t>Faster resting heartrate</a:t>
            </a:r>
            <a:endParaRPr lang="en-ID" dirty="0">
              <a:solidFill>
                <a:schemeClr val="bg1"/>
              </a:solidFill>
              <a:latin typeface="Poppins Medium" pitchFamily="2" charset="77"/>
              <a:ea typeface="Open Sans" panose="020B0606030504020204" pitchFamily="34" charset="0"/>
              <a:cs typeface="Poppins Medium" pitchFamily="2" charset="77"/>
            </a:endParaRPr>
          </a:p>
          <a:p>
            <a:endParaRPr lang="en-US" dirty="0">
              <a:solidFill>
                <a:srgbClr val="154BE6"/>
              </a:solidFill>
              <a:latin typeface="Poppins Medium" pitchFamily="2" charset="77"/>
              <a:ea typeface="Open Sans" panose="020B0606030504020204" pitchFamily="34" charset="0"/>
              <a:cs typeface="Poppins Medium" pitchFamily="2" charset="77"/>
            </a:endParaRPr>
          </a:p>
        </p:txBody>
      </p:sp>
      <p:sp>
        <p:nvSpPr>
          <p:cNvPr id="41" name="Oval 40">
            <a:extLst>
              <a:ext uri="{FF2B5EF4-FFF2-40B4-BE49-F238E27FC236}">
                <a16:creationId xmlns:a16="http://schemas.microsoft.com/office/drawing/2014/main" id="{26B5066C-CB6B-C768-EDCD-16EF6FA8DD5C}"/>
              </a:ext>
            </a:extLst>
          </p:cNvPr>
          <p:cNvSpPr/>
          <p:nvPr/>
        </p:nvSpPr>
        <p:spPr>
          <a:xfrm>
            <a:off x="1520847" y="3499583"/>
            <a:ext cx="599924" cy="599924"/>
          </a:xfrm>
          <a:prstGeom prst="ellipse">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8DB3CBE-AB4F-5151-B1B3-027E919990BA}"/>
              </a:ext>
            </a:extLst>
          </p:cNvPr>
          <p:cNvSpPr/>
          <p:nvPr/>
        </p:nvSpPr>
        <p:spPr>
          <a:xfrm>
            <a:off x="1445513" y="3644681"/>
            <a:ext cx="750591" cy="338554"/>
          </a:xfrm>
          <a:prstGeom prst="rect">
            <a:avLst/>
          </a:prstGeom>
        </p:spPr>
        <p:txBody>
          <a:bodyPr wrap="square">
            <a:spAutoFit/>
          </a:bodyPr>
          <a:lstStyle/>
          <a:p>
            <a:pPr algn="ctr"/>
            <a:r>
              <a:rPr lang="en-US" sz="1600" dirty="0">
                <a:solidFill>
                  <a:schemeClr val="bg1"/>
                </a:solidFill>
                <a:latin typeface="Poppins" pitchFamily="2" charset="77"/>
                <a:ea typeface="Open Sans" panose="020B0606030504020204" pitchFamily="34" charset="0"/>
                <a:cs typeface="Poppins" pitchFamily="2" charset="77"/>
              </a:rPr>
              <a:t>02</a:t>
            </a:r>
            <a:endParaRPr lang="en-ID" sz="1600" dirty="0">
              <a:solidFill>
                <a:schemeClr val="bg1"/>
              </a:solidFill>
              <a:latin typeface="Poppins" pitchFamily="2" charset="77"/>
              <a:ea typeface="Open Sans" panose="020B0606030504020204" pitchFamily="34" charset="0"/>
              <a:cs typeface="Poppins" pitchFamily="2" charset="77"/>
            </a:endParaRPr>
          </a:p>
        </p:txBody>
      </p:sp>
      <p:sp>
        <p:nvSpPr>
          <p:cNvPr id="43" name="Oval 42">
            <a:extLst>
              <a:ext uri="{FF2B5EF4-FFF2-40B4-BE49-F238E27FC236}">
                <a16:creationId xmlns:a16="http://schemas.microsoft.com/office/drawing/2014/main" id="{2F22BFD9-0CA1-B660-159C-87D77851E359}"/>
              </a:ext>
            </a:extLst>
          </p:cNvPr>
          <p:cNvSpPr/>
          <p:nvPr/>
        </p:nvSpPr>
        <p:spPr>
          <a:xfrm>
            <a:off x="1526564" y="4341333"/>
            <a:ext cx="599924" cy="599924"/>
          </a:xfrm>
          <a:prstGeom prst="ellipse">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129EDF6-914C-C9EC-B939-C58022D56724}"/>
              </a:ext>
            </a:extLst>
          </p:cNvPr>
          <p:cNvSpPr/>
          <p:nvPr/>
        </p:nvSpPr>
        <p:spPr>
          <a:xfrm>
            <a:off x="1443916" y="4472018"/>
            <a:ext cx="750591" cy="338554"/>
          </a:xfrm>
          <a:prstGeom prst="rect">
            <a:avLst/>
          </a:prstGeom>
        </p:spPr>
        <p:txBody>
          <a:bodyPr wrap="square">
            <a:spAutoFit/>
          </a:bodyPr>
          <a:lstStyle/>
          <a:p>
            <a:pPr algn="ctr"/>
            <a:r>
              <a:rPr lang="en-US" sz="1600" dirty="0">
                <a:solidFill>
                  <a:schemeClr val="bg1"/>
                </a:solidFill>
                <a:latin typeface="Poppins" pitchFamily="2" charset="77"/>
                <a:ea typeface="Open Sans" panose="020B0606030504020204" pitchFamily="34" charset="0"/>
                <a:cs typeface="Poppins" pitchFamily="2" charset="77"/>
              </a:rPr>
              <a:t>03</a:t>
            </a:r>
            <a:endParaRPr lang="en-ID" sz="1600" dirty="0">
              <a:solidFill>
                <a:schemeClr val="bg1"/>
              </a:solidFill>
              <a:latin typeface="Poppins" pitchFamily="2" charset="77"/>
              <a:ea typeface="Open Sans" panose="020B0606030504020204" pitchFamily="34" charset="0"/>
              <a:cs typeface="Poppins" pitchFamily="2" charset="77"/>
            </a:endParaRPr>
          </a:p>
        </p:txBody>
      </p:sp>
      <p:sp>
        <p:nvSpPr>
          <p:cNvPr id="45" name="Oval 44">
            <a:extLst>
              <a:ext uri="{FF2B5EF4-FFF2-40B4-BE49-F238E27FC236}">
                <a16:creationId xmlns:a16="http://schemas.microsoft.com/office/drawing/2014/main" id="{26CC07CD-8566-FF5E-2899-3EC4EE2F460A}"/>
              </a:ext>
            </a:extLst>
          </p:cNvPr>
          <p:cNvSpPr/>
          <p:nvPr/>
        </p:nvSpPr>
        <p:spPr>
          <a:xfrm>
            <a:off x="1526564" y="5157192"/>
            <a:ext cx="599924" cy="599924"/>
          </a:xfrm>
          <a:prstGeom prst="ellipse">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3979BE2-7400-AE45-42B5-6E8306D9A11B}"/>
              </a:ext>
            </a:extLst>
          </p:cNvPr>
          <p:cNvSpPr/>
          <p:nvPr/>
        </p:nvSpPr>
        <p:spPr>
          <a:xfrm>
            <a:off x="1443916" y="5289679"/>
            <a:ext cx="750591" cy="338554"/>
          </a:xfrm>
          <a:prstGeom prst="rect">
            <a:avLst/>
          </a:prstGeom>
        </p:spPr>
        <p:txBody>
          <a:bodyPr wrap="square">
            <a:spAutoFit/>
          </a:bodyPr>
          <a:lstStyle/>
          <a:p>
            <a:pPr algn="ctr"/>
            <a:r>
              <a:rPr lang="en-US" sz="1600" dirty="0">
                <a:solidFill>
                  <a:schemeClr val="bg1"/>
                </a:solidFill>
                <a:latin typeface="Poppins" pitchFamily="2" charset="77"/>
                <a:ea typeface="Open Sans" panose="020B0606030504020204" pitchFamily="34" charset="0"/>
                <a:cs typeface="Poppins" pitchFamily="2" charset="77"/>
              </a:rPr>
              <a:t>04</a:t>
            </a:r>
            <a:endParaRPr lang="en-ID" sz="1600" dirty="0">
              <a:solidFill>
                <a:schemeClr val="bg1"/>
              </a:solidFill>
              <a:latin typeface="Poppins" pitchFamily="2" charset="77"/>
              <a:ea typeface="Open Sans" panose="020B0606030504020204" pitchFamily="34" charset="0"/>
              <a:cs typeface="Poppins" pitchFamily="2" charset="77"/>
            </a:endParaRPr>
          </a:p>
        </p:txBody>
      </p:sp>
      <p:sp>
        <p:nvSpPr>
          <p:cNvPr id="49" name="Oval 48">
            <a:extLst>
              <a:ext uri="{FF2B5EF4-FFF2-40B4-BE49-F238E27FC236}">
                <a16:creationId xmlns:a16="http://schemas.microsoft.com/office/drawing/2014/main" id="{2E7C1B8B-E52F-BD9A-753C-0D90FBE98DFB}"/>
              </a:ext>
            </a:extLst>
          </p:cNvPr>
          <p:cNvSpPr/>
          <p:nvPr/>
        </p:nvSpPr>
        <p:spPr>
          <a:xfrm>
            <a:off x="6657498" y="2410359"/>
            <a:ext cx="599924" cy="5999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BC9F193-E105-02BF-EF46-D9A929FA2030}"/>
              </a:ext>
            </a:extLst>
          </p:cNvPr>
          <p:cNvSpPr/>
          <p:nvPr/>
        </p:nvSpPr>
        <p:spPr>
          <a:xfrm>
            <a:off x="6582164" y="2545773"/>
            <a:ext cx="750591" cy="338554"/>
          </a:xfrm>
          <a:prstGeom prst="rect">
            <a:avLst/>
          </a:prstGeom>
        </p:spPr>
        <p:txBody>
          <a:bodyPr wrap="square">
            <a:spAutoFit/>
          </a:bodyPr>
          <a:lstStyle/>
          <a:p>
            <a:pPr algn="ctr"/>
            <a:r>
              <a:rPr lang="en-US" sz="1600" dirty="0">
                <a:solidFill>
                  <a:schemeClr val="bg1"/>
                </a:solidFill>
                <a:latin typeface="Poppins" pitchFamily="2" charset="77"/>
                <a:ea typeface="Open Sans" panose="020B0606030504020204" pitchFamily="34" charset="0"/>
                <a:cs typeface="Poppins" pitchFamily="2" charset="77"/>
              </a:rPr>
              <a:t>05</a:t>
            </a:r>
            <a:endParaRPr lang="en-ID" sz="1600" dirty="0">
              <a:solidFill>
                <a:schemeClr val="bg1"/>
              </a:solidFill>
              <a:latin typeface="Poppins" pitchFamily="2" charset="77"/>
              <a:ea typeface="Open Sans" panose="020B0606030504020204" pitchFamily="34" charset="0"/>
              <a:cs typeface="Poppins" pitchFamily="2" charset="77"/>
            </a:endParaRPr>
          </a:p>
        </p:txBody>
      </p:sp>
      <p:sp>
        <p:nvSpPr>
          <p:cNvPr id="51" name="Oval 50">
            <a:extLst>
              <a:ext uri="{FF2B5EF4-FFF2-40B4-BE49-F238E27FC236}">
                <a16:creationId xmlns:a16="http://schemas.microsoft.com/office/drawing/2014/main" id="{DE477328-844F-3AAF-8F91-88A1A1007E61}"/>
              </a:ext>
            </a:extLst>
          </p:cNvPr>
          <p:cNvSpPr/>
          <p:nvPr/>
        </p:nvSpPr>
        <p:spPr>
          <a:xfrm>
            <a:off x="6657498" y="3219984"/>
            <a:ext cx="599924" cy="5999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E00C79D-8FCB-AF8F-9BF8-8715B98EA430}"/>
              </a:ext>
            </a:extLst>
          </p:cNvPr>
          <p:cNvSpPr/>
          <p:nvPr/>
        </p:nvSpPr>
        <p:spPr>
          <a:xfrm>
            <a:off x="6582164" y="3355398"/>
            <a:ext cx="750591" cy="338554"/>
          </a:xfrm>
          <a:prstGeom prst="rect">
            <a:avLst/>
          </a:prstGeom>
        </p:spPr>
        <p:txBody>
          <a:bodyPr wrap="square">
            <a:spAutoFit/>
          </a:bodyPr>
          <a:lstStyle/>
          <a:p>
            <a:pPr algn="ctr"/>
            <a:r>
              <a:rPr lang="en-US" sz="1600" dirty="0">
                <a:solidFill>
                  <a:schemeClr val="bg1"/>
                </a:solidFill>
                <a:latin typeface="Poppins" pitchFamily="2" charset="77"/>
                <a:ea typeface="Open Sans" panose="020B0606030504020204" pitchFamily="34" charset="0"/>
                <a:cs typeface="Poppins" pitchFamily="2" charset="77"/>
              </a:rPr>
              <a:t>06</a:t>
            </a:r>
            <a:endParaRPr lang="en-ID" sz="1600" dirty="0">
              <a:solidFill>
                <a:schemeClr val="bg1"/>
              </a:solidFill>
              <a:latin typeface="Poppins" pitchFamily="2" charset="77"/>
              <a:ea typeface="Open Sans" panose="020B0606030504020204" pitchFamily="34" charset="0"/>
              <a:cs typeface="Poppins" pitchFamily="2" charset="77"/>
            </a:endParaRPr>
          </a:p>
        </p:txBody>
      </p:sp>
      <p:sp>
        <p:nvSpPr>
          <p:cNvPr id="53" name="Oval 52">
            <a:extLst>
              <a:ext uri="{FF2B5EF4-FFF2-40B4-BE49-F238E27FC236}">
                <a16:creationId xmlns:a16="http://schemas.microsoft.com/office/drawing/2014/main" id="{265FE742-D3E0-8462-7669-6CC6A24CCCCA}"/>
              </a:ext>
            </a:extLst>
          </p:cNvPr>
          <p:cNvSpPr/>
          <p:nvPr/>
        </p:nvSpPr>
        <p:spPr>
          <a:xfrm>
            <a:off x="6657498" y="4042309"/>
            <a:ext cx="599924" cy="5999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C2E45FD-C6BA-16CD-F8A0-A8F730BF1D4C}"/>
              </a:ext>
            </a:extLst>
          </p:cNvPr>
          <p:cNvSpPr/>
          <p:nvPr/>
        </p:nvSpPr>
        <p:spPr>
          <a:xfrm>
            <a:off x="6582164" y="4177723"/>
            <a:ext cx="750591" cy="338554"/>
          </a:xfrm>
          <a:prstGeom prst="rect">
            <a:avLst/>
          </a:prstGeom>
        </p:spPr>
        <p:txBody>
          <a:bodyPr wrap="square">
            <a:spAutoFit/>
          </a:bodyPr>
          <a:lstStyle/>
          <a:p>
            <a:pPr algn="ctr"/>
            <a:r>
              <a:rPr lang="en-US" sz="1600" dirty="0">
                <a:solidFill>
                  <a:schemeClr val="bg1"/>
                </a:solidFill>
                <a:latin typeface="Poppins" pitchFamily="2" charset="77"/>
                <a:ea typeface="Open Sans" panose="020B0606030504020204" pitchFamily="34" charset="0"/>
                <a:cs typeface="Poppins" pitchFamily="2" charset="77"/>
              </a:rPr>
              <a:t>07</a:t>
            </a:r>
            <a:endParaRPr lang="en-ID" sz="1600" dirty="0">
              <a:solidFill>
                <a:schemeClr val="bg1"/>
              </a:solidFill>
              <a:latin typeface="Poppins" pitchFamily="2" charset="77"/>
              <a:ea typeface="Open Sans" panose="020B0606030504020204" pitchFamily="34" charset="0"/>
              <a:cs typeface="Poppins" pitchFamily="2" charset="77"/>
            </a:endParaRPr>
          </a:p>
        </p:txBody>
      </p:sp>
      <p:sp>
        <p:nvSpPr>
          <p:cNvPr id="55" name="Oval 54">
            <a:extLst>
              <a:ext uri="{FF2B5EF4-FFF2-40B4-BE49-F238E27FC236}">
                <a16:creationId xmlns:a16="http://schemas.microsoft.com/office/drawing/2014/main" id="{F0CB2111-8457-5C08-44F2-0A7E9948D130}"/>
              </a:ext>
            </a:extLst>
          </p:cNvPr>
          <p:cNvSpPr/>
          <p:nvPr/>
        </p:nvSpPr>
        <p:spPr>
          <a:xfrm>
            <a:off x="6657498" y="4848368"/>
            <a:ext cx="599924" cy="5999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FAE8FDC-917B-DAFB-B270-80BA6E53AE2E}"/>
              </a:ext>
            </a:extLst>
          </p:cNvPr>
          <p:cNvSpPr/>
          <p:nvPr/>
        </p:nvSpPr>
        <p:spPr>
          <a:xfrm>
            <a:off x="6582164" y="4983782"/>
            <a:ext cx="750591" cy="338554"/>
          </a:xfrm>
          <a:prstGeom prst="rect">
            <a:avLst/>
          </a:prstGeom>
        </p:spPr>
        <p:txBody>
          <a:bodyPr wrap="square">
            <a:spAutoFit/>
          </a:bodyPr>
          <a:lstStyle/>
          <a:p>
            <a:pPr algn="ctr"/>
            <a:r>
              <a:rPr lang="en-US" sz="1600" dirty="0">
                <a:solidFill>
                  <a:schemeClr val="bg1"/>
                </a:solidFill>
                <a:latin typeface="Poppins" pitchFamily="2" charset="77"/>
                <a:ea typeface="Open Sans" panose="020B0606030504020204" pitchFamily="34" charset="0"/>
                <a:cs typeface="Poppins" pitchFamily="2" charset="77"/>
              </a:rPr>
              <a:t>08</a:t>
            </a:r>
            <a:endParaRPr lang="en-ID" sz="1600" dirty="0">
              <a:solidFill>
                <a:schemeClr val="bg1"/>
              </a:solidFill>
              <a:latin typeface="Poppins" pitchFamily="2" charset="77"/>
              <a:ea typeface="Open Sans" panose="020B0606030504020204" pitchFamily="34" charset="0"/>
              <a:cs typeface="Poppins" pitchFamily="2" charset="77"/>
            </a:endParaRPr>
          </a:p>
        </p:txBody>
      </p:sp>
    </p:spTree>
    <p:extLst>
      <p:ext uri="{BB962C8B-B14F-4D97-AF65-F5344CB8AC3E}">
        <p14:creationId xmlns:p14="http://schemas.microsoft.com/office/powerpoint/2010/main" val="2277049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8C0162-9977-1CD1-E4AC-BA9C9C954405}"/>
              </a:ext>
            </a:extLst>
          </p:cNvPr>
          <p:cNvSpPr txBox="1"/>
          <p:nvPr/>
        </p:nvSpPr>
        <p:spPr>
          <a:xfrm>
            <a:off x="690474" y="633346"/>
            <a:ext cx="10038872" cy="646331"/>
          </a:xfrm>
          <a:prstGeom prst="rect">
            <a:avLst/>
          </a:prstGeom>
          <a:noFill/>
        </p:spPr>
        <p:txBody>
          <a:bodyPr wrap="square" rtlCol="0">
            <a:spAutoFit/>
          </a:bodyPr>
          <a:lstStyle/>
          <a:p>
            <a:r>
              <a:rPr lang="en-US" sz="3600" dirty="0">
                <a:solidFill>
                  <a:srgbClr val="4361EE"/>
                </a:solidFill>
                <a:latin typeface="Poppins SemiBold" pitchFamily="2" charset="77"/>
                <a:cs typeface="Poppins SemiBold" pitchFamily="2" charset="77"/>
              </a:rPr>
              <a:t>Long-term Effects of Smoking Cigarettes</a:t>
            </a:r>
            <a:endParaRPr lang="en-US" sz="2800" dirty="0">
              <a:solidFill>
                <a:srgbClr val="F77217"/>
              </a:solidFill>
              <a:latin typeface="Poppins SemiBold" pitchFamily="2" charset="77"/>
              <a:cs typeface="Poppins SemiBold" pitchFamily="2" charset="77"/>
            </a:endParaRPr>
          </a:p>
        </p:txBody>
      </p:sp>
      <p:sp>
        <p:nvSpPr>
          <p:cNvPr id="58" name="Rectangle 57">
            <a:extLst>
              <a:ext uri="{FF2B5EF4-FFF2-40B4-BE49-F238E27FC236}">
                <a16:creationId xmlns:a16="http://schemas.microsoft.com/office/drawing/2014/main" id="{9311181A-6A73-2777-0DDE-C29744CC71BA}"/>
              </a:ext>
            </a:extLst>
          </p:cNvPr>
          <p:cNvSpPr/>
          <p:nvPr/>
        </p:nvSpPr>
        <p:spPr>
          <a:xfrm>
            <a:off x="-2" y="3945156"/>
            <a:ext cx="12192001" cy="2912843"/>
          </a:xfrm>
          <a:prstGeom prst="rect">
            <a:avLst/>
          </a:prstGeom>
          <a:solidFill>
            <a:srgbClr val="63C9D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2CABB34-125C-5E00-A6AB-01F01A9545CD}"/>
              </a:ext>
            </a:extLst>
          </p:cNvPr>
          <p:cNvSpPr/>
          <p:nvPr/>
        </p:nvSpPr>
        <p:spPr>
          <a:xfrm>
            <a:off x="717156" y="2926231"/>
            <a:ext cx="2263536" cy="2263536"/>
          </a:xfrm>
          <a:prstGeom prst="ellipse">
            <a:avLst/>
          </a:prstGeom>
          <a:solidFill>
            <a:schemeClr val="bg1"/>
          </a:solidFill>
          <a:ln>
            <a:noFill/>
          </a:ln>
          <a:effectLst>
            <a:outerShdw blurRad="342900" dist="38100" dir="5400000" algn="ctr" rotWithShape="0">
              <a:srgbClr val="000000">
                <a:alpha val="2979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E3FF014-5FC3-73B2-0A67-1B2ADACDFE9A}"/>
              </a:ext>
            </a:extLst>
          </p:cNvPr>
          <p:cNvSpPr txBox="1"/>
          <p:nvPr/>
        </p:nvSpPr>
        <p:spPr>
          <a:xfrm>
            <a:off x="690474" y="1304657"/>
            <a:ext cx="9678832" cy="954107"/>
          </a:xfrm>
          <a:prstGeom prst="rect">
            <a:avLst/>
          </a:prstGeom>
          <a:noFill/>
        </p:spPr>
        <p:txBody>
          <a:bodyPr wrap="square" rtlCol="0">
            <a:spAutoFit/>
          </a:bodyPr>
          <a:lstStyle/>
          <a:p>
            <a:r>
              <a:rPr lang="en-US" sz="2800" dirty="0">
                <a:solidFill>
                  <a:srgbClr val="F77217"/>
                </a:solidFill>
                <a:latin typeface="Poppins SemiBold" pitchFamily="2" charset="77"/>
                <a:cs typeface="Poppins SemiBold" pitchFamily="2" charset="77"/>
              </a:rPr>
              <a:t>Includes all the short-term effects as well as increased chances of:</a:t>
            </a:r>
          </a:p>
        </p:txBody>
      </p:sp>
      <p:pic>
        <p:nvPicPr>
          <p:cNvPr id="2" name="Picture 1">
            <a:extLst>
              <a:ext uri="{FF2B5EF4-FFF2-40B4-BE49-F238E27FC236}">
                <a16:creationId xmlns:a16="http://schemas.microsoft.com/office/drawing/2014/main" id="{C4B504FF-580C-D7C4-2C13-B89240B7F86B}"/>
              </a:ext>
            </a:extLst>
          </p:cNvPr>
          <p:cNvPicPr>
            <a:picLocks noChangeAspect="1"/>
          </p:cNvPicPr>
          <p:nvPr/>
        </p:nvPicPr>
        <p:blipFill>
          <a:blip r:embed="rId3"/>
          <a:stretch>
            <a:fillRect/>
          </a:stretch>
        </p:blipFill>
        <p:spPr>
          <a:xfrm>
            <a:off x="1199456" y="3530149"/>
            <a:ext cx="1296144" cy="1142227"/>
          </a:xfrm>
          <a:prstGeom prst="rect">
            <a:avLst/>
          </a:prstGeom>
        </p:spPr>
      </p:pic>
      <p:sp>
        <p:nvSpPr>
          <p:cNvPr id="28" name="Rectangle 27">
            <a:extLst>
              <a:ext uri="{FF2B5EF4-FFF2-40B4-BE49-F238E27FC236}">
                <a16:creationId xmlns:a16="http://schemas.microsoft.com/office/drawing/2014/main" id="{E1FCEF51-28A9-2899-754F-04F7154426E5}"/>
              </a:ext>
            </a:extLst>
          </p:cNvPr>
          <p:cNvSpPr/>
          <p:nvPr/>
        </p:nvSpPr>
        <p:spPr>
          <a:xfrm>
            <a:off x="717155" y="5391091"/>
            <a:ext cx="2263536" cy="861774"/>
          </a:xfrm>
          <a:prstGeom prst="rect">
            <a:avLst/>
          </a:prstGeom>
        </p:spPr>
        <p:txBody>
          <a:bodyPr wrap="square">
            <a:spAutoFit/>
          </a:bodyPr>
          <a:lstStyle/>
          <a:p>
            <a:pPr algn="ctr"/>
            <a:r>
              <a:rPr lang="en-US" sz="2500" dirty="0">
                <a:solidFill>
                  <a:srgbClr val="154BE6"/>
                </a:solidFill>
                <a:latin typeface="Poppins Medium" pitchFamily="2" charset="77"/>
                <a:ea typeface="Open Sans" panose="020B0606030504020204" pitchFamily="34" charset="0"/>
                <a:cs typeface="Poppins Medium" pitchFamily="2" charset="77"/>
              </a:rPr>
              <a:t>Heart disease</a:t>
            </a:r>
            <a:endParaRPr lang="en-ID" sz="2500" dirty="0">
              <a:solidFill>
                <a:srgbClr val="154BE6"/>
              </a:solidFill>
              <a:latin typeface="Poppins Medium" pitchFamily="2" charset="77"/>
              <a:ea typeface="Open Sans" panose="020B0606030504020204" pitchFamily="34" charset="0"/>
              <a:cs typeface="Poppins Medium" pitchFamily="2" charset="77"/>
            </a:endParaRPr>
          </a:p>
        </p:txBody>
      </p:sp>
      <p:sp>
        <p:nvSpPr>
          <p:cNvPr id="29" name="Oval 28">
            <a:extLst>
              <a:ext uri="{FF2B5EF4-FFF2-40B4-BE49-F238E27FC236}">
                <a16:creationId xmlns:a16="http://schemas.microsoft.com/office/drawing/2014/main" id="{06AB9F4C-3FB2-041C-C3A8-75828F87A123}"/>
              </a:ext>
            </a:extLst>
          </p:cNvPr>
          <p:cNvSpPr/>
          <p:nvPr/>
        </p:nvSpPr>
        <p:spPr>
          <a:xfrm>
            <a:off x="3526330" y="2926231"/>
            <a:ext cx="2263536" cy="2263536"/>
          </a:xfrm>
          <a:prstGeom prst="ellipse">
            <a:avLst/>
          </a:prstGeom>
          <a:solidFill>
            <a:schemeClr val="bg1"/>
          </a:solidFill>
          <a:ln>
            <a:noFill/>
          </a:ln>
          <a:effectLst>
            <a:outerShdw blurRad="342900" dist="38100" dir="5400000" algn="ctr" rotWithShape="0">
              <a:srgbClr val="000000">
                <a:alpha val="2979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6C89139-7261-620B-738F-B268785838B3}"/>
              </a:ext>
            </a:extLst>
          </p:cNvPr>
          <p:cNvSpPr/>
          <p:nvPr/>
        </p:nvSpPr>
        <p:spPr>
          <a:xfrm>
            <a:off x="3526330" y="5391091"/>
            <a:ext cx="2263536" cy="861774"/>
          </a:xfrm>
          <a:prstGeom prst="rect">
            <a:avLst/>
          </a:prstGeom>
        </p:spPr>
        <p:txBody>
          <a:bodyPr wrap="square">
            <a:spAutoFit/>
          </a:bodyPr>
          <a:lstStyle/>
          <a:p>
            <a:pPr algn="ctr"/>
            <a:r>
              <a:rPr lang="en-US" sz="2500" dirty="0">
                <a:solidFill>
                  <a:srgbClr val="154BE6"/>
                </a:solidFill>
                <a:latin typeface="Poppins Medium" pitchFamily="2" charset="77"/>
                <a:ea typeface="Open Sans" panose="020B0606030504020204" pitchFamily="34" charset="0"/>
                <a:cs typeface="Poppins Medium" pitchFamily="2" charset="77"/>
              </a:rPr>
              <a:t>Chronic lung disease</a:t>
            </a:r>
            <a:endParaRPr lang="en-ID" sz="2500" dirty="0">
              <a:solidFill>
                <a:srgbClr val="154BE6"/>
              </a:solidFill>
              <a:latin typeface="Poppins Medium" pitchFamily="2" charset="77"/>
              <a:ea typeface="Open Sans" panose="020B0606030504020204" pitchFamily="34" charset="0"/>
              <a:cs typeface="Poppins Medium" pitchFamily="2" charset="77"/>
            </a:endParaRPr>
          </a:p>
        </p:txBody>
      </p:sp>
      <p:sp>
        <p:nvSpPr>
          <p:cNvPr id="31" name="Oval 30">
            <a:extLst>
              <a:ext uri="{FF2B5EF4-FFF2-40B4-BE49-F238E27FC236}">
                <a16:creationId xmlns:a16="http://schemas.microsoft.com/office/drawing/2014/main" id="{DF6380C3-4CAB-9F39-0607-99B85E54E5D4}"/>
              </a:ext>
            </a:extLst>
          </p:cNvPr>
          <p:cNvSpPr/>
          <p:nvPr/>
        </p:nvSpPr>
        <p:spPr>
          <a:xfrm>
            <a:off x="6383830" y="2926231"/>
            <a:ext cx="2263536" cy="2263536"/>
          </a:xfrm>
          <a:prstGeom prst="ellipse">
            <a:avLst/>
          </a:prstGeom>
          <a:solidFill>
            <a:schemeClr val="bg1"/>
          </a:solidFill>
          <a:ln>
            <a:noFill/>
          </a:ln>
          <a:effectLst>
            <a:outerShdw blurRad="342900" dist="38100" dir="5400000" algn="ctr" rotWithShape="0">
              <a:srgbClr val="000000">
                <a:alpha val="2979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D8591F6-5706-EF78-16B8-4F862EC2B158}"/>
              </a:ext>
            </a:extLst>
          </p:cNvPr>
          <p:cNvSpPr/>
          <p:nvPr/>
        </p:nvSpPr>
        <p:spPr>
          <a:xfrm>
            <a:off x="6291361" y="5393753"/>
            <a:ext cx="2448474" cy="861774"/>
          </a:xfrm>
          <a:prstGeom prst="rect">
            <a:avLst/>
          </a:prstGeom>
        </p:spPr>
        <p:txBody>
          <a:bodyPr wrap="square">
            <a:spAutoFit/>
          </a:bodyPr>
          <a:lstStyle/>
          <a:p>
            <a:pPr algn="ctr"/>
            <a:r>
              <a:rPr lang="en-US" sz="2500" dirty="0">
                <a:solidFill>
                  <a:srgbClr val="154BE6"/>
                </a:solidFill>
                <a:latin typeface="Poppins Medium" pitchFamily="2" charset="77"/>
                <a:ea typeface="Open Sans" panose="020B0606030504020204" pitchFamily="34" charset="0"/>
                <a:cs typeface="Poppins Medium" pitchFamily="2" charset="77"/>
              </a:rPr>
              <a:t>Lung and other cancers</a:t>
            </a:r>
            <a:endParaRPr lang="en-ID" sz="2500" dirty="0">
              <a:solidFill>
                <a:srgbClr val="154BE6"/>
              </a:solidFill>
              <a:latin typeface="Poppins Medium" pitchFamily="2" charset="77"/>
              <a:ea typeface="Open Sans" panose="020B0606030504020204" pitchFamily="34" charset="0"/>
              <a:cs typeface="Poppins Medium" pitchFamily="2" charset="77"/>
            </a:endParaRPr>
          </a:p>
        </p:txBody>
      </p:sp>
      <p:sp>
        <p:nvSpPr>
          <p:cNvPr id="33" name="Oval 32">
            <a:extLst>
              <a:ext uri="{FF2B5EF4-FFF2-40B4-BE49-F238E27FC236}">
                <a16:creationId xmlns:a16="http://schemas.microsoft.com/office/drawing/2014/main" id="{EA762686-DC79-2AFC-A515-8FECEA5AC192}"/>
              </a:ext>
            </a:extLst>
          </p:cNvPr>
          <p:cNvSpPr/>
          <p:nvPr/>
        </p:nvSpPr>
        <p:spPr>
          <a:xfrm>
            <a:off x="9192344" y="2926231"/>
            <a:ext cx="2263536" cy="2263536"/>
          </a:xfrm>
          <a:prstGeom prst="ellipse">
            <a:avLst/>
          </a:prstGeom>
          <a:solidFill>
            <a:schemeClr val="bg1"/>
          </a:solidFill>
          <a:ln>
            <a:noFill/>
          </a:ln>
          <a:effectLst>
            <a:outerShdw blurRad="342900" dist="38100" dir="5400000" algn="ctr" rotWithShape="0">
              <a:srgbClr val="000000">
                <a:alpha val="29793"/>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7CC75C1-E7BD-D5A9-EE35-841C915843D7}"/>
              </a:ext>
            </a:extLst>
          </p:cNvPr>
          <p:cNvSpPr/>
          <p:nvPr/>
        </p:nvSpPr>
        <p:spPr>
          <a:xfrm>
            <a:off x="9192344" y="5391091"/>
            <a:ext cx="2263536" cy="477054"/>
          </a:xfrm>
          <a:prstGeom prst="rect">
            <a:avLst/>
          </a:prstGeom>
        </p:spPr>
        <p:txBody>
          <a:bodyPr wrap="square">
            <a:spAutoFit/>
          </a:bodyPr>
          <a:lstStyle/>
          <a:p>
            <a:pPr algn="ctr"/>
            <a:r>
              <a:rPr lang="en-US" sz="2500" dirty="0">
                <a:solidFill>
                  <a:srgbClr val="154BE6"/>
                </a:solidFill>
                <a:latin typeface="Poppins Medium" pitchFamily="2" charset="77"/>
                <a:ea typeface="Open Sans" panose="020B0606030504020204" pitchFamily="34" charset="0"/>
                <a:cs typeface="Poppins Medium" pitchFamily="2" charset="77"/>
              </a:rPr>
              <a:t>Stress</a:t>
            </a:r>
            <a:endParaRPr lang="en-ID" sz="2500" dirty="0">
              <a:solidFill>
                <a:srgbClr val="154BE6"/>
              </a:solidFill>
              <a:latin typeface="Poppins Medium" pitchFamily="2" charset="77"/>
              <a:ea typeface="Open Sans" panose="020B0606030504020204" pitchFamily="34" charset="0"/>
              <a:cs typeface="Poppins Medium" pitchFamily="2" charset="77"/>
            </a:endParaRPr>
          </a:p>
        </p:txBody>
      </p:sp>
      <p:pic>
        <p:nvPicPr>
          <p:cNvPr id="3" name="Picture 2">
            <a:extLst>
              <a:ext uri="{FF2B5EF4-FFF2-40B4-BE49-F238E27FC236}">
                <a16:creationId xmlns:a16="http://schemas.microsoft.com/office/drawing/2014/main" id="{BCC49220-026D-ACE7-9467-CCD5998BFE74}"/>
              </a:ext>
            </a:extLst>
          </p:cNvPr>
          <p:cNvPicPr>
            <a:picLocks noChangeAspect="1"/>
          </p:cNvPicPr>
          <p:nvPr/>
        </p:nvPicPr>
        <p:blipFill>
          <a:blip r:embed="rId4"/>
          <a:stretch>
            <a:fillRect/>
          </a:stretch>
        </p:blipFill>
        <p:spPr>
          <a:xfrm>
            <a:off x="4048086" y="3361422"/>
            <a:ext cx="1220023" cy="1262092"/>
          </a:xfrm>
          <a:prstGeom prst="rect">
            <a:avLst/>
          </a:prstGeom>
        </p:spPr>
      </p:pic>
      <p:pic>
        <p:nvPicPr>
          <p:cNvPr id="5" name="Picture 4">
            <a:extLst>
              <a:ext uri="{FF2B5EF4-FFF2-40B4-BE49-F238E27FC236}">
                <a16:creationId xmlns:a16="http://schemas.microsoft.com/office/drawing/2014/main" id="{BC35D4C4-385D-D08A-A8BB-94B13EC58481}"/>
              </a:ext>
            </a:extLst>
          </p:cNvPr>
          <p:cNvPicPr>
            <a:picLocks noChangeAspect="1"/>
          </p:cNvPicPr>
          <p:nvPr/>
        </p:nvPicPr>
        <p:blipFill>
          <a:blip r:embed="rId5"/>
          <a:stretch>
            <a:fillRect/>
          </a:stretch>
        </p:blipFill>
        <p:spPr>
          <a:xfrm>
            <a:off x="6857466" y="3261863"/>
            <a:ext cx="1316263" cy="1361651"/>
          </a:xfrm>
          <a:prstGeom prst="rect">
            <a:avLst/>
          </a:prstGeom>
        </p:spPr>
      </p:pic>
      <p:pic>
        <p:nvPicPr>
          <p:cNvPr id="6" name="Picture 5">
            <a:extLst>
              <a:ext uri="{FF2B5EF4-FFF2-40B4-BE49-F238E27FC236}">
                <a16:creationId xmlns:a16="http://schemas.microsoft.com/office/drawing/2014/main" id="{A10CBF1F-B149-AC97-369A-D4E702679942}"/>
              </a:ext>
            </a:extLst>
          </p:cNvPr>
          <p:cNvPicPr>
            <a:picLocks noChangeAspect="1"/>
          </p:cNvPicPr>
          <p:nvPr/>
        </p:nvPicPr>
        <p:blipFill>
          <a:blip r:embed="rId6"/>
          <a:stretch>
            <a:fillRect/>
          </a:stretch>
        </p:blipFill>
        <p:spPr>
          <a:xfrm>
            <a:off x="9741752" y="3464093"/>
            <a:ext cx="1164720" cy="1164720"/>
          </a:xfrm>
          <a:prstGeom prst="rect">
            <a:avLst/>
          </a:prstGeom>
        </p:spPr>
      </p:pic>
      <p:sp>
        <p:nvSpPr>
          <p:cNvPr id="39" name="L-Shape 38">
            <a:extLst>
              <a:ext uri="{FF2B5EF4-FFF2-40B4-BE49-F238E27FC236}">
                <a16:creationId xmlns:a16="http://schemas.microsoft.com/office/drawing/2014/main" id="{F3B50B2B-657D-3219-9432-A169FB263D88}"/>
              </a:ext>
            </a:extLst>
          </p:cNvPr>
          <p:cNvSpPr/>
          <p:nvPr/>
        </p:nvSpPr>
        <p:spPr>
          <a:xfrm rot="10800000">
            <a:off x="11488592" y="0"/>
            <a:ext cx="703408" cy="712839"/>
          </a:xfrm>
          <a:prstGeom prst="corner">
            <a:avLst/>
          </a:prstGeom>
          <a:solidFill>
            <a:srgbClr val="4C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673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5B8948-5E01-893F-74B9-63C5C01BDA3F}"/>
              </a:ext>
            </a:extLst>
          </p:cNvPr>
          <p:cNvPicPr>
            <a:picLocks noChangeAspect="1"/>
          </p:cNvPicPr>
          <p:nvPr/>
        </p:nvPicPr>
        <p:blipFill>
          <a:blip r:embed="rId2"/>
          <a:srcRect/>
          <a:stretch/>
        </p:blipFill>
        <p:spPr>
          <a:xfrm>
            <a:off x="6503916" y="0"/>
            <a:ext cx="5686943" cy="6857999"/>
          </a:xfrm>
          <a:prstGeom prst="rect">
            <a:avLst/>
          </a:prstGeom>
        </p:spPr>
      </p:pic>
      <p:sp>
        <p:nvSpPr>
          <p:cNvPr id="28" name="Rectangle 27">
            <a:extLst>
              <a:ext uri="{FF2B5EF4-FFF2-40B4-BE49-F238E27FC236}">
                <a16:creationId xmlns:a16="http://schemas.microsoft.com/office/drawing/2014/main" id="{3A1EB1C7-934C-728D-EBB6-C88772914A4B}"/>
              </a:ext>
            </a:extLst>
          </p:cNvPr>
          <p:cNvSpPr/>
          <p:nvPr/>
        </p:nvSpPr>
        <p:spPr>
          <a:xfrm>
            <a:off x="-1" y="0"/>
            <a:ext cx="6095998" cy="6858000"/>
          </a:xfrm>
          <a:prstGeom prst="rect">
            <a:avLst/>
          </a:prstGeom>
          <a:solidFill>
            <a:srgbClr val="3CB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324D982-548B-4D93-E0E2-7E6E2DBED3E9}"/>
              </a:ext>
            </a:extLst>
          </p:cNvPr>
          <p:cNvSpPr/>
          <p:nvPr/>
        </p:nvSpPr>
        <p:spPr>
          <a:xfrm>
            <a:off x="6095999" y="0"/>
            <a:ext cx="288033" cy="6858000"/>
          </a:xfrm>
          <a:prstGeom prst="rect">
            <a:avLst/>
          </a:prstGeom>
          <a:solidFill>
            <a:srgbClr val="4361E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8977D5-B9BE-F907-4B24-50CA96DD077B}"/>
              </a:ext>
            </a:extLst>
          </p:cNvPr>
          <p:cNvSpPr/>
          <p:nvPr/>
        </p:nvSpPr>
        <p:spPr>
          <a:xfrm>
            <a:off x="6384032" y="0"/>
            <a:ext cx="1195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70BB34C-3564-1044-8490-18CC2CA07EE1}"/>
              </a:ext>
            </a:extLst>
          </p:cNvPr>
          <p:cNvSpPr txBox="1"/>
          <p:nvPr/>
        </p:nvSpPr>
        <p:spPr>
          <a:xfrm>
            <a:off x="0" y="2613392"/>
            <a:ext cx="6095998" cy="1631216"/>
          </a:xfrm>
          <a:prstGeom prst="rect">
            <a:avLst/>
          </a:prstGeom>
          <a:noFill/>
        </p:spPr>
        <p:txBody>
          <a:bodyPr wrap="square" rtlCol="0">
            <a:spAutoFit/>
          </a:bodyPr>
          <a:lstStyle/>
          <a:p>
            <a:pPr algn="ctr"/>
            <a:r>
              <a:rPr lang="en-US" sz="5000" dirty="0">
                <a:solidFill>
                  <a:schemeClr val="bg1"/>
                </a:solidFill>
                <a:latin typeface="Poppins SemiBold" pitchFamily="2" charset="77"/>
                <a:cs typeface="Poppins SemiBold" pitchFamily="2" charset="77"/>
              </a:rPr>
              <a:t>Electronic</a:t>
            </a:r>
          </a:p>
          <a:p>
            <a:pPr algn="ctr"/>
            <a:r>
              <a:rPr lang="en-US" sz="5000" dirty="0">
                <a:solidFill>
                  <a:schemeClr val="bg1"/>
                </a:solidFill>
                <a:latin typeface="Poppins SemiBold" pitchFamily="2" charset="77"/>
                <a:cs typeface="Poppins SemiBold" pitchFamily="2" charset="77"/>
              </a:rPr>
              <a:t>Cigarettes</a:t>
            </a:r>
          </a:p>
        </p:txBody>
      </p:sp>
      <p:sp>
        <p:nvSpPr>
          <p:cNvPr id="30" name="L-Shape 29">
            <a:extLst>
              <a:ext uri="{FF2B5EF4-FFF2-40B4-BE49-F238E27FC236}">
                <a16:creationId xmlns:a16="http://schemas.microsoft.com/office/drawing/2014/main" id="{D4468827-AA27-A4CE-6D53-B8CD277235A1}"/>
              </a:ext>
            </a:extLst>
          </p:cNvPr>
          <p:cNvSpPr/>
          <p:nvPr/>
        </p:nvSpPr>
        <p:spPr>
          <a:xfrm>
            <a:off x="0" y="6145161"/>
            <a:ext cx="703408" cy="712839"/>
          </a:xfrm>
          <a:prstGeom prst="corner">
            <a:avLst/>
          </a:prstGeom>
          <a:solidFill>
            <a:srgbClr val="154BE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0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538077-5B8C-B741-AD32-68A54CAE513D}"/>
              </a:ext>
            </a:extLst>
          </p:cNvPr>
          <p:cNvSpPr/>
          <p:nvPr/>
        </p:nvSpPr>
        <p:spPr>
          <a:xfrm>
            <a:off x="0" y="0"/>
            <a:ext cx="3612251" cy="6858000"/>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2FE01E86-7E3A-3352-FC20-6E1E67971DD3}"/>
              </a:ext>
            </a:extLst>
          </p:cNvPr>
          <p:cNvPicPr>
            <a:picLocks noGrp="1" noChangeAspect="1"/>
          </p:cNvPicPr>
          <p:nvPr>
            <p:ph type="pic" sz="quarter" idx="10"/>
          </p:nvPr>
        </p:nvPicPr>
        <p:blipFill rotWithShape="1">
          <a:blip r:embed="rId3"/>
          <a:srcRect l="1219" t="-5704" r="-24258" b="-17336"/>
          <a:stretch/>
        </p:blipFill>
        <p:spPr>
          <a:xfrm>
            <a:off x="807740" y="869950"/>
            <a:ext cx="5148560" cy="5148560"/>
          </a:xfrm>
          <a:solidFill>
            <a:schemeClr val="bg1"/>
          </a:solidFill>
          <a:effectLst>
            <a:outerShdw blurRad="50800" dist="50800" dir="5400000" algn="ctr" rotWithShape="0">
              <a:srgbClr val="000000">
                <a:alpha val="0"/>
              </a:srgbClr>
            </a:outerShdw>
          </a:effectLst>
        </p:spPr>
      </p:pic>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669143" cy="4524315"/>
          </a:xfrm>
          <a:prstGeom prst="rect">
            <a:avLst/>
          </a:prstGeom>
          <a:noFill/>
        </p:spPr>
        <p:txBody>
          <a:bodyPr wrap="square" rtlCol="0">
            <a:spAutoFit/>
          </a:bodyPr>
          <a:lstStyle/>
          <a:p>
            <a:r>
              <a:rPr lang="en-US" sz="3200" dirty="0">
                <a:solidFill>
                  <a:srgbClr val="F77217"/>
                </a:solidFill>
                <a:latin typeface="Poppins SemiBold" pitchFamily="2" charset="77"/>
                <a:cs typeface="Poppins SemiBold" pitchFamily="2" charset="77"/>
              </a:rPr>
              <a:t>E-cigs</a:t>
            </a:r>
            <a:r>
              <a:rPr lang="en-US" sz="3200" dirty="0">
                <a:solidFill>
                  <a:srgbClr val="4361EE"/>
                </a:solidFill>
                <a:latin typeface="Poppins SemiBold" pitchFamily="2" charset="77"/>
                <a:cs typeface="Poppins SemiBold" pitchFamily="2" charset="77"/>
              </a:rPr>
              <a:t> do not contain tobacco, but they do </a:t>
            </a:r>
            <a:r>
              <a:rPr lang="en-US" sz="3200" dirty="0">
                <a:solidFill>
                  <a:srgbClr val="F77217"/>
                </a:solidFill>
                <a:latin typeface="Poppins SemiBold" pitchFamily="2" charset="77"/>
                <a:cs typeface="Poppins SemiBold" pitchFamily="2" charset="77"/>
              </a:rPr>
              <a:t>use nicotine </a:t>
            </a:r>
            <a:r>
              <a:rPr lang="en-US" sz="3200" dirty="0">
                <a:solidFill>
                  <a:srgbClr val="4361EE"/>
                </a:solidFill>
                <a:latin typeface="Poppins SemiBold" pitchFamily="2" charset="77"/>
                <a:cs typeface="Poppins SemiBold" pitchFamily="2" charset="77"/>
              </a:rPr>
              <a:t>from tobacco.</a:t>
            </a:r>
          </a:p>
          <a:p>
            <a:endParaRPr lang="en-US" sz="3200" dirty="0">
              <a:solidFill>
                <a:srgbClr val="4361EE"/>
              </a:solidFill>
              <a:latin typeface="Poppins SemiBold" pitchFamily="2" charset="77"/>
              <a:cs typeface="Poppins SemiBold" pitchFamily="2" charset="77"/>
            </a:endParaRPr>
          </a:p>
          <a:p>
            <a:r>
              <a:rPr lang="en-US" sz="3200" dirty="0">
                <a:solidFill>
                  <a:srgbClr val="F77217"/>
                </a:solidFill>
                <a:latin typeface="Poppins SemiBold" pitchFamily="2" charset="77"/>
                <a:cs typeface="Poppins SemiBold" pitchFamily="2" charset="77"/>
              </a:rPr>
              <a:t>Nicotine is</a:t>
            </a:r>
            <a:r>
              <a:rPr lang="en-US" sz="3200" dirty="0">
                <a:solidFill>
                  <a:srgbClr val="4361EE"/>
                </a:solidFill>
                <a:latin typeface="Poppins SemiBold" pitchFamily="2" charset="77"/>
                <a:cs typeface="Poppins SemiBold" pitchFamily="2" charset="77"/>
              </a:rPr>
              <a:t> the </a:t>
            </a:r>
            <a:r>
              <a:rPr lang="en-US" sz="3200" dirty="0">
                <a:solidFill>
                  <a:srgbClr val="F77217"/>
                </a:solidFill>
                <a:latin typeface="Poppins SemiBold" pitchFamily="2" charset="77"/>
                <a:cs typeface="Poppins SemiBold" pitchFamily="2" charset="77"/>
              </a:rPr>
              <a:t>addictive</a:t>
            </a:r>
            <a:r>
              <a:rPr lang="en-US" sz="3200" dirty="0">
                <a:solidFill>
                  <a:srgbClr val="4361EE"/>
                </a:solidFill>
                <a:latin typeface="Poppins SemiBold" pitchFamily="2" charset="77"/>
                <a:cs typeface="Poppins SemiBold" pitchFamily="2" charset="77"/>
              </a:rPr>
              <a:t> ingredient that comes from tobacco.</a:t>
            </a:r>
            <a:endParaRPr lang="en-US" sz="3200" dirty="0">
              <a:latin typeface="Poppins SemiBold" pitchFamily="2" charset="77"/>
              <a:cs typeface="Poppins SemiBold" pitchFamily="2" charset="77"/>
            </a:endParaRPr>
          </a:p>
        </p:txBody>
      </p:sp>
      <p:pic>
        <p:nvPicPr>
          <p:cNvPr id="21" name="Picture Placeholder 3">
            <a:extLst>
              <a:ext uri="{FF2B5EF4-FFF2-40B4-BE49-F238E27FC236}">
                <a16:creationId xmlns:a16="http://schemas.microsoft.com/office/drawing/2014/main" id="{17AEACF7-E8F7-3E84-AF47-1D4CC0D6AAF1}"/>
              </a:ext>
            </a:extLst>
          </p:cNvPr>
          <p:cNvPicPr>
            <a:picLocks noChangeAspect="1"/>
          </p:cNvPicPr>
          <p:nvPr/>
        </p:nvPicPr>
        <p:blipFill>
          <a:blip r:embed="rId4"/>
          <a:srcRect l="16680" r="16680"/>
          <a:stretch/>
        </p:blipFill>
        <p:spPr>
          <a:xfrm>
            <a:off x="4069957" y="4274167"/>
            <a:ext cx="2085454" cy="2085454"/>
          </a:xfrm>
          <a:prstGeom prst="ellipse">
            <a:avLst/>
          </a:prstGeom>
          <a:solidFill>
            <a:schemeClr val="bg1"/>
          </a:solidFill>
          <a:effectLst>
            <a:outerShdw blurRad="50800" dist="50800" dir="5400000" algn="ctr" rotWithShape="0">
              <a:srgbClr val="000000">
                <a:alpha val="0"/>
              </a:srgbClr>
            </a:outerShdw>
          </a:effectLst>
        </p:spPr>
      </p:pic>
      <p:sp>
        <p:nvSpPr>
          <p:cNvPr id="14" name="Oval 13">
            <a:extLst>
              <a:ext uri="{FF2B5EF4-FFF2-40B4-BE49-F238E27FC236}">
                <a16:creationId xmlns:a16="http://schemas.microsoft.com/office/drawing/2014/main" id="{A830F8F7-CCE3-3041-B0E6-66F59E8D1BBC}"/>
              </a:ext>
            </a:extLst>
          </p:cNvPr>
          <p:cNvSpPr/>
          <p:nvPr/>
        </p:nvSpPr>
        <p:spPr>
          <a:xfrm>
            <a:off x="4031133" y="4235343"/>
            <a:ext cx="2163102" cy="2163102"/>
          </a:xfrm>
          <a:prstGeom prst="ellipse">
            <a:avLst/>
          </a:prstGeom>
          <a:noFill/>
          <a:ln w="1651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Shape 21">
            <a:extLst>
              <a:ext uri="{FF2B5EF4-FFF2-40B4-BE49-F238E27FC236}">
                <a16:creationId xmlns:a16="http://schemas.microsoft.com/office/drawing/2014/main" id="{97241735-FCEC-39FD-C9F1-4BE11DBD2599}"/>
              </a:ext>
            </a:extLst>
          </p:cNvPr>
          <p:cNvSpPr/>
          <p:nvPr/>
        </p:nvSpPr>
        <p:spPr>
          <a:xfrm rot="16200000">
            <a:off x="11483877" y="6155685"/>
            <a:ext cx="703408" cy="712839"/>
          </a:xfrm>
          <a:prstGeom prst="corner">
            <a:avLst/>
          </a:prstGeom>
          <a:solidFill>
            <a:srgbClr val="4C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092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538077-5B8C-B741-AD32-68A54CAE513D}"/>
              </a:ext>
            </a:extLst>
          </p:cNvPr>
          <p:cNvSpPr/>
          <p:nvPr/>
        </p:nvSpPr>
        <p:spPr>
          <a:xfrm>
            <a:off x="0" y="0"/>
            <a:ext cx="3612251" cy="6858000"/>
          </a:xfrm>
          <a:prstGeom prst="rect">
            <a:avLst/>
          </a:prstGeom>
          <a:solidFill>
            <a:srgbClr val="436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5BE6FEB-A7DC-874C-8F7E-A6ED0DBE59B9}"/>
              </a:ext>
            </a:extLst>
          </p:cNvPr>
          <p:cNvSpPr/>
          <p:nvPr/>
        </p:nvSpPr>
        <p:spPr>
          <a:xfrm>
            <a:off x="523478" y="555625"/>
            <a:ext cx="5746750" cy="5746750"/>
          </a:xfrm>
          <a:prstGeom prst="ellipse">
            <a:avLst/>
          </a:prstGeom>
          <a:solidFill>
            <a:schemeClr val="accent1">
              <a:lumMod val="60000"/>
              <a:lumOff val="40000"/>
            </a:schemeClr>
          </a:solidFill>
          <a:ln>
            <a:noFill/>
          </a:ln>
          <a:effectLst>
            <a:outerShdw blurRad="342900" dist="38100" dir="5400000" sx="102000" sy="102000" algn="ctr" rotWithShape="0">
              <a:srgbClr val="000000">
                <a:alpha val="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EB5505E-3FDF-B248-88F9-6BA447C7FBF5}"/>
              </a:ext>
            </a:extLst>
          </p:cNvPr>
          <p:cNvSpPr txBox="1"/>
          <p:nvPr/>
        </p:nvSpPr>
        <p:spPr>
          <a:xfrm>
            <a:off x="6960096" y="722944"/>
            <a:ext cx="4708426" cy="5198474"/>
          </a:xfrm>
          <a:prstGeom prst="rect">
            <a:avLst/>
          </a:prstGeom>
          <a:noFill/>
        </p:spPr>
        <p:txBody>
          <a:bodyPr wrap="square" lIns="91440" tIns="45720" rIns="91440" bIns="45720" rtlCol="0" anchor="t">
            <a:spAutoFit/>
          </a:bodyPr>
          <a:lstStyle/>
          <a:p>
            <a:r>
              <a:rPr lang="en-US" sz="3200" dirty="0">
                <a:solidFill>
                  <a:srgbClr val="4361EE"/>
                </a:solidFill>
                <a:latin typeface="Poppins SemiBold" pitchFamily="2" charset="77"/>
                <a:cs typeface="Poppins SemiBold" pitchFamily="2" charset="77"/>
              </a:rPr>
              <a:t>E-cigs do not</a:t>
            </a:r>
          </a:p>
          <a:p>
            <a:r>
              <a:rPr lang="en-US" sz="3200" dirty="0">
                <a:solidFill>
                  <a:srgbClr val="4361EE"/>
                </a:solidFill>
                <a:latin typeface="Poppins SemiBold"/>
                <a:cs typeface="Poppins SemiBold"/>
              </a:rPr>
              <a:t>produce a harmless “vapor” </a:t>
            </a:r>
            <a:br>
              <a:rPr lang="en-US" sz="3200" dirty="0">
                <a:solidFill>
                  <a:srgbClr val="4361EE"/>
                </a:solidFill>
                <a:latin typeface="Poppins SemiBold"/>
                <a:cs typeface="Poppins SemiBold"/>
              </a:rPr>
            </a:br>
            <a:endParaRPr lang="en-US" sz="3200" dirty="0">
              <a:solidFill>
                <a:srgbClr val="4361EE"/>
              </a:solidFill>
              <a:latin typeface="Poppins SemiBold"/>
              <a:cs typeface="Poppins SemiBold"/>
            </a:endParaRPr>
          </a:p>
          <a:p>
            <a:pPr>
              <a:lnSpc>
                <a:spcPts val="2280"/>
              </a:lnSpc>
              <a:spcAft>
                <a:spcPts val="1500"/>
              </a:spcAft>
            </a:pPr>
            <a:r>
              <a:rPr lang="en-US" sz="1900" dirty="0">
                <a:solidFill>
                  <a:srgbClr val="4361EE"/>
                </a:solidFill>
                <a:latin typeface="Poppins SemiBold"/>
                <a:cs typeface="Poppins SemiBold"/>
              </a:rPr>
              <a:t>It is an aerosol that contains </a:t>
            </a:r>
            <a:r>
              <a:rPr lang="en-US" sz="1900" dirty="0">
                <a:solidFill>
                  <a:srgbClr val="F77217"/>
                </a:solidFill>
                <a:latin typeface="Poppins SemiBold"/>
                <a:cs typeface="Poppins SemiBold"/>
              </a:rPr>
              <a:t>nicotine and </a:t>
            </a:r>
            <a:r>
              <a:rPr lang="en-US" sz="1900" dirty="0">
                <a:solidFill>
                  <a:srgbClr val="4361EE"/>
                </a:solidFill>
                <a:latin typeface="Poppins SemiBold"/>
                <a:cs typeface="Poppins SemiBold"/>
              </a:rPr>
              <a:t>a number of </a:t>
            </a:r>
            <a:r>
              <a:rPr lang="en-US" sz="1900" dirty="0">
                <a:solidFill>
                  <a:srgbClr val="F77217"/>
                </a:solidFill>
                <a:latin typeface="Poppins SemiBold"/>
                <a:cs typeface="Poppins SemiBold"/>
              </a:rPr>
              <a:t>chemicals.</a:t>
            </a:r>
          </a:p>
          <a:p>
            <a:pPr>
              <a:lnSpc>
                <a:spcPts val="2280"/>
              </a:lnSpc>
              <a:spcAft>
                <a:spcPts val="1500"/>
              </a:spcAft>
            </a:pPr>
            <a:r>
              <a:rPr lang="en-US" sz="1900" dirty="0">
                <a:solidFill>
                  <a:srgbClr val="F77217"/>
                </a:solidFill>
                <a:latin typeface="Poppins SemiBold" pitchFamily="2" charset="77"/>
                <a:cs typeface="Poppins SemiBold" pitchFamily="2" charset="77"/>
              </a:rPr>
              <a:t>The long-term effects of e-cigarettes are not yet fully known, but the chemicals and heavy metals found in the vapor have been shown to damage lung tissue. Kids are becoming addicted to nicotine when they use them, which can harm the developing brain</a:t>
            </a:r>
          </a:p>
        </p:txBody>
      </p:sp>
      <p:pic>
        <p:nvPicPr>
          <p:cNvPr id="6" name="Picture Placeholder 5">
            <a:extLst>
              <a:ext uri="{FF2B5EF4-FFF2-40B4-BE49-F238E27FC236}">
                <a16:creationId xmlns:a16="http://schemas.microsoft.com/office/drawing/2014/main" id="{9E58AA65-B21C-5F1D-5C9A-77C0A65EFAC2}"/>
              </a:ext>
            </a:extLst>
          </p:cNvPr>
          <p:cNvPicPr>
            <a:picLocks noGrp="1" noChangeAspect="1"/>
          </p:cNvPicPr>
          <p:nvPr>
            <p:ph type="pic" sz="quarter" idx="10"/>
          </p:nvPr>
        </p:nvPicPr>
        <p:blipFill rotWithShape="1">
          <a:blip r:embed="rId3"/>
          <a:srcRect l="18779" t="1386" r="19136" b="5486"/>
          <a:stretch/>
        </p:blipFill>
        <p:spPr>
          <a:xfrm>
            <a:off x="807740" y="869950"/>
            <a:ext cx="5148560" cy="5148560"/>
          </a:xfrm>
        </p:spPr>
      </p:pic>
      <p:pic>
        <p:nvPicPr>
          <p:cNvPr id="21" name="Picture Placeholder 3">
            <a:extLst>
              <a:ext uri="{FF2B5EF4-FFF2-40B4-BE49-F238E27FC236}">
                <a16:creationId xmlns:a16="http://schemas.microsoft.com/office/drawing/2014/main" id="{17AEACF7-E8F7-3E84-AF47-1D4CC0D6AAF1}"/>
              </a:ext>
            </a:extLst>
          </p:cNvPr>
          <p:cNvPicPr>
            <a:picLocks noChangeAspect="1"/>
          </p:cNvPicPr>
          <p:nvPr/>
        </p:nvPicPr>
        <p:blipFill rotWithShape="1">
          <a:blip r:embed="rId4"/>
          <a:srcRect l="27423" t="1707" r="15290" b="6639"/>
          <a:stretch/>
        </p:blipFill>
        <p:spPr>
          <a:xfrm>
            <a:off x="4069957" y="4274167"/>
            <a:ext cx="2085454" cy="2085454"/>
          </a:xfrm>
          <a:prstGeom prst="ellipse">
            <a:avLst/>
          </a:prstGeom>
          <a:solidFill>
            <a:schemeClr val="bg1"/>
          </a:solidFill>
          <a:effectLst>
            <a:outerShdw blurRad="50800" dist="50800" dir="5400000" algn="ctr" rotWithShape="0">
              <a:srgbClr val="000000">
                <a:alpha val="0"/>
              </a:srgbClr>
            </a:outerShdw>
          </a:effectLst>
        </p:spPr>
      </p:pic>
      <p:sp>
        <p:nvSpPr>
          <p:cNvPr id="14" name="Oval 13">
            <a:extLst>
              <a:ext uri="{FF2B5EF4-FFF2-40B4-BE49-F238E27FC236}">
                <a16:creationId xmlns:a16="http://schemas.microsoft.com/office/drawing/2014/main" id="{A830F8F7-CCE3-3041-B0E6-66F59E8D1BBC}"/>
              </a:ext>
            </a:extLst>
          </p:cNvPr>
          <p:cNvSpPr/>
          <p:nvPr/>
        </p:nvSpPr>
        <p:spPr>
          <a:xfrm>
            <a:off x="4031133" y="4235343"/>
            <a:ext cx="2163102" cy="2163102"/>
          </a:xfrm>
          <a:prstGeom prst="ellipse">
            <a:avLst/>
          </a:prstGeom>
          <a:noFill/>
          <a:ln w="165100">
            <a:gradFill>
              <a:gsLst>
                <a:gs pos="0">
                  <a:srgbClr val="4CC9F0"/>
                </a:gs>
                <a:gs pos="99000">
                  <a:srgbClr val="4361EE"/>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Shape 14">
            <a:extLst>
              <a:ext uri="{FF2B5EF4-FFF2-40B4-BE49-F238E27FC236}">
                <a16:creationId xmlns:a16="http://schemas.microsoft.com/office/drawing/2014/main" id="{58AE461D-C04E-6942-5B37-F1C824E48355}"/>
              </a:ext>
            </a:extLst>
          </p:cNvPr>
          <p:cNvSpPr/>
          <p:nvPr/>
        </p:nvSpPr>
        <p:spPr>
          <a:xfrm rot="16200000">
            <a:off x="11483877" y="6155685"/>
            <a:ext cx="703408" cy="712839"/>
          </a:xfrm>
          <a:prstGeom prst="corner">
            <a:avLst/>
          </a:prstGeom>
          <a:solidFill>
            <a:srgbClr val="4C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125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361E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ime xmlns="be1d227a-4af6-4899-aa8e-7c3f0f5f99a0" xsi:nil="true"/>
    <Region xmlns="be1d227a-4af6-4899-aa8e-7c3f0f5f99a0" xsi:nil="true"/>
    <lcf76f155ced4ddcb4097134ff3c332f xmlns="be1d227a-4af6-4899-aa8e-7c3f0f5f99a0">
      <Terms xmlns="http://schemas.microsoft.com/office/infopath/2007/PartnerControls"/>
    </lcf76f155ced4ddcb4097134ff3c332f>
    <TaxCatchAll xmlns="10588291-9529-460b-bace-d6cdc90849b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A392F764D43344B98CD0EA2550B2EE" ma:contentTypeVersion="18" ma:contentTypeDescription="Create a new document." ma:contentTypeScope="" ma:versionID="f45a895ecc24716d7e435f771b75535d">
  <xsd:schema xmlns:xsd="http://www.w3.org/2001/XMLSchema" xmlns:xs="http://www.w3.org/2001/XMLSchema" xmlns:p="http://schemas.microsoft.com/office/2006/metadata/properties" xmlns:ns2="10588291-9529-460b-bace-d6cdc90849bd" xmlns:ns3="be1d227a-4af6-4899-aa8e-7c3f0f5f99a0" targetNamespace="http://schemas.microsoft.com/office/2006/metadata/properties" ma:root="true" ma:fieldsID="8622ee949a36a3a30f6a8185cfc36b2e" ns2:_="" ns3:_="">
    <xsd:import namespace="10588291-9529-460b-bace-d6cdc90849bd"/>
    <xsd:import namespace="be1d227a-4af6-4899-aa8e-7c3f0f5f99a0"/>
    <xsd:element name="properties">
      <xsd:complexType>
        <xsd:sequence>
          <xsd:element name="documentManagement">
            <xsd:complexType>
              <xsd:all>
                <xsd:element ref="ns2:SharedWithUser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2:SharedWithDetails" minOccurs="0"/>
                <xsd:element ref="ns3:MediaServiceGenerationTime" minOccurs="0"/>
                <xsd:element ref="ns3:MediaServiceEventHashCode" minOccurs="0"/>
                <xsd:element ref="ns3:MediaServiceAutoKeyPoints" minOccurs="0"/>
                <xsd:element ref="ns3:MediaServiceKeyPoints" minOccurs="0"/>
                <xsd:element ref="ns3:Region" minOccurs="0"/>
                <xsd:element ref="ns3:MediaLengthInSeconds" minOccurs="0"/>
                <xsd:element ref="ns3:time"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588291-9529-460b-bace-d6cdc90849b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843097c0-f0c4-47e2-8883-0a7a1e4b99ce}" ma:internalName="TaxCatchAll" ma:showField="CatchAllData" ma:web="10588291-9529-460b-bace-d6cdc90849b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e1d227a-4af6-4899-aa8e-7c3f0f5f99a0"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Region" ma:index="20" nillable="true" ma:displayName="Region" ma:format="Dropdown" ma:internalName="Region">
      <xsd:simpleType>
        <xsd:restriction base="dms:Choice">
          <xsd:enumeration value="North"/>
          <xsd:enumeration value="Central"/>
          <xsd:enumeration value="Southwest"/>
          <xsd:enumeration value="Southeast"/>
          <xsd:enumeration value="Choice 5"/>
        </xsd:restriction>
      </xsd:simpleType>
    </xsd:element>
    <xsd:element name="MediaLengthInSeconds" ma:index="21" nillable="true" ma:displayName="Length (seconds)" ma:internalName="MediaLengthInSeconds" ma:readOnly="true">
      <xsd:simpleType>
        <xsd:restriction base="dms:Unknown"/>
      </xsd:simpleType>
    </xsd:element>
    <xsd:element name="time" ma:index="22" nillable="true" ma:displayName="time" ma:format="DateOnly" ma:internalName="time">
      <xsd:simpleType>
        <xsd:restriction base="dms:DateTim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d0c3442-ae00-4bc9-922c-272589bc65d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7570E1-74A7-4E16-8526-5870B1B654D3}">
  <ds:schemaRefs>
    <ds:schemaRef ds:uri="http://schemas.microsoft.com/sharepoint/v3/contenttype/forms"/>
  </ds:schemaRefs>
</ds:datastoreItem>
</file>

<file path=customXml/itemProps2.xml><?xml version="1.0" encoding="utf-8"?>
<ds:datastoreItem xmlns:ds="http://schemas.openxmlformats.org/officeDocument/2006/customXml" ds:itemID="{44460BD0-E322-49F8-BBFA-8D03546DE61A}">
  <ds:schemaRefs>
    <ds:schemaRef ds:uri="10588291-9529-460b-bace-d6cdc90849bd"/>
    <ds:schemaRef ds:uri="be1d227a-4af6-4899-aa8e-7c3f0f5f99a0"/>
    <ds:schemaRef ds:uri="http://schemas.microsoft.com/office/infopath/2007/PartnerControls"/>
    <ds:schemaRef ds:uri="http://www.w3.org/XML/1998/namespace"/>
    <ds:schemaRef ds:uri="http://purl.org/dc/elements/1.1/"/>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E81F1AF6-5CCC-45CE-AD87-856A9820E8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588291-9529-460b-bace-d6cdc90849bd"/>
    <ds:schemaRef ds:uri="be1d227a-4af6-4899-aa8e-7c3f0f5f99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17062</TotalTime>
  <Words>3779</Words>
  <Application>Microsoft Office PowerPoint</Application>
  <PresentationFormat>Widescreen</PresentationFormat>
  <Paragraphs>360</Paragraphs>
  <Slides>36</Slides>
  <Notes>32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Open Sans</vt:lpstr>
      <vt:lpstr>Poppins</vt:lpstr>
      <vt:lpstr>Poppins ExtraBold</vt:lpstr>
      <vt:lpstr>Poppins Medium</vt:lpstr>
      <vt:lpstr>Poppins SemiBold</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Michael Parsons</cp:lastModifiedBy>
  <cp:revision>275</cp:revision>
  <cp:lastPrinted>2022-06-23T16:54:04Z</cp:lastPrinted>
  <dcterms:created xsi:type="dcterms:W3CDTF">2021-08-13T06:04:06Z</dcterms:created>
  <dcterms:modified xsi:type="dcterms:W3CDTF">2022-06-29T22:25:35Z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0x010100E4A392F764D43344B98CD0EA2550B2EE</vt:lpwstr>
  </property>
  <property fmtid="{D5CDD505-2E9C-101B-9397-08002B2CF9AE}" pid="3" name="MediaServiceImageTags">
    <vt:lpwstr/>
  </property>
</Properties>
</file>