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0"/>
  </p:notesMasterIdLst>
  <p:handoutMasterIdLst>
    <p:handoutMasterId r:id="rId31"/>
  </p:handoutMasterIdLst>
  <p:sldIdLst>
    <p:sldId id="278" r:id="rId5"/>
    <p:sldId id="259" r:id="rId6"/>
    <p:sldId id="262" r:id="rId7"/>
    <p:sldId id="282" r:id="rId8"/>
    <p:sldId id="283" r:id="rId9"/>
    <p:sldId id="263" r:id="rId10"/>
    <p:sldId id="284" r:id="rId11"/>
    <p:sldId id="285" r:id="rId12"/>
    <p:sldId id="286" r:id="rId13"/>
    <p:sldId id="269" r:id="rId14"/>
    <p:sldId id="299" r:id="rId15"/>
    <p:sldId id="264" r:id="rId16"/>
    <p:sldId id="288" r:id="rId17"/>
    <p:sldId id="289" r:id="rId18"/>
    <p:sldId id="290" r:id="rId19"/>
    <p:sldId id="291" r:id="rId20"/>
    <p:sldId id="292" r:id="rId21"/>
    <p:sldId id="265" r:id="rId22"/>
    <p:sldId id="293" r:id="rId23"/>
    <p:sldId id="294" r:id="rId24"/>
    <p:sldId id="298" r:id="rId25"/>
    <p:sldId id="281" r:id="rId26"/>
    <p:sldId id="295" r:id="rId27"/>
    <p:sldId id="296" r:id="rId28"/>
    <p:sldId id="297" r:id="rId29"/>
  </p:sldIdLst>
  <p:sldSz cx="12192000" cy="6858000"/>
  <p:notesSz cx="7011988" cy="9297988"/>
  <p:embeddedFontLst>
    <p:embeddedFont>
      <p:font typeface="Calibri" panose="020F0502020204030204" pitchFamily="34" charset="0"/>
      <p:regular r:id="rId32"/>
      <p:bold r:id="rId33"/>
      <p:italic r:id="rId34"/>
      <p:boldItalic r:id="rId35"/>
    </p:embeddedFont>
    <p:embeddedFont>
      <p:font typeface="Montserrat" panose="00000500000000000000" pitchFamily="2" charset="0"/>
      <p:regular r:id="rId36"/>
      <p:bold r:id="rId37"/>
      <p:italic r:id="rId38"/>
      <p:boldItalic r:id="rId39"/>
    </p:embeddedFont>
    <p:embeddedFont>
      <p:font typeface="Montserrat ExtraBold" panose="00000900000000000000" pitchFamily="2" charset="0"/>
      <p:bold r:id="rId40"/>
      <p:italic r:id="rId41"/>
      <p:boldItalic r:id="rId42"/>
    </p:embeddedFont>
    <p:embeddedFont>
      <p:font typeface="Poppins" panose="00000500000000000000" pitchFamily="2" charset="0"/>
      <p:regular r:id="rId43"/>
      <p:bold r:id="rId44"/>
      <p:italic r:id="rId45"/>
      <p:boldItalic r:id="rId46"/>
    </p:embeddedFont>
    <p:embeddedFont>
      <p:font typeface="Poppins Medium" panose="00000600000000000000" pitchFamily="2" charset="0"/>
      <p:regular r:id="rId47"/>
      <p:italic r:id="rId48"/>
    </p:embeddedFont>
    <p:embeddedFont>
      <p:font typeface="Poppins SemiBold" panose="00000700000000000000" pitchFamily="2" charset="0"/>
      <p:regular r:id="rId49"/>
      <p:bold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737DB8D5-2F69-4D4C-96A8-93A35C17A780}">
          <p14:sldIdLst>
            <p14:sldId id="278"/>
          </p14:sldIdLst>
        </p14:section>
        <p14:section name="About Us" id="{9FCB61FB-62EF-4FF9-A47E-83F692A6C12D}">
          <p14:sldIdLst>
            <p14:sldId id="259"/>
            <p14:sldId id="262"/>
            <p14:sldId id="282"/>
            <p14:sldId id="283"/>
            <p14:sldId id="263"/>
            <p14:sldId id="284"/>
            <p14:sldId id="285"/>
            <p14:sldId id="286"/>
            <p14:sldId id="269"/>
            <p14:sldId id="299"/>
            <p14:sldId id="264"/>
            <p14:sldId id="288"/>
            <p14:sldId id="289"/>
            <p14:sldId id="290"/>
            <p14:sldId id="291"/>
            <p14:sldId id="292"/>
            <p14:sldId id="265"/>
            <p14:sldId id="293"/>
            <p14:sldId id="294"/>
            <p14:sldId id="298"/>
            <p14:sldId id="281"/>
            <p14:sldId id="295"/>
            <p14:sldId id="296"/>
            <p14:sldId id="2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17A"/>
    <a:srgbClr val="04A6E4"/>
    <a:srgbClr val="3ECBF4"/>
    <a:srgbClr val="97FF00"/>
    <a:srgbClr val="48E1E9"/>
    <a:srgbClr val="FF7B86"/>
    <a:srgbClr val="00F3EF"/>
    <a:srgbClr val="063498"/>
    <a:srgbClr val="49326B"/>
    <a:srgbClr val="6E4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FFD9BC-D5F2-415B-A382-8B13F4029EEE}" v="133" dt="2024-01-19T18:57:15.9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2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6.xml"/><Relationship Id="rId41" Type="http://schemas.openxmlformats.org/officeDocument/2006/relationships/font" Target="fonts/font10.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font" Target="fonts/font18.fntdata"/><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handoutMaster" Target="handoutMasters/handoutMaster1.xml"/><Relationship Id="rId44" Type="http://schemas.openxmlformats.org/officeDocument/2006/relationships/font" Target="fonts/font13.fntdata"/><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Parsons" userId="9e3e4047-8c64-42fd-a18c-88f47429f882" providerId="ADAL" clId="{24FFD9BC-D5F2-415B-A382-8B13F4029EEE}"/>
    <pc:docChg chg="modSld">
      <pc:chgData name="Michael Parsons" userId="9e3e4047-8c64-42fd-a18c-88f47429f882" providerId="ADAL" clId="{24FFD9BC-D5F2-415B-A382-8B13F4029EEE}" dt="2024-01-19T18:56:30.229" v="132" actId="790"/>
      <pc:docMkLst>
        <pc:docMk/>
      </pc:docMkLst>
      <pc:sldChg chg="modNotesTx">
        <pc:chgData name="Michael Parsons" userId="9e3e4047-8c64-42fd-a18c-88f47429f882" providerId="ADAL" clId="{24FFD9BC-D5F2-415B-A382-8B13F4029EEE}" dt="2024-01-19T18:34:35.311" v="105" actId="20577"/>
        <pc:sldMkLst>
          <pc:docMk/>
          <pc:sldMk cId="3347301992" sldId="264"/>
        </pc:sldMkLst>
      </pc:sldChg>
      <pc:sldChg chg="modSp mod">
        <pc:chgData name="Michael Parsons" userId="9e3e4047-8c64-42fd-a18c-88f47429f882" providerId="ADAL" clId="{24FFD9BC-D5F2-415B-A382-8B13F4029EEE}" dt="2024-01-19T18:08:51.255" v="0" actId="20577"/>
        <pc:sldMkLst>
          <pc:docMk/>
          <pc:sldMk cId="1779306352" sldId="265"/>
        </pc:sldMkLst>
        <pc:spChg chg="mod">
          <ac:chgData name="Michael Parsons" userId="9e3e4047-8c64-42fd-a18c-88f47429f882" providerId="ADAL" clId="{24FFD9BC-D5F2-415B-A382-8B13F4029EEE}" dt="2024-01-19T18:08:51.255" v="0" actId="20577"/>
          <ac:spMkLst>
            <pc:docMk/>
            <pc:sldMk cId="1779306352" sldId="265"/>
            <ac:spMk id="18" creationId="{B4A09AA1-D83E-9601-B4CA-5A79F55BCC04}"/>
          </ac:spMkLst>
        </pc:spChg>
      </pc:sldChg>
      <pc:sldChg chg="modSp mod">
        <pc:chgData name="Michael Parsons" userId="9e3e4047-8c64-42fd-a18c-88f47429f882" providerId="ADAL" clId="{24FFD9BC-D5F2-415B-A382-8B13F4029EEE}" dt="2024-01-19T18:56:30.229" v="132" actId="790"/>
        <pc:sldMkLst>
          <pc:docMk/>
          <pc:sldMk cId="1920114621" sldId="288"/>
        </pc:sldMkLst>
        <pc:spChg chg="mod">
          <ac:chgData name="Michael Parsons" userId="9e3e4047-8c64-42fd-a18c-88f47429f882" providerId="ADAL" clId="{24FFD9BC-D5F2-415B-A382-8B13F4029EEE}" dt="2024-01-19T18:56:30.229" v="132" actId="790"/>
          <ac:spMkLst>
            <pc:docMk/>
            <pc:sldMk cId="1920114621" sldId="288"/>
            <ac:spMk id="63" creationId="{A7A5013A-3A65-B1AF-AF95-C6ED3270BCE0}"/>
          </ac:spMkLst>
        </pc:spChg>
      </pc:sldChg>
      <pc:sldChg chg="modNotesTx">
        <pc:chgData name="Michael Parsons" userId="9e3e4047-8c64-42fd-a18c-88f47429f882" providerId="ADAL" clId="{24FFD9BC-D5F2-415B-A382-8B13F4029EEE}" dt="2024-01-19T18:09:02.278" v="2" actId="20577"/>
        <pc:sldMkLst>
          <pc:docMk/>
          <pc:sldMk cId="3660911712" sldId="291"/>
        </pc:sldMkLst>
      </pc:sldChg>
      <pc:sldChg chg="modSp mod">
        <pc:chgData name="Michael Parsons" userId="9e3e4047-8c64-42fd-a18c-88f47429f882" providerId="ADAL" clId="{24FFD9BC-D5F2-415B-A382-8B13F4029EEE}" dt="2024-01-19T18:55:23.534" v="131" actId="20577"/>
        <pc:sldMkLst>
          <pc:docMk/>
          <pc:sldMk cId="3844568920" sldId="298"/>
        </pc:sldMkLst>
        <pc:spChg chg="mod">
          <ac:chgData name="Michael Parsons" userId="9e3e4047-8c64-42fd-a18c-88f47429f882" providerId="ADAL" clId="{24FFD9BC-D5F2-415B-A382-8B13F4029EEE}" dt="2024-01-19T18:55:23.534" v="131" actId="20577"/>
          <ac:spMkLst>
            <pc:docMk/>
            <pc:sldMk cId="3844568920" sldId="298"/>
            <ac:spMk id="16" creationId="{55D6CD01-0901-CB8F-6BD1-8015DEA64AC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49AE0A7-FF41-4F79-8F4A-24FB9BFA2633}"/>
              </a:ext>
            </a:extLst>
          </p:cNvPr>
          <p:cNvSpPr>
            <a:spLocks noGrp="1"/>
          </p:cNvSpPr>
          <p:nvPr>
            <p:ph type="hdr" sz="quarter"/>
          </p:nvPr>
        </p:nvSpPr>
        <p:spPr>
          <a:xfrm>
            <a:off x="0" y="0"/>
            <a:ext cx="3038528" cy="466514"/>
          </a:xfrm>
          <a:prstGeom prst="rect">
            <a:avLst/>
          </a:prstGeom>
        </p:spPr>
        <p:txBody>
          <a:bodyPr vert="horz" lIns="93196" tIns="46598" rIns="93196" bIns="46598" rtlCol="0"/>
          <a:lstStyle>
            <a:lvl1pPr algn="l">
              <a:defRPr sz="1200"/>
            </a:lvl1pPr>
          </a:lstStyle>
          <a:p>
            <a:endParaRPr lang="en-ID"/>
          </a:p>
        </p:txBody>
      </p:sp>
      <p:sp>
        <p:nvSpPr>
          <p:cNvPr id="3" name="Date Placeholder 2">
            <a:extLst>
              <a:ext uri="{FF2B5EF4-FFF2-40B4-BE49-F238E27FC236}">
                <a16:creationId xmlns:a16="http://schemas.microsoft.com/office/drawing/2014/main" id="{E9341CC2-D94F-4635-BC61-2FF6BFF79C74}"/>
              </a:ext>
            </a:extLst>
          </p:cNvPr>
          <p:cNvSpPr>
            <a:spLocks noGrp="1"/>
          </p:cNvSpPr>
          <p:nvPr>
            <p:ph type="dt" sz="quarter" idx="1"/>
          </p:nvPr>
        </p:nvSpPr>
        <p:spPr>
          <a:xfrm>
            <a:off x="3971837" y="0"/>
            <a:ext cx="3038528" cy="466514"/>
          </a:xfrm>
          <a:prstGeom prst="rect">
            <a:avLst/>
          </a:prstGeom>
        </p:spPr>
        <p:txBody>
          <a:bodyPr vert="horz" lIns="93196" tIns="46598" rIns="93196" bIns="46598" rtlCol="0"/>
          <a:lstStyle>
            <a:lvl1pPr algn="r">
              <a:defRPr sz="1200"/>
            </a:lvl1pPr>
          </a:lstStyle>
          <a:p>
            <a:fld id="{6D5329DC-8171-4C09-B78F-FC7ED1B2AFCC}" type="datetimeFigureOut">
              <a:rPr lang="en-ID" smtClean="0"/>
              <a:t>22/01/2024</a:t>
            </a:fld>
            <a:endParaRPr lang="en-ID"/>
          </a:p>
        </p:txBody>
      </p:sp>
      <p:sp>
        <p:nvSpPr>
          <p:cNvPr id="4" name="Footer Placeholder 3">
            <a:extLst>
              <a:ext uri="{FF2B5EF4-FFF2-40B4-BE49-F238E27FC236}">
                <a16:creationId xmlns:a16="http://schemas.microsoft.com/office/drawing/2014/main" id="{E8B4345F-F053-460F-AE24-C5CA2EE85786}"/>
              </a:ext>
            </a:extLst>
          </p:cNvPr>
          <p:cNvSpPr>
            <a:spLocks noGrp="1"/>
          </p:cNvSpPr>
          <p:nvPr>
            <p:ph type="ftr" sz="quarter" idx="2"/>
          </p:nvPr>
        </p:nvSpPr>
        <p:spPr>
          <a:xfrm>
            <a:off x="0" y="8831475"/>
            <a:ext cx="3038528" cy="466513"/>
          </a:xfrm>
          <a:prstGeom prst="rect">
            <a:avLst/>
          </a:prstGeom>
        </p:spPr>
        <p:txBody>
          <a:bodyPr vert="horz" lIns="93196" tIns="46598" rIns="93196" bIns="46598" rtlCol="0" anchor="b"/>
          <a:lstStyle>
            <a:lvl1pPr algn="l">
              <a:defRPr sz="1200"/>
            </a:lvl1pPr>
          </a:lstStyle>
          <a:p>
            <a:endParaRPr lang="en-ID"/>
          </a:p>
        </p:txBody>
      </p:sp>
      <p:sp>
        <p:nvSpPr>
          <p:cNvPr id="5" name="Slide Number Placeholder 4">
            <a:extLst>
              <a:ext uri="{FF2B5EF4-FFF2-40B4-BE49-F238E27FC236}">
                <a16:creationId xmlns:a16="http://schemas.microsoft.com/office/drawing/2014/main" id="{48D2E009-55D6-4948-B4A2-7984E11D0B2D}"/>
              </a:ext>
            </a:extLst>
          </p:cNvPr>
          <p:cNvSpPr>
            <a:spLocks noGrp="1"/>
          </p:cNvSpPr>
          <p:nvPr>
            <p:ph type="sldNum" sz="quarter" idx="3"/>
          </p:nvPr>
        </p:nvSpPr>
        <p:spPr>
          <a:xfrm>
            <a:off x="3971837" y="8831475"/>
            <a:ext cx="3038528" cy="466513"/>
          </a:xfrm>
          <a:prstGeom prst="rect">
            <a:avLst/>
          </a:prstGeom>
        </p:spPr>
        <p:txBody>
          <a:bodyPr vert="horz" lIns="93196" tIns="46598" rIns="93196" bIns="46598" rtlCol="0" anchor="b"/>
          <a:lstStyle>
            <a:lvl1pPr algn="r">
              <a:defRPr sz="1200"/>
            </a:lvl1pPr>
          </a:lstStyle>
          <a:p>
            <a:fld id="{03AE4DC6-4EA5-40EA-904E-321A9826A9BA}" type="slidenum">
              <a:rPr lang="en-ID" smtClean="0"/>
              <a:t>‹#›</a:t>
            </a:fld>
            <a:endParaRPr lang="en-ID"/>
          </a:p>
        </p:txBody>
      </p:sp>
    </p:spTree>
    <p:extLst>
      <p:ext uri="{BB962C8B-B14F-4D97-AF65-F5344CB8AC3E}">
        <p14:creationId xmlns:p14="http://schemas.microsoft.com/office/powerpoint/2010/main" val="41306030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528" cy="466514"/>
          </a:xfrm>
          <a:prstGeom prst="rect">
            <a:avLst/>
          </a:prstGeom>
        </p:spPr>
        <p:txBody>
          <a:bodyPr vert="horz" lIns="93196" tIns="46598" rIns="93196" bIns="46598" rtlCol="0"/>
          <a:lstStyle>
            <a:lvl1pPr algn="l">
              <a:defRPr sz="1200"/>
            </a:lvl1pPr>
          </a:lstStyle>
          <a:p>
            <a:endParaRPr lang="en-ID"/>
          </a:p>
        </p:txBody>
      </p:sp>
      <p:sp>
        <p:nvSpPr>
          <p:cNvPr id="3" name="Date Placeholder 2"/>
          <p:cNvSpPr>
            <a:spLocks noGrp="1"/>
          </p:cNvSpPr>
          <p:nvPr>
            <p:ph type="dt" idx="1"/>
          </p:nvPr>
        </p:nvSpPr>
        <p:spPr>
          <a:xfrm>
            <a:off x="3971837" y="0"/>
            <a:ext cx="3038528" cy="466514"/>
          </a:xfrm>
          <a:prstGeom prst="rect">
            <a:avLst/>
          </a:prstGeom>
        </p:spPr>
        <p:txBody>
          <a:bodyPr vert="horz" lIns="93196" tIns="46598" rIns="93196" bIns="46598" rtlCol="0"/>
          <a:lstStyle>
            <a:lvl1pPr algn="r">
              <a:defRPr sz="1200"/>
            </a:lvl1pPr>
          </a:lstStyle>
          <a:p>
            <a:fld id="{1895B69C-AB18-4AD2-B4AE-816D1D624306}" type="datetimeFigureOut">
              <a:rPr lang="en-ID" smtClean="0"/>
              <a:t>22/01/2024</a:t>
            </a:fld>
            <a:endParaRPr lang="en-ID"/>
          </a:p>
        </p:txBody>
      </p:sp>
      <p:sp>
        <p:nvSpPr>
          <p:cNvPr id="4" name="Slide Image Placeholder 3"/>
          <p:cNvSpPr>
            <a:spLocks noGrp="1" noRot="1" noChangeAspect="1"/>
          </p:cNvSpPr>
          <p:nvPr>
            <p:ph type="sldImg" idx="2"/>
          </p:nvPr>
        </p:nvSpPr>
        <p:spPr>
          <a:xfrm>
            <a:off x="715963" y="1162050"/>
            <a:ext cx="5580062" cy="3138488"/>
          </a:xfrm>
          <a:prstGeom prst="rect">
            <a:avLst/>
          </a:prstGeom>
          <a:noFill/>
          <a:ln w="12700">
            <a:solidFill>
              <a:prstClr val="black"/>
            </a:solidFill>
          </a:ln>
        </p:spPr>
        <p:txBody>
          <a:bodyPr vert="horz" lIns="93196" tIns="46598" rIns="93196" bIns="46598" rtlCol="0" anchor="ctr"/>
          <a:lstStyle/>
          <a:p>
            <a:endParaRPr lang="en-ID"/>
          </a:p>
        </p:txBody>
      </p:sp>
      <p:sp>
        <p:nvSpPr>
          <p:cNvPr id="5" name="Notes Placeholder 4"/>
          <p:cNvSpPr>
            <a:spLocks noGrp="1"/>
          </p:cNvSpPr>
          <p:nvPr>
            <p:ph type="body" sz="quarter" idx="3"/>
          </p:nvPr>
        </p:nvSpPr>
        <p:spPr>
          <a:xfrm>
            <a:off x="701199" y="4474657"/>
            <a:ext cx="5609590" cy="3661083"/>
          </a:xfrm>
          <a:prstGeom prst="rect">
            <a:avLst/>
          </a:prstGeom>
        </p:spPr>
        <p:txBody>
          <a:bodyPr vert="horz" lIns="93196" tIns="46598" rIns="93196" bIns="465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831475"/>
            <a:ext cx="3038528" cy="466513"/>
          </a:xfrm>
          <a:prstGeom prst="rect">
            <a:avLst/>
          </a:prstGeom>
        </p:spPr>
        <p:txBody>
          <a:bodyPr vert="horz" lIns="93196" tIns="46598" rIns="93196" bIns="46598" rtlCol="0" anchor="b"/>
          <a:lstStyle>
            <a:lvl1pPr algn="l">
              <a:defRPr sz="1200"/>
            </a:lvl1pPr>
          </a:lstStyle>
          <a:p>
            <a:endParaRPr lang="en-ID"/>
          </a:p>
        </p:txBody>
      </p:sp>
      <p:sp>
        <p:nvSpPr>
          <p:cNvPr id="7" name="Slide Number Placeholder 6"/>
          <p:cNvSpPr>
            <a:spLocks noGrp="1"/>
          </p:cNvSpPr>
          <p:nvPr>
            <p:ph type="sldNum" sz="quarter" idx="5"/>
          </p:nvPr>
        </p:nvSpPr>
        <p:spPr>
          <a:xfrm>
            <a:off x="3971837" y="8831475"/>
            <a:ext cx="3038528" cy="466513"/>
          </a:xfrm>
          <a:prstGeom prst="rect">
            <a:avLst/>
          </a:prstGeom>
        </p:spPr>
        <p:txBody>
          <a:bodyPr vert="horz" lIns="93196" tIns="46598" rIns="93196" bIns="46598" rtlCol="0" anchor="b"/>
          <a:lstStyle>
            <a:lvl1pPr algn="r">
              <a:defRPr sz="1200"/>
            </a:lvl1pPr>
          </a:lstStyle>
          <a:p>
            <a:fld id="{E21E246E-C979-434E-8BF9-197029004C20}" type="slidenum">
              <a:rPr lang="en-ID" smtClean="0"/>
              <a:t>‹#›</a:t>
            </a:fld>
            <a:endParaRPr lang="en-ID"/>
          </a:p>
        </p:txBody>
      </p:sp>
    </p:spTree>
    <p:extLst>
      <p:ext uri="{BB962C8B-B14F-4D97-AF65-F5344CB8AC3E}">
        <p14:creationId xmlns:p14="http://schemas.microsoft.com/office/powerpoint/2010/main" val="232066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a:t>
            </a:fld>
            <a:endParaRPr lang="en-ID"/>
          </a:p>
        </p:txBody>
      </p:sp>
    </p:spTree>
    <p:extLst>
      <p:ext uri="{BB962C8B-B14F-4D97-AF65-F5344CB8AC3E}">
        <p14:creationId xmlns:p14="http://schemas.microsoft.com/office/powerpoint/2010/main" val="692159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The DEA seized enough Fentanyl in one year in the US to </a:t>
            </a:r>
            <a:r>
              <a:rPr lang="en-US" b="0">
                <a:latin typeface="Times New Roman" panose="02020603050405020304" pitchFamily="18" charset="0"/>
                <a:cs typeface="Times New Roman" panose="02020603050405020304" pitchFamily="18" charset="0"/>
              </a:rPr>
              <a:t>kill</a:t>
            </a:r>
            <a:r>
              <a:rPr lang="en-US">
                <a:latin typeface="Times New Roman" panose="02020603050405020304" pitchFamily="18" charset="0"/>
                <a:cs typeface="Times New Roman" panose="02020603050405020304" pitchFamily="18" charset="0"/>
              </a:rPr>
              <a:t> every single man, woman, and child in the entire country.</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The chances are </a:t>
            </a:r>
            <a:r>
              <a:rPr lang="en-US" b="1">
                <a:latin typeface="Times New Roman" panose="02020603050405020304" pitchFamily="18" charset="0"/>
                <a:cs typeface="Times New Roman" panose="02020603050405020304" pitchFamily="18" charset="0"/>
              </a:rPr>
              <a:t>very high </a:t>
            </a:r>
            <a:r>
              <a:rPr lang="en-US">
                <a:latin typeface="Times New Roman" panose="02020603050405020304" pitchFamily="18" charset="0"/>
                <a:cs typeface="Times New Roman" panose="02020603050405020304" pitchFamily="18" charset="0"/>
              </a:rPr>
              <a:t>that pills being obtained from anywhere but a pharmacy or hospital are fake. It is not worth the risk that goes with them.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In addition to pills, fentanyl powder is being mixed with drugs like heroin, cocaine, methamphetamine, and even marijuana and causing fatal overdoses to unsuspecting users.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In its liquid form, fentanyl can be found in nasal sprays, eye drops, and dropped onto paper or small candies.</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10</a:t>
            </a:fld>
            <a:endParaRPr lang="en-ID"/>
          </a:p>
        </p:txBody>
      </p:sp>
    </p:spTree>
    <p:extLst>
      <p:ext uri="{BB962C8B-B14F-4D97-AF65-F5344CB8AC3E}">
        <p14:creationId xmlns:p14="http://schemas.microsoft.com/office/powerpoint/2010/main" val="2566689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r>
              <a:rPr lang="en-US" b="1">
                <a:latin typeface="Times New Roman" panose="02020603050405020304" pitchFamily="18" charset="0"/>
                <a:cs typeface="Times New Roman" panose="02020603050405020304" pitchFamily="18" charset="0"/>
              </a:rPr>
              <a:t>Activity</a:t>
            </a:r>
            <a:r>
              <a:rPr lang="en-US">
                <a:latin typeface="Times New Roman" panose="02020603050405020304" pitchFamily="18" charset="0"/>
                <a:cs typeface="Times New Roman" panose="02020603050405020304" pitchFamily="18" charset="0"/>
              </a:rPr>
              <a:t>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Ask the students to raise their hand and vote for which pills (Group A or B) are really Oxycodone or raise their hand if they don’t know. Repeat for Xanax.</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Count how many votes you have for each and post it where the students can see the tallies. </a:t>
            </a:r>
          </a:p>
          <a:p>
            <a:pPr>
              <a:buFont typeface="Arial" panose="020B0604020202020204" pitchFamily="34" charset="0"/>
              <a:buChar char="•"/>
            </a:pPr>
            <a:endParaRPr lang="en-US">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a:solidFill>
                  <a:srgbClr val="242424"/>
                </a:solidFill>
                <a:latin typeface="Times New Roman" panose="02020603050405020304" pitchFamily="18" charset="0"/>
                <a:cs typeface="Times New Roman" panose="02020603050405020304" pitchFamily="18" charset="0"/>
              </a:rPr>
              <a:t>Activity Answer</a:t>
            </a:r>
            <a:r>
              <a:rPr lang="en-US">
                <a:solidFill>
                  <a:srgbClr val="242424"/>
                </a:solidFill>
                <a:latin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Remind the students that 7 in 10 fake pills contain potentially lethal (i.e., deadly) doses of fentanyl and then reveal that:</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 Choice</a:t>
            </a:r>
            <a:r>
              <a:rPr lang="en-US" b="1">
                <a:latin typeface="Times New Roman" panose="02020603050405020304" pitchFamily="18" charset="0"/>
                <a:cs typeface="Times New Roman" panose="02020603050405020304" pitchFamily="18" charset="0"/>
              </a:rPr>
              <a:t> B </a:t>
            </a:r>
            <a:r>
              <a:rPr lang="en-US">
                <a:latin typeface="Times New Roman" panose="02020603050405020304" pitchFamily="18" charset="0"/>
                <a:cs typeface="Times New Roman" panose="02020603050405020304" pitchFamily="18" charset="0"/>
              </a:rPr>
              <a:t>is the real Oxycodone</a:t>
            </a:r>
            <a:r>
              <a:rPr lang="en-US" strike="noStrike">
                <a:latin typeface="Times New Roman" panose="02020603050405020304" pitchFamily="18" charset="0"/>
                <a:cs typeface="Times New Roman" panose="02020603050405020304" pitchFamily="18" charset="0"/>
              </a:rPr>
              <a:t> </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 Choice</a:t>
            </a:r>
            <a:r>
              <a:rPr lang="en-US" b="1">
                <a:latin typeface="Times New Roman" panose="02020603050405020304" pitchFamily="18" charset="0"/>
                <a:cs typeface="Times New Roman" panose="02020603050405020304" pitchFamily="18" charset="0"/>
              </a:rPr>
              <a:t> B </a:t>
            </a:r>
            <a:r>
              <a:rPr lang="en-US" strike="noStrike">
                <a:latin typeface="Times New Roman" panose="02020603050405020304" pitchFamily="18" charset="0"/>
                <a:cs typeface="Times New Roman" panose="02020603050405020304" pitchFamily="18" charset="0"/>
              </a:rPr>
              <a:t>is the real Xanax</a:t>
            </a:r>
          </a:p>
          <a:p>
            <a:pPr lvl="0">
              <a:buFont typeface="Arial" panose="020B0604020202020204" pitchFamily="34" charset="0"/>
              <a:buChar char="•"/>
            </a:pPr>
            <a:r>
              <a:rPr lang="en-US">
                <a:latin typeface="Times New Roman" panose="02020603050405020304" pitchFamily="18" charset="0"/>
                <a:cs typeface="Times New Roman" panose="02020603050405020304" pitchFamily="18" charset="0"/>
              </a:rPr>
              <a:t>The only way to know for sure is to have the pills tested in a lab. Pharmacists have a hard time telling the difference and they dispense medication many times per day.</a:t>
            </a:r>
          </a:p>
          <a:p>
            <a:pPr lvl="0">
              <a:buFont typeface="Arial" panose="020B0604020202020204" pitchFamily="34" charset="0"/>
              <a:buChar char="•"/>
            </a:pPr>
            <a:r>
              <a:rPr lang="en-US">
                <a:latin typeface="Times New Roman" panose="02020603050405020304" pitchFamily="18" charset="0"/>
                <a:cs typeface="Times New Roman" panose="02020603050405020304" pitchFamily="18" charset="0"/>
              </a:rPr>
              <a:t>It is </a:t>
            </a:r>
            <a:r>
              <a:rPr lang="en-US" b="1">
                <a:latin typeface="Times New Roman" panose="02020603050405020304" pitchFamily="18" charset="0"/>
                <a:cs typeface="Times New Roman" panose="02020603050405020304" pitchFamily="18" charset="0"/>
              </a:rPr>
              <a:t>never</a:t>
            </a:r>
            <a:r>
              <a:rPr lang="en-US">
                <a:latin typeface="Times New Roman" panose="02020603050405020304" pitchFamily="18" charset="0"/>
                <a:cs typeface="Times New Roman" panose="02020603050405020304" pitchFamily="18" charset="0"/>
              </a:rPr>
              <a:t> safe to take a pill from anyone other than a licensed medical professional. You will not be able to tell if it is fake or not just by looking at it. </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11</a:t>
            </a:fld>
            <a:endParaRPr lang="en-ID"/>
          </a:p>
        </p:txBody>
      </p:sp>
    </p:spTree>
    <p:extLst>
      <p:ext uri="{BB962C8B-B14F-4D97-AF65-F5344CB8AC3E}">
        <p14:creationId xmlns:p14="http://schemas.microsoft.com/office/powerpoint/2010/main" val="1341507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Many fake pills are made to look like Oxycodone, Percocet, Xanax, Adderall, etc. Other types of pills might also be fake.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Fentanyl is very cheap to produce and requires only tiny amounts to get people high, so the profit margins on making these drugs is enormous.  Fentanyl is also easily smuggled into the US.  </a:t>
            </a:r>
            <a:endParaRPr lang="en-US" strike="sngStrike">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b="0">
                <a:latin typeface="Times New Roman" panose="02020603050405020304" pitchFamily="18" charset="0"/>
                <a:cs typeface="Times New Roman" panose="02020603050405020304" pitchFamily="18" charset="0"/>
              </a:rPr>
              <a:t>Xylazine, also </a:t>
            </a:r>
            <a:r>
              <a:rPr lang="en-US">
                <a:latin typeface="Times New Roman" panose="02020603050405020304" pitchFamily="18" charset="0"/>
                <a:cs typeface="Times New Roman" panose="02020603050405020304" pitchFamily="18" charset="0"/>
              </a:rPr>
              <a:t>known as “Tranq,” is a powerful animal sedative that is increasingly mixed with fentanyl, which makes it more deadly and increases the chance of overdose. People who inject drug mixtures containing xylazine also can develop severe wounds, including necrosis—the rotting of human tissue—that may lead to amputation. </a:t>
            </a:r>
          </a:p>
        </p:txBody>
      </p:sp>
      <p:sp>
        <p:nvSpPr>
          <p:cNvPr id="4" name="Slide Number Placeholder 3"/>
          <p:cNvSpPr>
            <a:spLocks noGrp="1"/>
          </p:cNvSpPr>
          <p:nvPr>
            <p:ph type="sldNum" sz="quarter" idx="5"/>
          </p:nvPr>
        </p:nvSpPr>
        <p:spPr/>
        <p:txBody>
          <a:bodyPr/>
          <a:lstStyle/>
          <a:p>
            <a:fld id="{E21E246E-C979-434E-8BF9-197029004C20}" type="slidenum">
              <a:rPr lang="en-ID" smtClean="0"/>
              <a:t>12</a:t>
            </a:fld>
            <a:endParaRPr lang="en-ID"/>
          </a:p>
        </p:txBody>
      </p:sp>
    </p:spTree>
    <p:extLst>
      <p:ext uri="{BB962C8B-B14F-4D97-AF65-F5344CB8AC3E}">
        <p14:creationId xmlns:p14="http://schemas.microsoft.com/office/powerpoint/2010/main" val="1791184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31956">
              <a:buFont typeface="Arial" panose="020B0604020202020204" pitchFamily="34" charset="0"/>
              <a:buChar char="•"/>
              <a:defRPr/>
            </a:pPr>
            <a:r>
              <a:rPr lang="en-US">
                <a:solidFill>
                  <a:srgbClr val="242424"/>
                </a:solidFill>
                <a:latin typeface="Times New Roman" panose="02020603050405020304" pitchFamily="18" charset="0"/>
                <a:cs typeface="Times New Roman" panose="02020603050405020304" pitchFamily="18" charset="0"/>
              </a:rPr>
              <a:t>Most legally manufactured medications are not brightly colored.  This could be a sign that the pills are fake.</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13</a:t>
            </a:fld>
            <a:endParaRPr lang="en-ID"/>
          </a:p>
        </p:txBody>
      </p:sp>
    </p:spTree>
    <p:extLst>
      <p:ext uri="{BB962C8B-B14F-4D97-AF65-F5344CB8AC3E}">
        <p14:creationId xmlns:p14="http://schemas.microsoft.com/office/powerpoint/2010/main" val="4220222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Times New Roman" panose="02020603050405020304" pitchFamily="18" charset="0"/>
                <a:cs typeface="Times New Roman" panose="02020603050405020304" pitchFamily="18" charset="0"/>
              </a:rPr>
              <a:t>Activity: </a:t>
            </a:r>
          </a:p>
          <a:p>
            <a:pPr marL="332641" lvl="1" indent="-90720">
              <a:buFont typeface="Arial" panose="020B0604020202020204" pitchFamily="34" charset="0"/>
              <a:buChar char="•"/>
            </a:pPr>
            <a:r>
              <a:rPr lang="en-US">
                <a:latin typeface="Times New Roman" panose="02020603050405020304" pitchFamily="18" charset="0"/>
                <a:cs typeface="Times New Roman" panose="02020603050405020304" pitchFamily="18" charset="0"/>
              </a:rPr>
              <a:t>Option 1: Ask students to pair up and answer the questions. </a:t>
            </a:r>
          </a:p>
          <a:p>
            <a:pPr marL="332641" lvl="1" indent="-90720">
              <a:buFont typeface="Arial" panose="020B0604020202020204" pitchFamily="34" charset="0"/>
              <a:buChar char="•"/>
            </a:pPr>
            <a:r>
              <a:rPr lang="en-US">
                <a:latin typeface="Times New Roman" panose="02020603050405020304" pitchFamily="18" charset="0"/>
                <a:cs typeface="Times New Roman" panose="02020603050405020304" pitchFamily="18" charset="0"/>
              </a:rPr>
              <a:t>Option 2: Ask students to raise their hand if they want to share their answers. </a:t>
            </a:r>
          </a:p>
          <a:p>
            <a:pPr marL="332641" lvl="1" indent="-90720">
              <a:buFont typeface="Arial" panose="020B0604020202020204" pitchFamily="34" charset="0"/>
              <a:buChar char="•"/>
            </a:pPr>
            <a:endParaRPr lang="en-US">
              <a:latin typeface="Times New Roman" panose="02020603050405020304" pitchFamily="18" charset="0"/>
              <a:cs typeface="Times New Roman" panose="02020603050405020304" pitchFamily="18" charset="0"/>
            </a:endParaRPr>
          </a:p>
          <a:p>
            <a:r>
              <a:rPr lang="en-US" b="1">
                <a:solidFill>
                  <a:srgbClr val="242424"/>
                </a:solidFill>
                <a:latin typeface="Times New Roman" panose="02020603050405020304" pitchFamily="18" charset="0"/>
                <a:cs typeface="Times New Roman" panose="02020603050405020304" pitchFamily="18" charset="0"/>
              </a:rPr>
              <a:t>Activity Answer</a:t>
            </a:r>
            <a:r>
              <a:rPr lang="en-US">
                <a:solidFill>
                  <a:srgbClr val="242424"/>
                </a:solidFill>
                <a:latin typeface="Times New Roman" panose="02020603050405020304" pitchFamily="18" charset="0"/>
                <a:cs typeface="Times New Roman" panose="02020603050405020304" pitchFamily="18" charset="0"/>
              </a:rPr>
              <a:t>: </a:t>
            </a:r>
          </a:p>
          <a:p>
            <a:pPr marL="90720" indent="-90720" defTabSz="898499">
              <a:buFont typeface="Arial" panose="020B0604020202020204" pitchFamily="34" charset="0"/>
              <a:buChar char="•"/>
              <a:defRPr/>
            </a:pPr>
            <a:r>
              <a:rPr lang="en-US">
                <a:solidFill>
                  <a:srgbClr val="242424"/>
                </a:solidFill>
                <a:latin typeface="Times New Roman" panose="02020603050405020304" pitchFamily="18" charset="0"/>
                <a:cs typeface="Times New Roman" panose="02020603050405020304" pitchFamily="18" charset="0"/>
              </a:rPr>
              <a:t>The bright colors are designed to attract children and teens as the pills look like different types of candy which creates the impression that they are fun and harmless. Remember, i</a:t>
            </a:r>
            <a:r>
              <a:rPr lang="en-US">
                <a:latin typeface="Times New Roman" panose="02020603050405020304" pitchFamily="18" charset="0"/>
                <a:cs typeface="Times New Roman" panose="02020603050405020304" pitchFamily="18" charset="0"/>
              </a:rPr>
              <a:t>t is </a:t>
            </a:r>
            <a:r>
              <a:rPr lang="en-US" b="1">
                <a:latin typeface="Times New Roman" panose="02020603050405020304" pitchFamily="18" charset="0"/>
                <a:cs typeface="Times New Roman" panose="02020603050405020304" pitchFamily="18" charset="0"/>
              </a:rPr>
              <a:t>never</a:t>
            </a:r>
            <a:r>
              <a:rPr lang="en-US">
                <a:latin typeface="Times New Roman" panose="02020603050405020304" pitchFamily="18" charset="0"/>
                <a:cs typeface="Times New Roman" panose="02020603050405020304" pitchFamily="18" charset="0"/>
              </a:rPr>
              <a:t> safe to take a pill from anyone other than a licensed medical professional. You will not be able to tell if it is fake or not just by looking at it. </a:t>
            </a:r>
            <a:endParaRPr lang="en-US">
              <a:solidFill>
                <a:srgbClr val="242424"/>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14</a:t>
            </a:fld>
            <a:endParaRPr lang="en-ID"/>
          </a:p>
        </p:txBody>
      </p:sp>
    </p:spTree>
    <p:extLst>
      <p:ext uri="{BB962C8B-B14F-4D97-AF65-F5344CB8AC3E}">
        <p14:creationId xmlns:p14="http://schemas.microsoft.com/office/powerpoint/2010/main" val="2793678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There are approximately 300 million cars in the US and there were 384 million potentially fatal doses of fentanyl seized by the DEA in 2023.  (This does not count the doses seized by other police agencies).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It is no wonder people in the prime of their lives are more likely to be killed by fentanyl than in car accidents. There is a lot more of it around than cars. Cars are being built to be safer and safer whereas opioids are being built to be more and more deadly. </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15</a:t>
            </a:fld>
            <a:endParaRPr lang="en-ID"/>
          </a:p>
        </p:txBody>
      </p:sp>
    </p:spTree>
    <p:extLst>
      <p:ext uri="{BB962C8B-B14F-4D97-AF65-F5344CB8AC3E}">
        <p14:creationId xmlns:p14="http://schemas.microsoft.com/office/powerpoint/2010/main" val="2943866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31956">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The increase in the number of fentanyl deaths from 2019 to 2021 is almost double.  This is right in line with the DEA’s reporting of seizures of fentanyl doubling during that time period. </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16</a:t>
            </a:fld>
            <a:endParaRPr lang="en-ID"/>
          </a:p>
        </p:txBody>
      </p:sp>
    </p:spTree>
    <p:extLst>
      <p:ext uri="{BB962C8B-B14F-4D97-AF65-F5344CB8AC3E}">
        <p14:creationId xmlns:p14="http://schemas.microsoft.com/office/powerpoint/2010/main" val="1234595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If a person is discovered with the following symptoms, it is VITAL that 911 is called immediately.  </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Not everyone will have all the symptoms. An overdose very commonly looks like someone is sleeping. </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There is about a 5-minute window to revive someone from an overdose if they have stopped breathing before the risk of damage to the brain begins due to lack of oxygen.  </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Opioid overdose chances increase if opioids are combined with alcohol or benzodiazepine (e.g., Valium, Xanax, etc.) </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17</a:t>
            </a:fld>
            <a:endParaRPr lang="en-ID"/>
          </a:p>
        </p:txBody>
      </p:sp>
    </p:spTree>
    <p:extLst>
      <p:ext uri="{BB962C8B-B14F-4D97-AF65-F5344CB8AC3E}">
        <p14:creationId xmlns:p14="http://schemas.microsoft.com/office/powerpoint/2010/main" val="527272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Do not leave the person alone. They need help.</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Leaving people in places where they “might” be discovered is a big risk.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There is a law in Virginia that protects people who call to report an overdose, even if they are using drugs themselves, called the Good Samaritan law. In other words, it keeps them from getting in trouble. It is designed to get people help by trained professionals to try and prevent death.</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18</a:t>
            </a:fld>
            <a:endParaRPr lang="en-ID"/>
          </a:p>
        </p:txBody>
      </p:sp>
    </p:spTree>
    <p:extLst>
      <p:ext uri="{BB962C8B-B14F-4D97-AF65-F5344CB8AC3E}">
        <p14:creationId xmlns:p14="http://schemas.microsoft.com/office/powerpoint/2010/main" val="1093718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Naloxone (e.g. Narcan) is available without a prescription at the pharmacy counter. Each box comes with two doses.  It will not hurt someone if you give them Naloxone and they are not experiencing an overdose.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Always err on the side of caution and give Naloxone if it is available.  More than one spray of Naloxone may be needed particularly if what the person is overdosing on is fentanyl or something even stronger.  Doses can be given 2-3 minutes apart-alternating nostrils.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Remember to call 911 at the first sign of overdose.</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Do not leave after administering Naloxone. When Naloxone wears off, the person can overdose again, so it is vital that they see an EMT or doctor.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Fentanyl Test Strips are also becoming more common and are used to identify the presences of fentanyl and similar drugs. However, these tests are not perfect. Even if the test is negative, take caution as test strips might not detect more potent fentanyl-like drugs, like carfentanil.</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19</a:t>
            </a:fld>
            <a:endParaRPr lang="en-ID"/>
          </a:p>
        </p:txBody>
      </p:sp>
    </p:spTree>
    <p:extLst>
      <p:ext uri="{BB962C8B-B14F-4D97-AF65-F5344CB8AC3E}">
        <p14:creationId xmlns:p14="http://schemas.microsoft.com/office/powerpoint/2010/main" val="2517300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Times New Roman" panose="02020603050405020304" pitchFamily="18" charset="0"/>
                <a:cs typeface="Times New Roman" panose="02020603050405020304" pitchFamily="18" charset="0"/>
              </a:rPr>
              <a:t>Activity: </a:t>
            </a:r>
          </a:p>
          <a:p>
            <a:pPr marL="332641" lvl="1" indent="-90720">
              <a:buFont typeface="Arial" panose="020B0604020202020204" pitchFamily="34" charset="0"/>
              <a:buChar char="•"/>
            </a:pPr>
            <a:r>
              <a:rPr lang="en-US" sz="1200">
                <a:latin typeface="Times New Roman" panose="02020603050405020304" pitchFamily="18" charset="0"/>
                <a:cs typeface="Times New Roman" panose="02020603050405020304" pitchFamily="18" charset="0"/>
              </a:rPr>
              <a:t>Option 1: Ask students to pair up and share with each other what comes to mind when they think of fentanyl.</a:t>
            </a:r>
          </a:p>
          <a:p>
            <a:pPr marL="332641" lvl="1" indent="-90720">
              <a:buFont typeface="Arial" panose="020B0604020202020204" pitchFamily="34" charset="0"/>
              <a:buChar char="•"/>
            </a:pPr>
            <a:r>
              <a:rPr lang="en-US" sz="1200">
                <a:latin typeface="Times New Roman" panose="02020603050405020304" pitchFamily="18" charset="0"/>
                <a:cs typeface="Times New Roman" panose="02020603050405020304" pitchFamily="18" charset="0"/>
              </a:rPr>
              <a:t>Option 2: Ask students to raise their hand if they want to share what comes to mind when they think of fentanyl.</a:t>
            </a:r>
          </a:p>
        </p:txBody>
      </p:sp>
      <p:sp>
        <p:nvSpPr>
          <p:cNvPr id="4" name="Slide Number Placeholder 3"/>
          <p:cNvSpPr>
            <a:spLocks noGrp="1"/>
          </p:cNvSpPr>
          <p:nvPr>
            <p:ph type="sldNum" sz="quarter" idx="5"/>
          </p:nvPr>
        </p:nvSpPr>
        <p:spPr/>
        <p:txBody>
          <a:bodyPr/>
          <a:lstStyle/>
          <a:p>
            <a:fld id="{E21E246E-C979-434E-8BF9-197029004C20}" type="slidenum">
              <a:rPr lang="en-ID" smtClean="0"/>
              <a:t>2</a:t>
            </a:fld>
            <a:endParaRPr lang="en-ID"/>
          </a:p>
        </p:txBody>
      </p:sp>
    </p:spTree>
    <p:extLst>
      <p:ext uri="{BB962C8B-B14F-4D97-AF65-F5344CB8AC3E}">
        <p14:creationId xmlns:p14="http://schemas.microsoft.com/office/powerpoint/2010/main" val="345047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An opioid fills an opioid receptor, and when too many of the receptors are filled, an overdose occurs.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Naloxone goes to the opioid receptors and removes the opioid, and then the Naloxone fills the receptor instead.</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When enough of the opioid is removed from the receptors, the overdose is reversed, and the person will wake up.  </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Someone who has been revived with Naloxone should </a:t>
            </a:r>
            <a:r>
              <a:rPr lang="en-US" b="1">
                <a:latin typeface="Times New Roman" panose="02020603050405020304" pitchFamily="18" charset="0"/>
                <a:cs typeface="Times New Roman" panose="02020603050405020304" pitchFamily="18" charset="0"/>
              </a:rPr>
              <a:t>not be left alone, </a:t>
            </a:r>
            <a:r>
              <a:rPr lang="en-US">
                <a:latin typeface="Times New Roman" panose="02020603050405020304" pitchFamily="18" charset="0"/>
                <a:cs typeface="Times New Roman" panose="02020603050405020304" pitchFamily="18" charset="0"/>
              </a:rPr>
              <a:t>in case the Naloxone wears off, which could cause another overdose. Even if Naloxone is administered, the person must see a licensed medical professional. </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People who are revived from an overdose are often not grateful. Naloxone will put them into opioid withdrawal if the person is a regular opioid user.  </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Opioid withdrawal is very painful.  There will be abdominal pain and the person will experience nausea, vomiting and diarrhea. </a:t>
            </a:r>
          </a:p>
          <a:p>
            <a:pPr lvl="1">
              <a:buFont typeface="Arial" panose="020B0604020202020204" pitchFamily="34" charset="0"/>
              <a:buChar char="•"/>
            </a:pPr>
            <a:r>
              <a:rPr lang="en-US">
                <a:latin typeface="Times New Roman" panose="02020603050405020304" pitchFamily="18" charset="0"/>
                <a:cs typeface="Times New Roman" panose="02020603050405020304" pitchFamily="18" charset="0"/>
              </a:rPr>
              <a:t>If the person is a regular opioid user, withdrawal is also experienced if they are unable to get the drug after 8-24 hours. </a:t>
            </a:r>
          </a:p>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20</a:t>
            </a:fld>
            <a:endParaRPr lang="en-ID"/>
          </a:p>
        </p:txBody>
      </p:sp>
    </p:spTree>
    <p:extLst>
      <p:ext uri="{BB962C8B-B14F-4D97-AF65-F5344CB8AC3E}">
        <p14:creationId xmlns:p14="http://schemas.microsoft.com/office/powerpoint/2010/main" val="1178715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Opioid use alters the brain and its pathways in ways that are not the same as other drugs.  </a:t>
            </a:r>
          </a:p>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This makes it very difficult for people to stop using the drug without some sort of medication support, often called </a:t>
            </a:r>
            <a:r>
              <a:rPr lang="en-US">
                <a:solidFill>
                  <a:schemeClr val="tx1"/>
                </a:solidFill>
                <a:latin typeface="Times New Roman" panose="02020603050405020304" pitchFamily="18" charset="0"/>
                <a:ea typeface="Avenir"/>
                <a:cs typeface="Times New Roman" panose="02020603050405020304" pitchFamily="18" charset="0"/>
                <a:sym typeface="Avenir"/>
              </a:rPr>
              <a:t>Medications for Opioid Use Disorder (MOUDs) or Medication Assisted Treatment (MAT). </a:t>
            </a:r>
            <a:endParaRPr lang="en-US">
              <a:solidFill>
                <a:schemeClr val="tx1"/>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There are three drugs to help people.  </a:t>
            </a:r>
          </a:p>
          <a:p>
            <a:pPr lvl="1">
              <a:buFont typeface="Arial" panose="020B0604020202020204" pitchFamily="34" charset="0"/>
              <a:buChar char="•"/>
            </a:pPr>
            <a:r>
              <a:rPr lang="en-US" b="1">
                <a:solidFill>
                  <a:schemeClr val="tx1"/>
                </a:solidFill>
                <a:latin typeface="Times New Roman" panose="02020603050405020304" pitchFamily="18" charset="0"/>
                <a:cs typeface="Times New Roman" panose="02020603050405020304" pitchFamily="18" charset="0"/>
              </a:rPr>
              <a:t>Methadone</a:t>
            </a:r>
            <a:r>
              <a:rPr lang="en-US">
                <a:solidFill>
                  <a:schemeClr val="tx1"/>
                </a:solidFill>
                <a:latin typeface="Times New Roman" panose="02020603050405020304" pitchFamily="18" charset="0"/>
                <a:cs typeface="Times New Roman" panose="02020603050405020304" pitchFamily="18" charset="0"/>
              </a:rPr>
              <a:t> </a:t>
            </a:r>
          </a:p>
          <a:p>
            <a:pPr lvl="1">
              <a:buFont typeface="Arial" panose="020B0604020202020204" pitchFamily="34" charset="0"/>
              <a:buChar char="•"/>
            </a:pPr>
            <a:r>
              <a:rPr lang="en-US" b="1">
                <a:solidFill>
                  <a:schemeClr val="tx1"/>
                </a:solidFill>
                <a:latin typeface="Times New Roman" panose="02020603050405020304" pitchFamily="18" charset="0"/>
                <a:cs typeface="Times New Roman" panose="02020603050405020304" pitchFamily="18" charset="0"/>
              </a:rPr>
              <a:t>Buprenorphine</a:t>
            </a:r>
            <a:r>
              <a:rPr lang="en-US">
                <a:solidFill>
                  <a:schemeClr val="tx1"/>
                </a:solidFill>
                <a:latin typeface="Times New Roman" panose="02020603050405020304" pitchFamily="18" charset="0"/>
                <a:cs typeface="Times New Roman" panose="02020603050405020304" pitchFamily="18" charset="0"/>
              </a:rPr>
              <a:t> (commonly known as Suboxone) </a:t>
            </a:r>
          </a:p>
          <a:p>
            <a:pPr lvl="1">
              <a:buFont typeface="Arial" panose="020B0604020202020204" pitchFamily="34" charset="0"/>
              <a:buChar char="•"/>
            </a:pPr>
            <a:r>
              <a:rPr lang="en-US" b="1">
                <a:solidFill>
                  <a:schemeClr val="tx1"/>
                </a:solidFill>
                <a:latin typeface="Times New Roman" panose="02020603050405020304" pitchFamily="18" charset="0"/>
                <a:cs typeface="Times New Roman" panose="02020603050405020304" pitchFamily="18" charset="0"/>
              </a:rPr>
              <a:t>Naltrexone</a:t>
            </a:r>
            <a:r>
              <a:rPr lang="en-US">
                <a:solidFill>
                  <a:schemeClr val="tx1"/>
                </a:solidFill>
                <a:latin typeface="Times New Roman" panose="02020603050405020304" pitchFamily="18" charset="0"/>
                <a:cs typeface="Times New Roman" panose="02020603050405020304" pitchFamily="18" charset="0"/>
              </a:rPr>
              <a:t> (commonly known as Vivitrol)</a:t>
            </a:r>
            <a:endParaRPr lang="en-US" strike="sngStrike">
              <a:solidFill>
                <a:schemeClr val="tx1"/>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21</a:t>
            </a:fld>
            <a:endParaRPr lang="en-ID"/>
          </a:p>
        </p:txBody>
      </p:sp>
    </p:spTree>
    <p:extLst>
      <p:ext uri="{BB962C8B-B14F-4D97-AF65-F5344CB8AC3E}">
        <p14:creationId xmlns:p14="http://schemas.microsoft.com/office/powerpoint/2010/main" val="4028260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0961"/>
            <a:r>
              <a:rPr lang="en-US" b="1">
                <a:solidFill>
                  <a:schemeClr val="tx1"/>
                </a:solidFill>
                <a:latin typeface="Times New Roman" panose="02020603050405020304" pitchFamily="18" charset="0"/>
                <a:cs typeface="Times New Roman" panose="02020603050405020304" pitchFamily="18" charset="0"/>
              </a:rPr>
              <a:t>Avoid Random Pills</a:t>
            </a:r>
          </a:p>
          <a:p>
            <a:pPr marL="393093" indent="-168469" defTabSz="898499">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Taking a random pill is gambling with your life. </a:t>
            </a:r>
          </a:p>
          <a:p>
            <a:pPr marL="393093" indent="-168469" defTabSz="898499">
              <a:buFont typeface="Arial" panose="020B0604020202020204" pitchFamily="34" charset="0"/>
              <a:buChar char="•"/>
            </a:pPr>
            <a:r>
              <a:rPr lang="en-US">
                <a:solidFill>
                  <a:schemeClr val="tx1"/>
                </a:solidFill>
                <a:latin typeface="Times New Roman" panose="02020603050405020304" pitchFamily="18" charset="0"/>
                <a:ea typeface="Avenir"/>
                <a:cs typeface="Times New Roman" panose="02020603050405020304" pitchFamily="18" charset="0"/>
                <a:sym typeface="Avenir"/>
              </a:rPr>
              <a:t>Fentanyl has been found in almost every illegal drug, and it is very hard to tell when it is present. </a:t>
            </a:r>
            <a:endParaRPr lang="en-US">
              <a:solidFill>
                <a:schemeClr val="tx1"/>
              </a:solidFill>
              <a:latin typeface="Times New Roman" panose="02020603050405020304" pitchFamily="18" charset="0"/>
              <a:cs typeface="Times New Roman" panose="02020603050405020304" pitchFamily="18" charset="0"/>
            </a:endParaRPr>
          </a:p>
          <a:p>
            <a:pPr marL="393093" indent="-168469">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Only take medication prescribed to you by a licensed medical professional. </a:t>
            </a:r>
          </a:p>
          <a:p>
            <a:pPr marL="393093" indent="-168469">
              <a:buFont typeface="Arial" panose="020B0604020202020204" pitchFamily="34" charset="0"/>
              <a:buChar char="•"/>
            </a:pPr>
            <a:endParaRPr lang="en-US" b="1">
              <a:solidFill>
                <a:schemeClr val="tx1"/>
              </a:solidFill>
              <a:latin typeface="Times New Roman" panose="02020603050405020304" pitchFamily="18" charset="0"/>
              <a:cs typeface="Times New Roman" panose="02020603050405020304" pitchFamily="18" charset="0"/>
            </a:endParaRPr>
          </a:p>
          <a:p>
            <a:pPr marL="120961"/>
            <a:r>
              <a:rPr lang="en-US" b="1">
                <a:solidFill>
                  <a:schemeClr val="tx1"/>
                </a:solidFill>
                <a:latin typeface="Times New Roman" panose="02020603050405020304" pitchFamily="18" charset="0"/>
                <a:cs typeface="Times New Roman" panose="02020603050405020304" pitchFamily="18" charset="0"/>
              </a:rPr>
              <a:t>Pain is Important Information</a:t>
            </a:r>
          </a:p>
          <a:p>
            <a:pPr marL="289429" indent="-168469">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Our bodies produce pain as a sign that something is wrong.  Opioids trick the body into believing we are not in pain. </a:t>
            </a:r>
          </a:p>
          <a:p>
            <a:pPr marL="289429" indent="-168469">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Opioids are designed to get people through the worst part of the pain and are </a:t>
            </a:r>
            <a:r>
              <a:rPr lang="en-US" i="1">
                <a:solidFill>
                  <a:schemeClr val="tx1"/>
                </a:solidFill>
                <a:latin typeface="Times New Roman" panose="02020603050405020304" pitchFamily="18" charset="0"/>
                <a:cs typeface="Times New Roman" panose="02020603050405020304" pitchFamily="18" charset="0"/>
              </a:rPr>
              <a:t>not</a:t>
            </a:r>
            <a:r>
              <a:rPr lang="en-US">
                <a:solidFill>
                  <a:schemeClr val="tx1"/>
                </a:solidFill>
                <a:latin typeface="Times New Roman" panose="02020603050405020304" pitchFamily="18" charset="0"/>
                <a:cs typeface="Times New Roman" panose="02020603050405020304" pitchFamily="18" charset="0"/>
              </a:rPr>
              <a:t> meant to make it so no pain is felt.</a:t>
            </a:r>
          </a:p>
          <a:p>
            <a:pPr marL="289429" indent="-168469">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Switching to a non-opioid pain management strategy as soon as possible helps to prevent opioid dependence and potential addiction. </a:t>
            </a:r>
          </a:p>
          <a:p>
            <a:endParaRPr lang="en-ID">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22</a:t>
            </a:fld>
            <a:endParaRPr lang="en-ID"/>
          </a:p>
        </p:txBody>
      </p:sp>
    </p:spTree>
    <p:extLst>
      <p:ext uri="{BB962C8B-B14F-4D97-AF65-F5344CB8AC3E}">
        <p14:creationId xmlns:p14="http://schemas.microsoft.com/office/powerpoint/2010/main" val="4197267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23</a:t>
            </a:fld>
            <a:endParaRPr lang="en-ID"/>
          </a:p>
        </p:txBody>
      </p:sp>
    </p:spTree>
    <p:extLst>
      <p:ext uri="{BB962C8B-B14F-4D97-AF65-F5344CB8AC3E}">
        <p14:creationId xmlns:p14="http://schemas.microsoft.com/office/powerpoint/2010/main" val="31141403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24</a:t>
            </a:fld>
            <a:endParaRPr lang="en-ID"/>
          </a:p>
        </p:txBody>
      </p:sp>
    </p:spTree>
    <p:extLst>
      <p:ext uri="{BB962C8B-B14F-4D97-AF65-F5344CB8AC3E}">
        <p14:creationId xmlns:p14="http://schemas.microsoft.com/office/powerpoint/2010/main" val="2109435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25</a:t>
            </a:fld>
            <a:endParaRPr lang="en-ID"/>
          </a:p>
        </p:txBody>
      </p:sp>
    </p:spTree>
    <p:extLst>
      <p:ext uri="{BB962C8B-B14F-4D97-AF65-F5344CB8AC3E}">
        <p14:creationId xmlns:p14="http://schemas.microsoft.com/office/powerpoint/2010/main" val="3034186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Synthetic means that it is made in a lab and has no natural properties.  It is meant to imitate something that exists in nature.  </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In this case, that is morphine which is derived from opium.</a:t>
            </a:r>
          </a:p>
          <a:p>
            <a:pPr>
              <a:buFont typeface="Arial" panose="020B0604020202020204" pitchFamily="34" charset="0"/>
              <a:buChar char="•"/>
            </a:pPr>
            <a:r>
              <a:rPr lang="en-US">
                <a:latin typeface="Times New Roman" panose="02020603050405020304" pitchFamily="18" charset="0"/>
                <a:cs typeface="Times New Roman" panose="02020603050405020304" pitchFamily="18" charset="0"/>
              </a:rPr>
              <a:t>Substances that are </a:t>
            </a:r>
            <a:r>
              <a:rPr lang="en-US" b="0" i="0" u="none" strike="noStrike">
                <a:solidFill>
                  <a:srgbClr val="000000"/>
                </a:solidFill>
                <a:effectLst/>
                <a:latin typeface="Times New Roman" panose="02020603050405020304" pitchFamily="18" charset="0"/>
                <a:cs typeface="Times New Roman" panose="02020603050405020304" pitchFamily="18" charset="0"/>
              </a:rPr>
              <a:t>synthetic</a:t>
            </a:r>
            <a:r>
              <a:rPr lang="en-US">
                <a:latin typeface="Times New Roman" panose="02020603050405020304" pitchFamily="18" charset="0"/>
                <a:cs typeface="Times New Roman" panose="02020603050405020304" pitchFamily="18" charset="0"/>
              </a:rPr>
              <a:t> can be altered to be much stronger than those that have a natural foundation.  </a:t>
            </a:r>
          </a:p>
        </p:txBody>
      </p:sp>
      <p:sp>
        <p:nvSpPr>
          <p:cNvPr id="4" name="Slide Number Placeholder 3"/>
          <p:cNvSpPr>
            <a:spLocks noGrp="1"/>
          </p:cNvSpPr>
          <p:nvPr>
            <p:ph type="sldNum" sz="quarter" idx="5"/>
          </p:nvPr>
        </p:nvSpPr>
        <p:spPr/>
        <p:txBody>
          <a:bodyPr/>
          <a:lstStyle/>
          <a:p>
            <a:fld id="{E21E246E-C979-434E-8BF9-197029004C20}" type="slidenum">
              <a:rPr lang="en-ID" smtClean="0"/>
              <a:t>3</a:t>
            </a:fld>
            <a:endParaRPr lang="en-ID"/>
          </a:p>
        </p:txBody>
      </p:sp>
    </p:spTree>
    <p:extLst>
      <p:ext uri="{BB962C8B-B14F-4D97-AF65-F5344CB8AC3E}">
        <p14:creationId xmlns:p14="http://schemas.microsoft.com/office/powerpoint/2010/main" val="1852276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720" marR="0" lvl="0" indent="-90720" algn="l" defTabSz="4838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Times New Roman" panose="02020603050405020304" pitchFamily="18" charset="0"/>
                <a:cs typeface="Times New Roman" panose="02020603050405020304" pitchFamily="18" charset="0"/>
              </a:rPr>
              <a:t>The image describes the potency of common opioids. Potency refers to the strength of a drug. In other words, how much of the drug is needed to produce an effect. </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Remind students that many hamburger buns have sesame seeds on top to ensure they understand the size of a dose that could kill people. </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Carfentanil, which is 100 times stronger than fentanyl, is used to anesthetize (paralyze) large animals like elephants and rhinos. It is synthesized from fentanyl. By altering a few molecules, </a:t>
            </a:r>
            <a:r>
              <a:rPr lang="en-US" b="0" i="0" u="none" strike="noStrike">
                <a:solidFill>
                  <a:srgbClr val="000000"/>
                </a:solidFill>
                <a:effectLst/>
                <a:latin typeface="Times New Roman" panose="02020603050405020304" pitchFamily="18" charset="0"/>
                <a:cs typeface="Times New Roman" panose="02020603050405020304" pitchFamily="18" charset="0"/>
              </a:rPr>
              <a:t>synthetic</a:t>
            </a:r>
            <a:r>
              <a:rPr lang="en-US">
                <a:latin typeface="Times New Roman" panose="02020603050405020304" pitchFamily="18" charset="0"/>
                <a:cs typeface="Times New Roman" panose="02020603050405020304" pitchFamily="18" charset="0"/>
              </a:rPr>
              <a:t> drugs can gain incredible strength, making them even more deadly.</a:t>
            </a:r>
          </a:p>
        </p:txBody>
      </p:sp>
      <p:sp>
        <p:nvSpPr>
          <p:cNvPr id="4" name="Slide Number Placeholder 3"/>
          <p:cNvSpPr>
            <a:spLocks noGrp="1"/>
          </p:cNvSpPr>
          <p:nvPr>
            <p:ph type="sldNum" sz="quarter" idx="5"/>
          </p:nvPr>
        </p:nvSpPr>
        <p:spPr/>
        <p:txBody>
          <a:bodyPr/>
          <a:lstStyle/>
          <a:p>
            <a:fld id="{E21E246E-C979-434E-8BF9-197029004C20}" type="slidenum">
              <a:rPr lang="en-ID" smtClean="0"/>
              <a:t>4</a:t>
            </a:fld>
            <a:endParaRPr lang="en-ID"/>
          </a:p>
        </p:txBody>
      </p:sp>
    </p:spTree>
    <p:extLst>
      <p:ext uri="{BB962C8B-B14F-4D97-AF65-F5344CB8AC3E}">
        <p14:creationId xmlns:p14="http://schemas.microsoft.com/office/powerpoint/2010/main" val="3364914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0720" indent="-90720" defTabSz="483842">
              <a:buFont typeface="Arial" panose="020B0604020202020204" pitchFamily="34" charset="0"/>
              <a:buChar char="•"/>
              <a:defRPr/>
            </a:pPr>
            <a:r>
              <a:rPr lang="en-US" b="1">
                <a:latin typeface="Times New Roman" panose="02020603050405020304" pitchFamily="18" charset="0"/>
                <a:cs typeface="Times New Roman" panose="02020603050405020304" pitchFamily="18" charset="0"/>
              </a:rPr>
              <a:t>This</a:t>
            </a:r>
            <a:r>
              <a:rPr lang="en-US">
                <a:latin typeface="Times New Roman" panose="02020603050405020304" pitchFamily="18" charset="0"/>
                <a:cs typeface="Times New Roman" panose="02020603050405020304" pitchFamily="18" charset="0"/>
              </a:rPr>
              <a:t> is the amount of a lethal (i.e., deadly) dose of fentanyl in powder form. Even smaller doses of fentanyl will produce a high, and a chance for building a tolerance to the drug - meaning more of the drug is needed to get the same effect.</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Fentanyl is commonly mixed with drugs like heroin, cocaine, methamphetamine, and marijuana and made into fake or counterfeit pills that are made to resemble prescription pills. </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With the amount being so small, it can be undetectable when mixed with other substances.</a:t>
            </a:r>
          </a:p>
          <a:p>
            <a:pPr marL="90720" indent="-90720" defTabSz="483842">
              <a:buFont typeface="Arial" panose="020B0604020202020204" pitchFamily="34" charset="0"/>
              <a:buChar char="•"/>
              <a:defRPr/>
            </a:pPr>
            <a:r>
              <a:rPr lang="en-US">
                <a:latin typeface="Times New Roman" panose="02020603050405020304" pitchFamily="18" charset="0"/>
                <a:cs typeface="Times New Roman" panose="02020603050405020304" pitchFamily="18" charset="0"/>
              </a:rPr>
              <a:t>Fentanyl is so strong that it is difficult to mix evenly. This means that one pill can have little or no fentanyl, but another pill from </a:t>
            </a:r>
            <a:r>
              <a:rPr lang="en-US" b="1">
                <a:latin typeface="Times New Roman" panose="02020603050405020304" pitchFamily="18" charset="0"/>
                <a:cs typeface="Times New Roman" panose="02020603050405020304" pitchFamily="18" charset="0"/>
              </a:rPr>
              <a:t>the same batch </a:t>
            </a:r>
            <a:r>
              <a:rPr lang="en-US">
                <a:latin typeface="Times New Roman" panose="02020603050405020304" pitchFamily="18" charset="0"/>
                <a:cs typeface="Times New Roman" panose="02020603050405020304" pitchFamily="18" charset="0"/>
              </a:rPr>
              <a:t>could have a fatal dose of fentanyl. </a:t>
            </a:r>
          </a:p>
        </p:txBody>
      </p:sp>
      <p:sp>
        <p:nvSpPr>
          <p:cNvPr id="4" name="Slide Number Placeholder 3"/>
          <p:cNvSpPr>
            <a:spLocks noGrp="1"/>
          </p:cNvSpPr>
          <p:nvPr>
            <p:ph type="sldNum" sz="quarter" idx="5"/>
          </p:nvPr>
        </p:nvSpPr>
        <p:spPr/>
        <p:txBody>
          <a:bodyPr/>
          <a:lstStyle/>
          <a:p>
            <a:fld id="{E21E246E-C979-434E-8BF9-197029004C20}" type="slidenum">
              <a:rPr lang="en-ID" smtClean="0"/>
              <a:t>5</a:t>
            </a:fld>
            <a:endParaRPr lang="en-ID"/>
          </a:p>
        </p:txBody>
      </p:sp>
    </p:spTree>
    <p:extLst>
      <p:ext uri="{BB962C8B-B14F-4D97-AF65-F5344CB8AC3E}">
        <p14:creationId xmlns:p14="http://schemas.microsoft.com/office/powerpoint/2010/main" val="1156075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21E246E-C979-434E-8BF9-197029004C20}" type="slidenum">
              <a:rPr lang="en-ID" smtClean="0"/>
              <a:t>6</a:t>
            </a:fld>
            <a:endParaRPr lang="en-ID"/>
          </a:p>
        </p:txBody>
      </p:sp>
    </p:spTree>
    <p:extLst>
      <p:ext uri="{BB962C8B-B14F-4D97-AF65-F5344CB8AC3E}">
        <p14:creationId xmlns:p14="http://schemas.microsoft.com/office/powerpoint/2010/main" val="895345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216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You have different opioid receptors throughout your brain, down your throat, in your stomach and in your intestines. Each type of receptor is responsible for different effects on the body.  </a:t>
            </a:r>
          </a:p>
          <a:p>
            <a:pPr marL="27216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One of the primary things that receptors do is block the sensation of pain from reaching the spinal cord. Opioids </a:t>
            </a:r>
            <a:r>
              <a:rPr lang="en-US" sz="1200" b="1">
                <a:solidFill>
                  <a:srgbClr val="242424"/>
                </a:solidFill>
                <a:latin typeface="Times New Roman" panose="02020603050405020304" pitchFamily="18" charset="0"/>
                <a:cs typeface="Times New Roman" panose="02020603050405020304" pitchFamily="18" charset="0"/>
              </a:rPr>
              <a:t>do not heal pain</a:t>
            </a:r>
            <a:r>
              <a:rPr lang="en-US" sz="1200">
                <a:solidFill>
                  <a:srgbClr val="242424"/>
                </a:solidFill>
                <a:latin typeface="Times New Roman" panose="02020603050405020304" pitchFamily="18" charset="0"/>
                <a:cs typeface="Times New Roman" panose="02020603050405020304" pitchFamily="18" charset="0"/>
              </a:rPr>
              <a:t>, they fool the body into thinking that it is not experiencing pain.  </a:t>
            </a:r>
          </a:p>
          <a:p>
            <a:pPr marL="27216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Common opioid side effects:</a:t>
            </a:r>
          </a:p>
          <a:p>
            <a:pPr marL="514082" lvl="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Breathing slows - and in the case of an overdose - stops, because the muscles in the chest and abdomen become rigid and don’t allow the lungs to expand.  </a:t>
            </a:r>
          </a:p>
          <a:p>
            <a:pPr marL="514082" lvl="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The heart beats slower.</a:t>
            </a:r>
          </a:p>
          <a:p>
            <a:pPr marL="514082" lvl="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Nausea and vomiting.  </a:t>
            </a:r>
          </a:p>
          <a:p>
            <a:pPr marL="514082" lvl="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Constipation is common and worsens with prolonged use. The intestines can back up into the stomach causing people to vomit feces. In extreme cases, the intestine and the waste flows into the abdomen causing sepsis which can be fatal. </a:t>
            </a:r>
          </a:p>
          <a:p>
            <a:pPr marL="514082" lvl="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People often “go on the nod” where they fall asleep.  This is particularly dangerous as it can happen while driving, leading to accidents.</a:t>
            </a:r>
          </a:p>
          <a:p>
            <a:pPr marL="514082" lvl="1" indent="-151200">
              <a:buFont typeface="Arial" panose="020B0604020202020204" pitchFamily="34" charset="0"/>
              <a:buChar char="•"/>
            </a:pPr>
            <a:r>
              <a:rPr lang="en-US" sz="1200">
                <a:solidFill>
                  <a:srgbClr val="242424"/>
                </a:solidFill>
                <a:latin typeface="Times New Roman" panose="02020603050405020304" pitchFamily="18" charset="0"/>
                <a:cs typeface="Times New Roman" panose="02020603050405020304" pitchFamily="18" charset="0"/>
              </a:rPr>
              <a:t>Weight loss is also common as are very tiny pupils in one’s eyes.</a:t>
            </a:r>
          </a:p>
        </p:txBody>
      </p:sp>
      <p:sp>
        <p:nvSpPr>
          <p:cNvPr id="4" name="Slide Number Placeholder 3"/>
          <p:cNvSpPr>
            <a:spLocks noGrp="1"/>
          </p:cNvSpPr>
          <p:nvPr>
            <p:ph type="sldNum" sz="quarter" idx="5"/>
          </p:nvPr>
        </p:nvSpPr>
        <p:spPr/>
        <p:txBody>
          <a:bodyPr/>
          <a:lstStyle/>
          <a:p>
            <a:fld id="{E21E246E-C979-434E-8BF9-197029004C20}" type="slidenum">
              <a:rPr lang="en-ID" smtClean="0"/>
              <a:t>7</a:t>
            </a:fld>
            <a:endParaRPr lang="en-ID"/>
          </a:p>
        </p:txBody>
      </p:sp>
    </p:spTree>
    <p:extLst>
      <p:ext uri="{BB962C8B-B14F-4D97-AF65-F5344CB8AC3E}">
        <p14:creationId xmlns:p14="http://schemas.microsoft.com/office/powerpoint/2010/main" val="3691852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2161" indent="-151200">
              <a:buFont typeface="Arial" panose="020B0604020202020204" pitchFamily="34" charset="0"/>
              <a:buChar char="•"/>
            </a:pPr>
            <a:r>
              <a:rPr lang="en-US" sz="1000">
                <a:solidFill>
                  <a:srgbClr val="242424"/>
                </a:solidFill>
                <a:latin typeface="Times New Roman" panose="02020603050405020304" pitchFamily="18" charset="0"/>
                <a:cs typeface="Times New Roman" panose="02020603050405020304" pitchFamily="18" charset="0"/>
              </a:rPr>
              <a:t>Teenage brains are rapidly developing and are more susceptible to addiction than a brain that is fully formed.</a:t>
            </a:r>
          </a:p>
          <a:p>
            <a:pPr marL="272161" indent="-151200">
              <a:buFont typeface="Arial" panose="020B0604020202020204" pitchFamily="34" charset="0"/>
              <a:buChar char="•"/>
            </a:pPr>
            <a:r>
              <a:rPr lang="en-US" sz="1000">
                <a:solidFill>
                  <a:srgbClr val="242424"/>
                </a:solidFill>
                <a:latin typeface="Times New Roman" panose="02020603050405020304" pitchFamily="18" charset="0"/>
                <a:cs typeface="Times New Roman" panose="02020603050405020304" pitchFamily="18" charset="0"/>
              </a:rPr>
              <a:t>There is </a:t>
            </a:r>
            <a:r>
              <a:rPr lang="en-US" sz="1000" b="1">
                <a:solidFill>
                  <a:srgbClr val="242424"/>
                </a:solidFill>
                <a:latin typeface="Times New Roman" panose="02020603050405020304" pitchFamily="18" charset="0"/>
                <a:cs typeface="Times New Roman" panose="02020603050405020304" pitchFamily="18" charset="0"/>
              </a:rPr>
              <a:t>no way </a:t>
            </a:r>
            <a:r>
              <a:rPr lang="en-US" sz="1000">
                <a:solidFill>
                  <a:srgbClr val="242424"/>
                </a:solidFill>
                <a:latin typeface="Times New Roman" panose="02020603050405020304" pitchFamily="18" charset="0"/>
                <a:cs typeface="Times New Roman" panose="02020603050405020304" pitchFamily="18" charset="0"/>
              </a:rPr>
              <a:t>to tell by looking at someone that they might be more susceptible to becoming addicted to opioids.  Your environment and genetics both play a role in whether you become addicted to drugs.  </a:t>
            </a:r>
          </a:p>
          <a:p>
            <a:pPr marL="272161" indent="-151200">
              <a:buFont typeface="Arial" panose="020B0604020202020204" pitchFamily="34" charset="0"/>
              <a:buChar char="•"/>
            </a:pPr>
            <a:r>
              <a:rPr lang="en-US" sz="1000">
                <a:solidFill>
                  <a:srgbClr val="242424"/>
                </a:solidFill>
                <a:latin typeface="Times New Roman" panose="02020603050405020304" pitchFamily="18" charset="0"/>
                <a:cs typeface="Times New Roman" panose="02020603050405020304" pitchFamily="18" charset="0"/>
              </a:rPr>
              <a:t>Four to five days of use is all it takes to increase the likelihood that someone will still be on opioids a year later.</a:t>
            </a:r>
          </a:p>
          <a:p>
            <a:pPr marL="272161" indent="-151200">
              <a:buFont typeface="Arial" panose="020B0604020202020204" pitchFamily="34" charset="0"/>
              <a:buChar char="•"/>
            </a:pPr>
            <a:r>
              <a:rPr lang="en-US" sz="1000">
                <a:solidFill>
                  <a:srgbClr val="242424"/>
                </a:solidFill>
                <a:latin typeface="Times New Roman" panose="02020603050405020304" pitchFamily="18" charset="0"/>
                <a:cs typeface="Times New Roman" panose="02020603050405020304" pitchFamily="18" charset="0"/>
              </a:rPr>
              <a:t>Many people who have Opioid Use Disorders report “falling in love” with the drug with the first dose.  The drug does not discriminate, and people of all races and socioeconomic statuses are equally at risk of becoming addicted.  </a:t>
            </a:r>
          </a:p>
          <a:p>
            <a:pPr marL="272161" indent="-151200">
              <a:buFont typeface="Arial" panose="020B0604020202020204" pitchFamily="34" charset="0"/>
              <a:buChar char="•"/>
            </a:pPr>
            <a:r>
              <a:rPr lang="en-US" sz="1000">
                <a:solidFill>
                  <a:srgbClr val="242424"/>
                </a:solidFill>
                <a:latin typeface="Times New Roman" panose="02020603050405020304" pitchFamily="18" charset="0"/>
                <a:cs typeface="Times New Roman" panose="02020603050405020304" pitchFamily="18" charset="0"/>
              </a:rPr>
              <a:t>Opioids and nicotine are some of the most addictive drugs. </a:t>
            </a:r>
          </a:p>
        </p:txBody>
      </p:sp>
      <p:sp>
        <p:nvSpPr>
          <p:cNvPr id="4" name="Slide Number Placeholder 3"/>
          <p:cNvSpPr>
            <a:spLocks noGrp="1"/>
          </p:cNvSpPr>
          <p:nvPr>
            <p:ph type="sldNum" sz="quarter" idx="5"/>
          </p:nvPr>
        </p:nvSpPr>
        <p:spPr/>
        <p:txBody>
          <a:bodyPr/>
          <a:lstStyle/>
          <a:p>
            <a:fld id="{E21E246E-C979-434E-8BF9-197029004C20}" type="slidenum">
              <a:rPr lang="en-ID" smtClean="0"/>
              <a:t>8</a:t>
            </a:fld>
            <a:endParaRPr lang="en-ID"/>
          </a:p>
        </p:txBody>
      </p:sp>
    </p:spTree>
    <p:extLst>
      <p:ext uri="{BB962C8B-B14F-4D97-AF65-F5344CB8AC3E}">
        <p14:creationId xmlns:p14="http://schemas.microsoft.com/office/powerpoint/2010/main" val="3324916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In 2022, the Drug Enforcement Administration (DEA) announced that 4 of 10 of the fake pressed pills they were taking off the streets contained potentially deadly doses of fentanyl. By 2023, the number had jumped to </a:t>
            </a:r>
            <a:r>
              <a:rPr lang="en-US" b="1">
                <a:solidFill>
                  <a:schemeClr val="tx1"/>
                </a:solidFill>
                <a:latin typeface="Times New Roman" panose="02020603050405020304" pitchFamily="18" charset="0"/>
                <a:cs typeface="Times New Roman" panose="02020603050405020304" pitchFamily="18" charset="0"/>
              </a:rPr>
              <a:t>7 in 10</a:t>
            </a:r>
            <a:r>
              <a:rPr lang="en-US">
                <a:solidFill>
                  <a:schemeClr val="tx1"/>
                </a:solidFill>
                <a:latin typeface="Times New Roman" panose="02020603050405020304" pitchFamily="18" charset="0"/>
                <a:cs typeface="Times New Roman" panose="02020603050405020304" pitchFamily="18" charset="0"/>
              </a:rPr>
              <a:t>.</a:t>
            </a:r>
          </a:p>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There are many factors that determine whether a dose is deadly or not, including someone’s age, health, or if they have a tolerance to opioids.</a:t>
            </a:r>
          </a:p>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People with little or no history of opioid misuse or who used to misuse opioids but have not used them in a while, are the most likely to overdose as they have no tolerance to the drug. </a:t>
            </a:r>
          </a:p>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If pills are obtained off the street or on the internet, the chances are </a:t>
            </a:r>
            <a:r>
              <a:rPr lang="en-US" b="1">
                <a:solidFill>
                  <a:schemeClr val="tx1"/>
                </a:solidFill>
                <a:latin typeface="Times New Roman" panose="02020603050405020304" pitchFamily="18" charset="0"/>
                <a:cs typeface="Times New Roman" panose="02020603050405020304" pitchFamily="18" charset="0"/>
              </a:rPr>
              <a:t>very</a:t>
            </a:r>
            <a:r>
              <a:rPr lang="en-US">
                <a:solidFill>
                  <a:schemeClr val="tx1"/>
                </a:solidFill>
                <a:latin typeface="Times New Roman" panose="02020603050405020304" pitchFamily="18" charset="0"/>
                <a:cs typeface="Times New Roman" panose="02020603050405020304" pitchFamily="18" charset="0"/>
              </a:rPr>
              <a:t> </a:t>
            </a:r>
            <a:r>
              <a:rPr lang="en-US" b="1">
                <a:solidFill>
                  <a:schemeClr val="tx1"/>
                </a:solidFill>
                <a:latin typeface="Times New Roman" panose="02020603050405020304" pitchFamily="18" charset="0"/>
                <a:cs typeface="Times New Roman" panose="02020603050405020304" pitchFamily="18" charset="0"/>
              </a:rPr>
              <a:t>high</a:t>
            </a:r>
            <a:r>
              <a:rPr lang="en-US">
                <a:solidFill>
                  <a:schemeClr val="tx1"/>
                </a:solidFill>
                <a:latin typeface="Times New Roman" panose="02020603050405020304" pitchFamily="18" charset="0"/>
                <a:cs typeface="Times New Roman" panose="02020603050405020304" pitchFamily="18" charset="0"/>
              </a:rPr>
              <a:t> that the pills are fake.</a:t>
            </a:r>
          </a:p>
          <a:p>
            <a:pPr>
              <a:buFont typeface="Arial" panose="020B0604020202020204" pitchFamily="34" charset="0"/>
              <a:buChar char="•"/>
            </a:pPr>
            <a:r>
              <a:rPr lang="en-US">
                <a:solidFill>
                  <a:schemeClr val="tx1"/>
                </a:solidFill>
                <a:latin typeface="Times New Roman" panose="02020603050405020304" pitchFamily="18" charset="0"/>
                <a:cs typeface="Times New Roman" panose="02020603050405020304" pitchFamily="18" charset="0"/>
              </a:rPr>
              <a:t>Pressed pills are made in a way that </a:t>
            </a:r>
            <a:r>
              <a:rPr lang="en-US" b="1">
                <a:solidFill>
                  <a:schemeClr val="tx1"/>
                </a:solidFill>
                <a:latin typeface="Times New Roman" panose="02020603050405020304" pitchFamily="18" charset="0"/>
                <a:cs typeface="Times New Roman" panose="02020603050405020304" pitchFamily="18" charset="0"/>
              </a:rPr>
              <a:t>does</a:t>
            </a:r>
            <a:r>
              <a:rPr lang="en-US">
                <a:solidFill>
                  <a:schemeClr val="tx1"/>
                </a:solidFill>
                <a:latin typeface="Times New Roman" panose="02020603050405020304" pitchFamily="18" charset="0"/>
                <a:cs typeface="Times New Roman" panose="02020603050405020304" pitchFamily="18" charset="0"/>
              </a:rPr>
              <a:t> </a:t>
            </a:r>
            <a:r>
              <a:rPr lang="en-US" b="1">
                <a:solidFill>
                  <a:schemeClr val="tx1"/>
                </a:solidFill>
                <a:latin typeface="Times New Roman" panose="02020603050405020304" pitchFamily="18" charset="0"/>
                <a:cs typeface="Times New Roman" panose="02020603050405020304" pitchFamily="18" charset="0"/>
              </a:rPr>
              <a:t>not</a:t>
            </a:r>
            <a:r>
              <a:rPr lang="en-US">
                <a:solidFill>
                  <a:schemeClr val="tx1"/>
                </a:solidFill>
                <a:latin typeface="Times New Roman" panose="02020603050405020304" pitchFamily="18" charset="0"/>
                <a:cs typeface="Times New Roman" panose="02020603050405020304" pitchFamily="18" charset="0"/>
              </a:rPr>
              <a:t> create uniform distribution, so some pills in a batch may have no fentanyl while others have a potentially deadly amount.  No one is regulating the production of these pills.</a:t>
            </a:r>
          </a:p>
        </p:txBody>
      </p:sp>
      <p:sp>
        <p:nvSpPr>
          <p:cNvPr id="4" name="Slide Number Placeholder 3"/>
          <p:cNvSpPr>
            <a:spLocks noGrp="1"/>
          </p:cNvSpPr>
          <p:nvPr>
            <p:ph type="sldNum" sz="quarter" idx="5"/>
          </p:nvPr>
        </p:nvSpPr>
        <p:spPr/>
        <p:txBody>
          <a:bodyPr/>
          <a:lstStyle/>
          <a:p>
            <a:fld id="{E21E246E-C979-434E-8BF9-197029004C20}" type="slidenum">
              <a:rPr lang="en-ID" smtClean="0"/>
              <a:t>9</a:t>
            </a:fld>
            <a:endParaRPr lang="en-ID"/>
          </a:p>
        </p:txBody>
      </p:sp>
    </p:spTree>
    <p:extLst>
      <p:ext uri="{BB962C8B-B14F-4D97-AF65-F5344CB8AC3E}">
        <p14:creationId xmlns:p14="http://schemas.microsoft.com/office/powerpoint/2010/main" val="1900643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7269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8645AF8-8747-A8C3-AD25-55407FB5A48F}"/>
              </a:ext>
            </a:extLst>
          </p:cNvPr>
          <p:cNvSpPr>
            <a:spLocks noGrp="1"/>
          </p:cNvSpPr>
          <p:nvPr>
            <p:ph type="pic" sz="quarter" idx="20"/>
          </p:nvPr>
        </p:nvSpPr>
        <p:spPr>
          <a:xfrm>
            <a:off x="0" y="0"/>
            <a:ext cx="7028597" cy="6858000"/>
          </a:xfrm>
          <a:custGeom>
            <a:avLst/>
            <a:gdLst>
              <a:gd name="connsiteX0" fmla="*/ 0 w 4500184"/>
              <a:gd name="connsiteY0" fmla="*/ 0 h 2243164"/>
              <a:gd name="connsiteX1" fmla="*/ 4500184 w 4500184"/>
              <a:gd name="connsiteY1" fmla="*/ 0 h 2243164"/>
              <a:gd name="connsiteX2" fmla="*/ 4500184 w 4500184"/>
              <a:gd name="connsiteY2" fmla="*/ 2243164 h 2243164"/>
              <a:gd name="connsiteX3" fmla="*/ 0 w 4500184"/>
              <a:gd name="connsiteY3" fmla="*/ 2243164 h 2243164"/>
            </a:gdLst>
            <a:ahLst/>
            <a:cxnLst>
              <a:cxn ang="0">
                <a:pos x="connsiteX0" y="connsiteY0"/>
              </a:cxn>
              <a:cxn ang="0">
                <a:pos x="connsiteX1" y="connsiteY1"/>
              </a:cxn>
              <a:cxn ang="0">
                <a:pos x="connsiteX2" y="connsiteY2"/>
              </a:cxn>
              <a:cxn ang="0">
                <a:pos x="connsiteX3" y="connsiteY3"/>
              </a:cxn>
            </a:cxnLst>
            <a:rect l="l" t="t" r="r" b="b"/>
            <a:pathLst>
              <a:path w="4500184" h="2243164">
                <a:moveTo>
                  <a:pt x="0" y="0"/>
                </a:moveTo>
                <a:lnTo>
                  <a:pt x="4500184" y="0"/>
                </a:lnTo>
                <a:lnTo>
                  <a:pt x="4500184" y="2243164"/>
                </a:lnTo>
                <a:lnTo>
                  <a:pt x="0" y="2243164"/>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3543269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ECB6087-3550-9E2A-2474-6A5E7EE9C6B9}"/>
              </a:ext>
            </a:extLst>
          </p:cNvPr>
          <p:cNvSpPr>
            <a:spLocks noGrp="1"/>
          </p:cNvSpPr>
          <p:nvPr>
            <p:ph type="pic" sz="quarter" idx="14"/>
          </p:nvPr>
        </p:nvSpPr>
        <p:spPr>
          <a:xfrm>
            <a:off x="8407735" y="0"/>
            <a:ext cx="3784265" cy="6858000"/>
          </a:xfrm>
          <a:custGeom>
            <a:avLst/>
            <a:gdLst>
              <a:gd name="connsiteX0" fmla="*/ 0 w 2957981"/>
              <a:gd name="connsiteY0" fmla="*/ 0 h 1739096"/>
              <a:gd name="connsiteX1" fmla="*/ 2957981 w 2957981"/>
              <a:gd name="connsiteY1" fmla="*/ 0 h 1739096"/>
              <a:gd name="connsiteX2" fmla="*/ 2957981 w 2957981"/>
              <a:gd name="connsiteY2" fmla="*/ 1739096 h 1739096"/>
              <a:gd name="connsiteX3" fmla="*/ 0 w 2957981"/>
              <a:gd name="connsiteY3" fmla="*/ 1739096 h 1739096"/>
            </a:gdLst>
            <a:ahLst/>
            <a:cxnLst>
              <a:cxn ang="0">
                <a:pos x="connsiteX0" y="connsiteY0"/>
              </a:cxn>
              <a:cxn ang="0">
                <a:pos x="connsiteX1" y="connsiteY1"/>
              </a:cxn>
              <a:cxn ang="0">
                <a:pos x="connsiteX2" y="connsiteY2"/>
              </a:cxn>
              <a:cxn ang="0">
                <a:pos x="connsiteX3" y="connsiteY3"/>
              </a:cxn>
            </a:cxnLst>
            <a:rect l="l" t="t" r="r" b="b"/>
            <a:pathLst>
              <a:path w="2957981" h="1739096">
                <a:moveTo>
                  <a:pt x="0" y="0"/>
                </a:moveTo>
                <a:lnTo>
                  <a:pt x="2957981" y="0"/>
                </a:lnTo>
                <a:lnTo>
                  <a:pt x="2957981" y="1739096"/>
                </a:lnTo>
                <a:lnTo>
                  <a:pt x="0" y="1739096"/>
                </a:lnTo>
                <a:close/>
              </a:path>
            </a:pathLst>
          </a:custGeom>
          <a:pattFill prst="pct5">
            <a:fgClr>
              <a:schemeClr val="accent1"/>
            </a:fgClr>
            <a:bgClr>
              <a:schemeClr val="bg1"/>
            </a:bgClr>
          </a:pattFill>
        </p:spPr>
        <p:txBody>
          <a:bodyPr wrap="square">
            <a:noAutofit/>
          </a:bodyPr>
          <a:lstStyle/>
          <a:p>
            <a:endParaRPr lang="en-ID"/>
          </a:p>
        </p:txBody>
      </p:sp>
      <p:sp>
        <p:nvSpPr>
          <p:cNvPr id="7" name="Picture Placeholder 6">
            <a:extLst>
              <a:ext uri="{FF2B5EF4-FFF2-40B4-BE49-F238E27FC236}">
                <a16:creationId xmlns:a16="http://schemas.microsoft.com/office/drawing/2014/main" id="{0A994C53-1FBD-E460-5FE8-01D4BD5E376E}"/>
              </a:ext>
            </a:extLst>
          </p:cNvPr>
          <p:cNvSpPr>
            <a:spLocks noGrp="1"/>
          </p:cNvSpPr>
          <p:nvPr>
            <p:ph type="pic" sz="quarter" idx="13"/>
          </p:nvPr>
        </p:nvSpPr>
        <p:spPr>
          <a:xfrm>
            <a:off x="4297765" y="2870395"/>
            <a:ext cx="2957981" cy="1739096"/>
          </a:xfrm>
          <a:custGeom>
            <a:avLst/>
            <a:gdLst>
              <a:gd name="connsiteX0" fmla="*/ 0 w 2957981"/>
              <a:gd name="connsiteY0" fmla="*/ 0 h 1739096"/>
              <a:gd name="connsiteX1" fmla="*/ 2957981 w 2957981"/>
              <a:gd name="connsiteY1" fmla="*/ 0 h 1739096"/>
              <a:gd name="connsiteX2" fmla="*/ 2957981 w 2957981"/>
              <a:gd name="connsiteY2" fmla="*/ 1739096 h 1739096"/>
              <a:gd name="connsiteX3" fmla="*/ 0 w 2957981"/>
              <a:gd name="connsiteY3" fmla="*/ 1739096 h 1739096"/>
            </a:gdLst>
            <a:ahLst/>
            <a:cxnLst>
              <a:cxn ang="0">
                <a:pos x="connsiteX0" y="connsiteY0"/>
              </a:cxn>
              <a:cxn ang="0">
                <a:pos x="connsiteX1" y="connsiteY1"/>
              </a:cxn>
              <a:cxn ang="0">
                <a:pos x="connsiteX2" y="connsiteY2"/>
              </a:cxn>
              <a:cxn ang="0">
                <a:pos x="connsiteX3" y="connsiteY3"/>
              </a:cxn>
            </a:cxnLst>
            <a:rect l="l" t="t" r="r" b="b"/>
            <a:pathLst>
              <a:path w="2957981" h="1739096">
                <a:moveTo>
                  <a:pt x="0" y="0"/>
                </a:moveTo>
                <a:lnTo>
                  <a:pt x="2957981" y="0"/>
                </a:lnTo>
                <a:lnTo>
                  <a:pt x="2957981" y="1739096"/>
                </a:lnTo>
                <a:lnTo>
                  <a:pt x="0" y="1739096"/>
                </a:lnTo>
                <a:close/>
              </a:path>
            </a:pathLst>
          </a:custGeom>
          <a:pattFill prst="pct5">
            <a:fgClr>
              <a:schemeClr val="accent1"/>
            </a:fgClr>
            <a:bgClr>
              <a:schemeClr val="bg1"/>
            </a:bgClr>
          </a:pattFill>
        </p:spPr>
        <p:txBody>
          <a:bodyPr wrap="square">
            <a:noAutofit/>
          </a:bodyPr>
          <a:lstStyle/>
          <a:p>
            <a:endParaRPr lang="en-ID"/>
          </a:p>
        </p:txBody>
      </p:sp>
      <p:sp>
        <p:nvSpPr>
          <p:cNvPr id="5" name="Picture Placeholder 4">
            <a:extLst>
              <a:ext uri="{FF2B5EF4-FFF2-40B4-BE49-F238E27FC236}">
                <a16:creationId xmlns:a16="http://schemas.microsoft.com/office/drawing/2014/main" id="{F8A75C0F-40D3-56F2-E9C9-426383FA5456}"/>
              </a:ext>
            </a:extLst>
          </p:cNvPr>
          <p:cNvSpPr>
            <a:spLocks noGrp="1"/>
          </p:cNvSpPr>
          <p:nvPr>
            <p:ph type="pic" sz="quarter" idx="12"/>
          </p:nvPr>
        </p:nvSpPr>
        <p:spPr>
          <a:xfrm>
            <a:off x="895728" y="2870395"/>
            <a:ext cx="2957981" cy="1739096"/>
          </a:xfrm>
          <a:custGeom>
            <a:avLst/>
            <a:gdLst>
              <a:gd name="connsiteX0" fmla="*/ 0 w 2957981"/>
              <a:gd name="connsiteY0" fmla="*/ 0 h 1739096"/>
              <a:gd name="connsiteX1" fmla="*/ 2957981 w 2957981"/>
              <a:gd name="connsiteY1" fmla="*/ 0 h 1739096"/>
              <a:gd name="connsiteX2" fmla="*/ 2957981 w 2957981"/>
              <a:gd name="connsiteY2" fmla="*/ 1739096 h 1739096"/>
              <a:gd name="connsiteX3" fmla="*/ 0 w 2957981"/>
              <a:gd name="connsiteY3" fmla="*/ 1739096 h 1739096"/>
            </a:gdLst>
            <a:ahLst/>
            <a:cxnLst>
              <a:cxn ang="0">
                <a:pos x="connsiteX0" y="connsiteY0"/>
              </a:cxn>
              <a:cxn ang="0">
                <a:pos x="connsiteX1" y="connsiteY1"/>
              </a:cxn>
              <a:cxn ang="0">
                <a:pos x="connsiteX2" y="connsiteY2"/>
              </a:cxn>
              <a:cxn ang="0">
                <a:pos x="connsiteX3" y="connsiteY3"/>
              </a:cxn>
            </a:cxnLst>
            <a:rect l="l" t="t" r="r" b="b"/>
            <a:pathLst>
              <a:path w="2957981" h="1739096">
                <a:moveTo>
                  <a:pt x="0" y="0"/>
                </a:moveTo>
                <a:lnTo>
                  <a:pt x="2957981" y="0"/>
                </a:lnTo>
                <a:lnTo>
                  <a:pt x="2957981" y="1739096"/>
                </a:lnTo>
                <a:lnTo>
                  <a:pt x="0" y="1739096"/>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1268431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715EC6-3280-EB3A-8753-4562057AABB6}"/>
              </a:ext>
            </a:extLst>
          </p:cNvPr>
          <p:cNvSpPr>
            <a:spLocks noGrp="1"/>
          </p:cNvSpPr>
          <p:nvPr>
            <p:ph type="pic" sz="quarter" idx="12"/>
          </p:nvPr>
        </p:nvSpPr>
        <p:spPr>
          <a:xfrm>
            <a:off x="990070" y="1499304"/>
            <a:ext cx="4871756" cy="2710057"/>
          </a:xfrm>
          <a:custGeom>
            <a:avLst/>
            <a:gdLst>
              <a:gd name="connsiteX0" fmla="*/ 0 w 4871756"/>
              <a:gd name="connsiteY0" fmla="*/ 0 h 2710057"/>
              <a:gd name="connsiteX1" fmla="*/ 4871756 w 4871756"/>
              <a:gd name="connsiteY1" fmla="*/ 0 h 2710057"/>
              <a:gd name="connsiteX2" fmla="*/ 4871756 w 4871756"/>
              <a:gd name="connsiteY2" fmla="*/ 2710057 h 2710057"/>
              <a:gd name="connsiteX3" fmla="*/ 0 w 4871756"/>
              <a:gd name="connsiteY3" fmla="*/ 2710057 h 2710057"/>
            </a:gdLst>
            <a:ahLst/>
            <a:cxnLst>
              <a:cxn ang="0">
                <a:pos x="connsiteX0" y="connsiteY0"/>
              </a:cxn>
              <a:cxn ang="0">
                <a:pos x="connsiteX1" y="connsiteY1"/>
              </a:cxn>
              <a:cxn ang="0">
                <a:pos x="connsiteX2" y="connsiteY2"/>
              </a:cxn>
              <a:cxn ang="0">
                <a:pos x="connsiteX3" y="connsiteY3"/>
              </a:cxn>
            </a:cxnLst>
            <a:rect l="l" t="t" r="r" b="b"/>
            <a:pathLst>
              <a:path w="4871756" h="2710057">
                <a:moveTo>
                  <a:pt x="0" y="0"/>
                </a:moveTo>
                <a:lnTo>
                  <a:pt x="4871756" y="0"/>
                </a:lnTo>
                <a:lnTo>
                  <a:pt x="4871756" y="2710057"/>
                </a:lnTo>
                <a:lnTo>
                  <a:pt x="0" y="2710057"/>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4089872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6DCD0AA-FFBB-D09F-E185-515D161FAEF7}"/>
              </a:ext>
            </a:extLst>
          </p:cNvPr>
          <p:cNvSpPr>
            <a:spLocks noGrp="1"/>
          </p:cNvSpPr>
          <p:nvPr>
            <p:ph type="pic" sz="quarter" idx="14"/>
          </p:nvPr>
        </p:nvSpPr>
        <p:spPr>
          <a:xfrm>
            <a:off x="9068007" y="746618"/>
            <a:ext cx="2495682" cy="5390955"/>
          </a:xfrm>
          <a:custGeom>
            <a:avLst/>
            <a:gdLst>
              <a:gd name="connsiteX0" fmla="*/ 240060 w 2495682"/>
              <a:gd name="connsiteY0" fmla="*/ 0 h 5390955"/>
              <a:gd name="connsiteX1" fmla="*/ 2255622 w 2495682"/>
              <a:gd name="connsiteY1" fmla="*/ 0 h 5390955"/>
              <a:gd name="connsiteX2" fmla="*/ 2495682 w 2495682"/>
              <a:gd name="connsiteY2" fmla="*/ 240060 h 5390955"/>
              <a:gd name="connsiteX3" fmla="*/ 2495682 w 2495682"/>
              <a:gd name="connsiteY3" fmla="*/ 5150895 h 5390955"/>
              <a:gd name="connsiteX4" fmla="*/ 2255622 w 2495682"/>
              <a:gd name="connsiteY4" fmla="*/ 5390955 h 5390955"/>
              <a:gd name="connsiteX5" fmla="*/ 240060 w 2495682"/>
              <a:gd name="connsiteY5" fmla="*/ 5390955 h 5390955"/>
              <a:gd name="connsiteX6" fmla="*/ 0 w 2495682"/>
              <a:gd name="connsiteY6" fmla="*/ 5150895 h 5390955"/>
              <a:gd name="connsiteX7" fmla="*/ 0 w 2495682"/>
              <a:gd name="connsiteY7" fmla="*/ 240060 h 5390955"/>
              <a:gd name="connsiteX8" fmla="*/ 240060 w 2495682"/>
              <a:gd name="connsiteY8" fmla="*/ 0 h 539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682" h="5390955">
                <a:moveTo>
                  <a:pt x="240060" y="0"/>
                </a:moveTo>
                <a:lnTo>
                  <a:pt x="2255622" y="0"/>
                </a:lnTo>
                <a:cubicBezTo>
                  <a:pt x="2388203" y="0"/>
                  <a:pt x="2495682" y="107479"/>
                  <a:pt x="2495682" y="240060"/>
                </a:cubicBezTo>
                <a:lnTo>
                  <a:pt x="2495682" y="5150895"/>
                </a:lnTo>
                <a:cubicBezTo>
                  <a:pt x="2495682" y="5283476"/>
                  <a:pt x="2388203" y="5390955"/>
                  <a:pt x="2255622" y="5390955"/>
                </a:cubicBezTo>
                <a:lnTo>
                  <a:pt x="240060" y="5390955"/>
                </a:lnTo>
                <a:cubicBezTo>
                  <a:pt x="107479" y="5390955"/>
                  <a:pt x="0" y="5283476"/>
                  <a:pt x="0" y="5150895"/>
                </a:cubicBezTo>
                <a:lnTo>
                  <a:pt x="0" y="240060"/>
                </a:lnTo>
                <a:cubicBezTo>
                  <a:pt x="0" y="107479"/>
                  <a:pt x="107479" y="0"/>
                  <a:pt x="240060" y="0"/>
                </a:cubicBezTo>
                <a:close/>
              </a:path>
            </a:pathLst>
          </a:custGeom>
          <a:pattFill prst="pct5">
            <a:fgClr>
              <a:schemeClr val="accent1"/>
            </a:fgClr>
            <a:bgClr>
              <a:schemeClr val="bg1"/>
            </a:bgClr>
          </a:pattFill>
        </p:spPr>
        <p:txBody>
          <a:bodyPr wrap="square">
            <a:noAutofit/>
          </a:bodyPr>
          <a:lstStyle/>
          <a:p>
            <a:endParaRPr lang="en-ID"/>
          </a:p>
        </p:txBody>
      </p:sp>
      <p:sp>
        <p:nvSpPr>
          <p:cNvPr id="5" name="Picture Placeholder 4">
            <a:extLst>
              <a:ext uri="{FF2B5EF4-FFF2-40B4-BE49-F238E27FC236}">
                <a16:creationId xmlns:a16="http://schemas.microsoft.com/office/drawing/2014/main" id="{C936B9FE-EE57-6321-4177-6B520A81ECCE}"/>
              </a:ext>
            </a:extLst>
          </p:cNvPr>
          <p:cNvSpPr>
            <a:spLocks noGrp="1"/>
          </p:cNvSpPr>
          <p:nvPr>
            <p:ph type="pic" sz="quarter" idx="12"/>
          </p:nvPr>
        </p:nvSpPr>
        <p:spPr>
          <a:xfrm>
            <a:off x="5993250" y="716531"/>
            <a:ext cx="2495682" cy="5390955"/>
          </a:xfrm>
          <a:custGeom>
            <a:avLst/>
            <a:gdLst>
              <a:gd name="connsiteX0" fmla="*/ 240060 w 2495682"/>
              <a:gd name="connsiteY0" fmla="*/ 0 h 5390955"/>
              <a:gd name="connsiteX1" fmla="*/ 2255622 w 2495682"/>
              <a:gd name="connsiteY1" fmla="*/ 0 h 5390955"/>
              <a:gd name="connsiteX2" fmla="*/ 2495682 w 2495682"/>
              <a:gd name="connsiteY2" fmla="*/ 240060 h 5390955"/>
              <a:gd name="connsiteX3" fmla="*/ 2495682 w 2495682"/>
              <a:gd name="connsiteY3" fmla="*/ 5150895 h 5390955"/>
              <a:gd name="connsiteX4" fmla="*/ 2255622 w 2495682"/>
              <a:gd name="connsiteY4" fmla="*/ 5390955 h 5390955"/>
              <a:gd name="connsiteX5" fmla="*/ 240060 w 2495682"/>
              <a:gd name="connsiteY5" fmla="*/ 5390955 h 5390955"/>
              <a:gd name="connsiteX6" fmla="*/ 0 w 2495682"/>
              <a:gd name="connsiteY6" fmla="*/ 5150895 h 5390955"/>
              <a:gd name="connsiteX7" fmla="*/ 0 w 2495682"/>
              <a:gd name="connsiteY7" fmla="*/ 240060 h 5390955"/>
              <a:gd name="connsiteX8" fmla="*/ 240060 w 2495682"/>
              <a:gd name="connsiteY8" fmla="*/ 0 h 539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682" h="5390955">
                <a:moveTo>
                  <a:pt x="240060" y="0"/>
                </a:moveTo>
                <a:lnTo>
                  <a:pt x="2255622" y="0"/>
                </a:lnTo>
                <a:cubicBezTo>
                  <a:pt x="2388203" y="0"/>
                  <a:pt x="2495682" y="107479"/>
                  <a:pt x="2495682" y="240060"/>
                </a:cubicBezTo>
                <a:lnTo>
                  <a:pt x="2495682" y="5150895"/>
                </a:lnTo>
                <a:cubicBezTo>
                  <a:pt x="2495682" y="5283476"/>
                  <a:pt x="2388203" y="5390955"/>
                  <a:pt x="2255622" y="5390955"/>
                </a:cubicBezTo>
                <a:lnTo>
                  <a:pt x="240060" y="5390955"/>
                </a:lnTo>
                <a:cubicBezTo>
                  <a:pt x="107479" y="5390955"/>
                  <a:pt x="0" y="5283476"/>
                  <a:pt x="0" y="5150895"/>
                </a:cubicBezTo>
                <a:lnTo>
                  <a:pt x="0" y="240060"/>
                </a:lnTo>
                <a:cubicBezTo>
                  <a:pt x="0" y="107479"/>
                  <a:pt x="107479" y="0"/>
                  <a:pt x="240060" y="0"/>
                </a:cubicBez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3297070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880D7E-D75B-16F4-E5A6-61D6A7F7F7C6}"/>
              </a:ext>
            </a:extLst>
          </p:cNvPr>
          <p:cNvSpPr>
            <a:spLocks noGrp="1"/>
          </p:cNvSpPr>
          <p:nvPr>
            <p:ph type="pic" sz="quarter" idx="13"/>
          </p:nvPr>
        </p:nvSpPr>
        <p:spPr>
          <a:xfrm>
            <a:off x="9973718" y="3149600"/>
            <a:ext cx="1190172" cy="1190172"/>
          </a:xfrm>
          <a:custGeom>
            <a:avLst/>
            <a:gdLst>
              <a:gd name="connsiteX0" fmla="*/ 595086 w 1190172"/>
              <a:gd name="connsiteY0" fmla="*/ 0 h 1190172"/>
              <a:gd name="connsiteX1" fmla="*/ 1190172 w 1190172"/>
              <a:gd name="connsiteY1" fmla="*/ 595086 h 1190172"/>
              <a:gd name="connsiteX2" fmla="*/ 595086 w 1190172"/>
              <a:gd name="connsiteY2" fmla="*/ 1190172 h 1190172"/>
              <a:gd name="connsiteX3" fmla="*/ 0 w 1190172"/>
              <a:gd name="connsiteY3" fmla="*/ 595086 h 1190172"/>
              <a:gd name="connsiteX4" fmla="*/ 595086 w 1190172"/>
              <a:gd name="connsiteY4" fmla="*/ 0 h 1190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2" h="1190172">
                <a:moveTo>
                  <a:pt x="595086" y="0"/>
                </a:moveTo>
                <a:cubicBezTo>
                  <a:pt x="923743" y="0"/>
                  <a:pt x="1190172" y="266429"/>
                  <a:pt x="1190172" y="595086"/>
                </a:cubicBezTo>
                <a:cubicBezTo>
                  <a:pt x="1190172" y="923743"/>
                  <a:pt x="923743" y="1190172"/>
                  <a:pt x="595086" y="1190172"/>
                </a:cubicBezTo>
                <a:cubicBezTo>
                  <a:pt x="266429" y="1190172"/>
                  <a:pt x="0" y="923743"/>
                  <a:pt x="0" y="595086"/>
                </a:cubicBezTo>
                <a:cubicBezTo>
                  <a:pt x="0" y="266429"/>
                  <a:pt x="266429" y="0"/>
                  <a:pt x="595086" y="0"/>
                </a:cubicBezTo>
                <a:close/>
              </a:path>
            </a:pathLst>
          </a:custGeom>
          <a:pattFill prst="pct5">
            <a:fgClr>
              <a:schemeClr val="accent1"/>
            </a:fgClr>
            <a:bgClr>
              <a:schemeClr val="bg1"/>
            </a:bgClr>
          </a:pattFill>
        </p:spPr>
        <p:txBody>
          <a:bodyPr wrap="square">
            <a:noAutofit/>
          </a:bodyPr>
          <a:lstStyle/>
          <a:p>
            <a:endParaRPr lang="en-ID"/>
          </a:p>
        </p:txBody>
      </p:sp>
      <p:sp>
        <p:nvSpPr>
          <p:cNvPr id="6" name="Picture Placeholder 5">
            <a:extLst>
              <a:ext uri="{FF2B5EF4-FFF2-40B4-BE49-F238E27FC236}">
                <a16:creationId xmlns:a16="http://schemas.microsoft.com/office/drawing/2014/main" id="{00D11C42-C8A8-69D7-5B15-F78EA565B34D}"/>
              </a:ext>
            </a:extLst>
          </p:cNvPr>
          <p:cNvSpPr>
            <a:spLocks noGrp="1"/>
          </p:cNvSpPr>
          <p:nvPr>
            <p:ph type="pic" sz="quarter" idx="14"/>
          </p:nvPr>
        </p:nvSpPr>
        <p:spPr>
          <a:xfrm>
            <a:off x="1063301" y="3149600"/>
            <a:ext cx="1190172" cy="1190172"/>
          </a:xfrm>
          <a:custGeom>
            <a:avLst/>
            <a:gdLst>
              <a:gd name="connsiteX0" fmla="*/ 595086 w 1190172"/>
              <a:gd name="connsiteY0" fmla="*/ 0 h 1190172"/>
              <a:gd name="connsiteX1" fmla="*/ 1190172 w 1190172"/>
              <a:gd name="connsiteY1" fmla="*/ 595086 h 1190172"/>
              <a:gd name="connsiteX2" fmla="*/ 595086 w 1190172"/>
              <a:gd name="connsiteY2" fmla="*/ 1190172 h 1190172"/>
              <a:gd name="connsiteX3" fmla="*/ 0 w 1190172"/>
              <a:gd name="connsiteY3" fmla="*/ 595086 h 1190172"/>
              <a:gd name="connsiteX4" fmla="*/ 595086 w 1190172"/>
              <a:gd name="connsiteY4" fmla="*/ 0 h 1190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2" h="1190172">
                <a:moveTo>
                  <a:pt x="595086" y="0"/>
                </a:moveTo>
                <a:cubicBezTo>
                  <a:pt x="923743" y="0"/>
                  <a:pt x="1190172" y="266429"/>
                  <a:pt x="1190172" y="595086"/>
                </a:cubicBezTo>
                <a:cubicBezTo>
                  <a:pt x="1190172" y="923743"/>
                  <a:pt x="923743" y="1190172"/>
                  <a:pt x="595086" y="1190172"/>
                </a:cubicBezTo>
                <a:cubicBezTo>
                  <a:pt x="266429" y="1190172"/>
                  <a:pt x="0" y="923743"/>
                  <a:pt x="0" y="595086"/>
                </a:cubicBezTo>
                <a:cubicBezTo>
                  <a:pt x="0" y="266429"/>
                  <a:pt x="266429" y="0"/>
                  <a:pt x="595086" y="0"/>
                </a:cubicBezTo>
                <a:close/>
              </a:path>
            </a:pathLst>
          </a:custGeom>
          <a:pattFill prst="pct5">
            <a:fgClr>
              <a:schemeClr val="accent1"/>
            </a:fgClr>
            <a:bgClr>
              <a:schemeClr val="bg1"/>
            </a:bgClr>
          </a:pattFill>
        </p:spPr>
        <p:txBody>
          <a:bodyPr wrap="square">
            <a:noAutofit/>
          </a:bodyPr>
          <a:lstStyle/>
          <a:p>
            <a:endParaRPr lang="en-ID"/>
          </a:p>
        </p:txBody>
      </p:sp>
      <p:sp>
        <p:nvSpPr>
          <p:cNvPr id="5" name="Picture Placeholder 4">
            <a:extLst>
              <a:ext uri="{FF2B5EF4-FFF2-40B4-BE49-F238E27FC236}">
                <a16:creationId xmlns:a16="http://schemas.microsoft.com/office/drawing/2014/main" id="{F16AD160-609E-AEC8-BBCB-A5A0094B666F}"/>
              </a:ext>
            </a:extLst>
          </p:cNvPr>
          <p:cNvSpPr>
            <a:spLocks noGrp="1"/>
          </p:cNvSpPr>
          <p:nvPr>
            <p:ph type="pic" sz="quarter" idx="12"/>
          </p:nvPr>
        </p:nvSpPr>
        <p:spPr>
          <a:xfrm>
            <a:off x="3505200" y="2244607"/>
            <a:ext cx="5200026" cy="3281309"/>
          </a:xfrm>
          <a:custGeom>
            <a:avLst/>
            <a:gdLst>
              <a:gd name="connsiteX0" fmla="*/ 0 w 5200026"/>
              <a:gd name="connsiteY0" fmla="*/ 0 h 3281309"/>
              <a:gd name="connsiteX1" fmla="*/ 5200026 w 5200026"/>
              <a:gd name="connsiteY1" fmla="*/ 0 h 3281309"/>
              <a:gd name="connsiteX2" fmla="*/ 5200026 w 5200026"/>
              <a:gd name="connsiteY2" fmla="*/ 3281309 h 3281309"/>
              <a:gd name="connsiteX3" fmla="*/ 0 w 5200026"/>
              <a:gd name="connsiteY3" fmla="*/ 3281309 h 3281309"/>
            </a:gdLst>
            <a:ahLst/>
            <a:cxnLst>
              <a:cxn ang="0">
                <a:pos x="connsiteX0" y="connsiteY0"/>
              </a:cxn>
              <a:cxn ang="0">
                <a:pos x="connsiteX1" y="connsiteY1"/>
              </a:cxn>
              <a:cxn ang="0">
                <a:pos x="connsiteX2" y="connsiteY2"/>
              </a:cxn>
              <a:cxn ang="0">
                <a:pos x="connsiteX3" y="connsiteY3"/>
              </a:cxn>
            </a:cxnLst>
            <a:rect l="l" t="t" r="r" b="b"/>
            <a:pathLst>
              <a:path w="5200026" h="3281309">
                <a:moveTo>
                  <a:pt x="0" y="0"/>
                </a:moveTo>
                <a:lnTo>
                  <a:pt x="5200026" y="0"/>
                </a:lnTo>
                <a:lnTo>
                  <a:pt x="5200026" y="3281309"/>
                </a:lnTo>
                <a:lnTo>
                  <a:pt x="0" y="3281309"/>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618717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D8AF366-9675-28C7-CAB1-673775F82DB0}"/>
              </a:ext>
            </a:extLst>
          </p:cNvPr>
          <p:cNvSpPr>
            <a:spLocks noGrp="1"/>
          </p:cNvSpPr>
          <p:nvPr>
            <p:ph type="pic" sz="quarter" idx="12"/>
          </p:nvPr>
        </p:nvSpPr>
        <p:spPr>
          <a:xfrm>
            <a:off x="5794320" y="0"/>
            <a:ext cx="6397679" cy="6858000"/>
          </a:xfrm>
          <a:prstGeom prst="rect">
            <a:avLst/>
          </a:pr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11397132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chemeClr val="bg1"/>
        </a:solidFill>
        <a:effectLst/>
      </p:bgPr>
    </p:bg>
    <p:spTree>
      <p:nvGrpSpPr>
        <p:cNvPr id="1" name=""/>
        <p:cNvGrpSpPr/>
        <p:nvPr/>
      </p:nvGrpSpPr>
      <p:grpSpPr>
        <a:xfrm>
          <a:off x="0" y="0"/>
          <a:ext cx="0" cy="0"/>
          <a:chOff x="0" y="0"/>
          <a:chExt cx="0" cy="0"/>
        </a:xfrm>
      </p:grpSpPr>
      <p:sp>
        <p:nvSpPr>
          <p:cNvPr id="2" name="Picture Placeholder 19">
            <a:extLst>
              <a:ext uri="{FF2B5EF4-FFF2-40B4-BE49-F238E27FC236}">
                <a16:creationId xmlns:a16="http://schemas.microsoft.com/office/drawing/2014/main" id="{CAA0C344-461E-82C2-2538-9BDCF8631B59}"/>
              </a:ext>
            </a:extLst>
          </p:cNvPr>
          <p:cNvSpPr>
            <a:spLocks noGrp="1"/>
          </p:cNvSpPr>
          <p:nvPr>
            <p:ph type="pic" sz="quarter" idx="11"/>
          </p:nvPr>
        </p:nvSpPr>
        <p:spPr>
          <a:xfrm>
            <a:off x="4589801" y="0"/>
            <a:ext cx="7602199" cy="6858000"/>
          </a:xfrm>
          <a:custGeom>
            <a:avLst/>
            <a:gdLst>
              <a:gd name="connsiteX0" fmla="*/ 3439287 w 7602199"/>
              <a:gd name="connsiteY0" fmla="*/ 0 h 6858000"/>
              <a:gd name="connsiteX1" fmla="*/ 6890999 w 7602199"/>
              <a:gd name="connsiteY1" fmla="*/ 0 h 6858000"/>
              <a:gd name="connsiteX2" fmla="*/ 7602199 w 7602199"/>
              <a:gd name="connsiteY2" fmla="*/ 0 h 6858000"/>
              <a:gd name="connsiteX3" fmla="*/ 7602199 w 7602199"/>
              <a:gd name="connsiteY3" fmla="*/ 6858000 h 6858000"/>
              <a:gd name="connsiteX4" fmla="*/ 6890999 w 7602199"/>
              <a:gd name="connsiteY4" fmla="*/ 6858000 h 6858000"/>
              <a:gd name="connsiteX5" fmla="*/ 0 w 7602199"/>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02199" h="6858000">
                <a:moveTo>
                  <a:pt x="3439287" y="0"/>
                </a:moveTo>
                <a:lnTo>
                  <a:pt x="6890999" y="0"/>
                </a:lnTo>
                <a:lnTo>
                  <a:pt x="7602199" y="0"/>
                </a:lnTo>
                <a:lnTo>
                  <a:pt x="7602199" y="6858000"/>
                </a:lnTo>
                <a:lnTo>
                  <a:pt x="6890999" y="6858000"/>
                </a:lnTo>
                <a:lnTo>
                  <a:pt x="0" y="6858000"/>
                </a:lnTo>
                <a:close/>
              </a:path>
            </a:pathLst>
          </a:custGeom>
          <a:pattFill prst="pct5">
            <a:fgClr>
              <a:schemeClr val="accent1"/>
            </a:fgClr>
            <a:bgClr>
              <a:schemeClr val="bg1"/>
            </a:bgClr>
          </a:pattFill>
        </p:spPr>
        <p:txBody>
          <a:bodyPr wrap="square">
            <a:noAutofit/>
          </a:bodyPr>
          <a:lstStyle/>
          <a:p>
            <a:endParaRPr lang="en-ID"/>
          </a:p>
        </p:txBody>
      </p:sp>
      <p:sp>
        <p:nvSpPr>
          <p:cNvPr id="5" name="Isosceles Triangle 4">
            <a:extLst>
              <a:ext uri="{FF2B5EF4-FFF2-40B4-BE49-F238E27FC236}">
                <a16:creationId xmlns:a16="http://schemas.microsoft.com/office/drawing/2014/main" id="{74089E95-B2B3-6ECF-F85A-390C3AFACF74}"/>
              </a:ext>
            </a:extLst>
          </p:cNvPr>
          <p:cNvSpPr/>
          <p:nvPr userDrawn="1"/>
        </p:nvSpPr>
        <p:spPr>
          <a:xfrm rot="10800000">
            <a:off x="5172161" y="0"/>
            <a:ext cx="1847678" cy="1827774"/>
          </a:xfrm>
          <a:prstGeom prst="triangle">
            <a:avLst/>
          </a:prstGeom>
          <a:solidFill>
            <a:srgbClr val="3EC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Freeform: Shape 13">
            <a:extLst>
              <a:ext uri="{FF2B5EF4-FFF2-40B4-BE49-F238E27FC236}">
                <a16:creationId xmlns:a16="http://schemas.microsoft.com/office/drawing/2014/main" id="{EF393C1E-3A28-5D41-47E9-E656701B3DF6}"/>
              </a:ext>
            </a:extLst>
          </p:cNvPr>
          <p:cNvSpPr/>
          <p:nvPr userDrawn="1"/>
        </p:nvSpPr>
        <p:spPr>
          <a:xfrm>
            <a:off x="0" y="0"/>
            <a:ext cx="8632108" cy="6858000"/>
          </a:xfrm>
          <a:custGeom>
            <a:avLst/>
            <a:gdLst>
              <a:gd name="connsiteX0" fmla="*/ 0 w 8632108"/>
              <a:gd name="connsiteY0" fmla="*/ 0 h 6858000"/>
              <a:gd name="connsiteX1" fmla="*/ 5192821 w 8632108"/>
              <a:gd name="connsiteY1" fmla="*/ 0 h 6858000"/>
              <a:gd name="connsiteX2" fmla="*/ 8632108 w 8632108"/>
              <a:gd name="connsiteY2" fmla="*/ 6858000 h 6858000"/>
              <a:gd name="connsiteX3" fmla="*/ 0 w 863210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632108" h="6858000">
                <a:moveTo>
                  <a:pt x="0" y="0"/>
                </a:moveTo>
                <a:lnTo>
                  <a:pt x="5192821" y="0"/>
                </a:lnTo>
                <a:lnTo>
                  <a:pt x="8632108" y="6858000"/>
                </a:lnTo>
                <a:lnTo>
                  <a:pt x="0" y="6858000"/>
                </a:lnTo>
                <a:close/>
              </a:path>
            </a:pathLst>
          </a:custGeom>
          <a:solidFill>
            <a:srgbClr val="00317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3769698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Title Slide">
    <p:bg>
      <p:bgPr>
        <a:solidFill>
          <a:srgbClr val="FBFBFB"/>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FB6C87-CA9B-3AC7-4FD7-0C8E185A4737}"/>
              </a:ext>
            </a:extLst>
          </p:cNvPr>
          <p:cNvSpPr/>
          <p:nvPr userDrawn="1"/>
        </p:nvSpPr>
        <p:spPr>
          <a:xfrm rot="5400000">
            <a:off x="-1923473" y="1923473"/>
            <a:ext cx="6858000" cy="301105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 name="Picture Placeholder 7">
            <a:extLst>
              <a:ext uri="{FF2B5EF4-FFF2-40B4-BE49-F238E27FC236}">
                <a16:creationId xmlns:a16="http://schemas.microsoft.com/office/drawing/2014/main" id="{22EA649A-057A-00A8-D4C4-0DAF4199B558}"/>
              </a:ext>
            </a:extLst>
          </p:cNvPr>
          <p:cNvSpPr>
            <a:spLocks noGrp="1"/>
          </p:cNvSpPr>
          <p:nvPr>
            <p:ph type="pic" sz="quarter" idx="10"/>
          </p:nvPr>
        </p:nvSpPr>
        <p:spPr>
          <a:xfrm>
            <a:off x="752764" y="512042"/>
            <a:ext cx="4516582" cy="5833915"/>
          </a:xfrm>
          <a:prstGeom prst="rect">
            <a:avLst/>
          </a:prstGeom>
          <a:pattFill prst="pct5">
            <a:fgClr>
              <a:schemeClr val="accent1"/>
            </a:fgClr>
            <a:bgClr>
              <a:schemeClr val="bg1"/>
            </a:bgClr>
          </a:pattFill>
        </p:spPr>
        <p:txBody>
          <a:bodyPr/>
          <a:lstStyle/>
          <a:p>
            <a:endParaRPr lang="en-ID"/>
          </a:p>
        </p:txBody>
      </p:sp>
    </p:spTree>
    <p:extLst>
      <p:ext uri="{BB962C8B-B14F-4D97-AF65-F5344CB8AC3E}">
        <p14:creationId xmlns:p14="http://schemas.microsoft.com/office/powerpoint/2010/main" val="2714540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DE1978F3-53D1-032E-4DE3-7652F08B6424}"/>
              </a:ext>
            </a:extLst>
          </p:cNvPr>
          <p:cNvSpPr>
            <a:spLocks noGrp="1"/>
          </p:cNvSpPr>
          <p:nvPr>
            <p:ph type="pic" sz="quarter" idx="11"/>
          </p:nvPr>
        </p:nvSpPr>
        <p:spPr>
          <a:xfrm>
            <a:off x="4589801" y="0"/>
            <a:ext cx="7602199" cy="6858000"/>
          </a:xfrm>
          <a:custGeom>
            <a:avLst/>
            <a:gdLst>
              <a:gd name="connsiteX0" fmla="*/ 3439287 w 7602199"/>
              <a:gd name="connsiteY0" fmla="*/ 0 h 6858000"/>
              <a:gd name="connsiteX1" fmla="*/ 6890999 w 7602199"/>
              <a:gd name="connsiteY1" fmla="*/ 0 h 6858000"/>
              <a:gd name="connsiteX2" fmla="*/ 7602199 w 7602199"/>
              <a:gd name="connsiteY2" fmla="*/ 0 h 6858000"/>
              <a:gd name="connsiteX3" fmla="*/ 7602199 w 7602199"/>
              <a:gd name="connsiteY3" fmla="*/ 6858000 h 6858000"/>
              <a:gd name="connsiteX4" fmla="*/ 6890999 w 7602199"/>
              <a:gd name="connsiteY4" fmla="*/ 6858000 h 6858000"/>
              <a:gd name="connsiteX5" fmla="*/ 0 w 7602199"/>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02199" h="6858000">
                <a:moveTo>
                  <a:pt x="3439287" y="0"/>
                </a:moveTo>
                <a:lnTo>
                  <a:pt x="6890999" y="0"/>
                </a:lnTo>
                <a:lnTo>
                  <a:pt x="7602199" y="0"/>
                </a:lnTo>
                <a:lnTo>
                  <a:pt x="7602199" y="6858000"/>
                </a:lnTo>
                <a:lnTo>
                  <a:pt x="6890999" y="6858000"/>
                </a:lnTo>
                <a:lnTo>
                  <a:pt x="0" y="6858000"/>
                </a:lnTo>
                <a:close/>
              </a:path>
            </a:pathLst>
          </a:custGeom>
          <a:pattFill prst="pct5">
            <a:fgClr>
              <a:schemeClr val="accent1"/>
            </a:fgClr>
            <a:bgClr>
              <a:schemeClr val="bg1"/>
            </a:bgClr>
          </a:pattFill>
        </p:spPr>
        <p:txBody>
          <a:bodyPr wrap="square">
            <a:noAutofit/>
          </a:bodyPr>
          <a:lstStyle/>
          <a:p>
            <a:endParaRPr lang="en-ID"/>
          </a:p>
        </p:txBody>
      </p:sp>
      <p:sp>
        <p:nvSpPr>
          <p:cNvPr id="16" name="Isosceles Triangle 15">
            <a:extLst>
              <a:ext uri="{FF2B5EF4-FFF2-40B4-BE49-F238E27FC236}">
                <a16:creationId xmlns:a16="http://schemas.microsoft.com/office/drawing/2014/main" id="{C2EDF1CB-5159-123F-4A33-7D291B1DF646}"/>
              </a:ext>
            </a:extLst>
          </p:cNvPr>
          <p:cNvSpPr/>
          <p:nvPr userDrawn="1"/>
        </p:nvSpPr>
        <p:spPr>
          <a:xfrm rot="10800000">
            <a:off x="5172161" y="0"/>
            <a:ext cx="1847678" cy="1827774"/>
          </a:xfrm>
          <a:prstGeom prst="triangle">
            <a:avLst/>
          </a:prstGeom>
          <a:solidFill>
            <a:srgbClr val="3EC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Freeform: Shape 6">
            <a:extLst>
              <a:ext uri="{FF2B5EF4-FFF2-40B4-BE49-F238E27FC236}">
                <a16:creationId xmlns:a16="http://schemas.microsoft.com/office/drawing/2014/main" id="{204F6BDF-CB68-260A-CA37-AECF2D3E8443}"/>
              </a:ext>
            </a:extLst>
          </p:cNvPr>
          <p:cNvSpPr/>
          <p:nvPr userDrawn="1"/>
        </p:nvSpPr>
        <p:spPr>
          <a:xfrm>
            <a:off x="0" y="0"/>
            <a:ext cx="8632108" cy="6858000"/>
          </a:xfrm>
          <a:custGeom>
            <a:avLst/>
            <a:gdLst>
              <a:gd name="connsiteX0" fmla="*/ 0 w 8632108"/>
              <a:gd name="connsiteY0" fmla="*/ 0 h 6858000"/>
              <a:gd name="connsiteX1" fmla="*/ 5192821 w 8632108"/>
              <a:gd name="connsiteY1" fmla="*/ 0 h 6858000"/>
              <a:gd name="connsiteX2" fmla="*/ 8632108 w 8632108"/>
              <a:gd name="connsiteY2" fmla="*/ 6858000 h 6858000"/>
              <a:gd name="connsiteX3" fmla="*/ 0 w 863210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632108" h="6858000">
                <a:moveTo>
                  <a:pt x="0" y="0"/>
                </a:moveTo>
                <a:lnTo>
                  <a:pt x="5192821" y="0"/>
                </a:lnTo>
                <a:lnTo>
                  <a:pt x="8632108" y="6858000"/>
                </a:lnTo>
                <a:lnTo>
                  <a:pt x="0" y="6858000"/>
                </a:lnTo>
                <a:close/>
              </a:path>
            </a:pathLst>
          </a:custGeom>
          <a:solidFill>
            <a:srgbClr val="00317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4023274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495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C25790D-9B16-F238-91D6-F7518C9A0DDC}"/>
              </a:ext>
            </a:extLst>
          </p:cNvPr>
          <p:cNvSpPr>
            <a:spLocks noGrp="1"/>
          </p:cNvSpPr>
          <p:nvPr>
            <p:ph type="pic" sz="quarter" idx="12"/>
          </p:nvPr>
        </p:nvSpPr>
        <p:spPr>
          <a:xfrm>
            <a:off x="9374933" y="630677"/>
            <a:ext cx="2293257" cy="2788874"/>
          </a:xfrm>
          <a:custGeom>
            <a:avLst/>
            <a:gdLst>
              <a:gd name="connsiteX0" fmla="*/ 0 w 2293257"/>
              <a:gd name="connsiteY0" fmla="*/ 0 h 2788874"/>
              <a:gd name="connsiteX1" fmla="*/ 2293257 w 2293257"/>
              <a:gd name="connsiteY1" fmla="*/ 0 h 2788874"/>
              <a:gd name="connsiteX2" fmla="*/ 2293257 w 2293257"/>
              <a:gd name="connsiteY2" fmla="*/ 2788874 h 2788874"/>
              <a:gd name="connsiteX3" fmla="*/ 0 w 2293257"/>
              <a:gd name="connsiteY3" fmla="*/ 2788874 h 2788874"/>
            </a:gdLst>
            <a:ahLst/>
            <a:cxnLst>
              <a:cxn ang="0">
                <a:pos x="connsiteX0" y="connsiteY0"/>
              </a:cxn>
              <a:cxn ang="0">
                <a:pos x="connsiteX1" y="connsiteY1"/>
              </a:cxn>
              <a:cxn ang="0">
                <a:pos x="connsiteX2" y="connsiteY2"/>
              </a:cxn>
              <a:cxn ang="0">
                <a:pos x="connsiteX3" y="connsiteY3"/>
              </a:cxn>
            </a:cxnLst>
            <a:rect l="l" t="t" r="r" b="b"/>
            <a:pathLst>
              <a:path w="2293257" h="2788874">
                <a:moveTo>
                  <a:pt x="0" y="0"/>
                </a:moveTo>
                <a:lnTo>
                  <a:pt x="2293257" y="0"/>
                </a:lnTo>
                <a:lnTo>
                  <a:pt x="2293257" y="2788874"/>
                </a:lnTo>
                <a:lnTo>
                  <a:pt x="0" y="2788874"/>
                </a:lnTo>
                <a:close/>
              </a:path>
            </a:pathLst>
          </a:custGeom>
          <a:pattFill prst="pct5">
            <a:fgClr>
              <a:schemeClr val="accent1"/>
            </a:fgClr>
            <a:bgClr>
              <a:schemeClr val="bg1"/>
            </a:bgClr>
          </a:pattFill>
        </p:spPr>
        <p:txBody>
          <a:bodyPr wrap="square">
            <a:noAutofit/>
          </a:bodyPr>
          <a:lstStyle/>
          <a:p>
            <a:endParaRPr lang="en-ID"/>
          </a:p>
        </p:txBody>
      </p:sp>
      <p:sp>
        <p:nvSpPr>
          <p:cNvPr id="8" name="Picture Placeholder 7">
            <a:extLst>
              <a:ext uri="{FF2B5EF4-FFF2-40B4-BE49-F238E27FC236}">
                <a16:creationId xmlns:a16="http://schemas.microsoft.com/office/drawing/2014/main" id="{C474FDB0-4652-4282-1049-A754E0D5EC2C}"/>
              </a:ext>
            </a:extLst>
          </p:cNvPr>
          <p:cNvSpPr>
            <a:spLocks noGrp="1"/>
          </p:cNvSpPr>
          <p:nvPr>
            <p:ph type="pic" sz="quarter" idx="10"/>
          </p:nvPr>
        </p:nvSpPr>
        <p:spPr>
          <a:xfrm>
            <a:off x="915266" y="3674080"/>
            <a:ext cx="5529077" cy="2543802"/>
          </a:xfrm>
          <a:custGeom>
            <a:avLst/>
            <a:gdLst>
              <a:gd name="connsiteX0" fmla="*/ 0 w 5529077"/>
              <a:gd name="connsiteY0" fmla="*/ 0 h 2543802"/>
              <a:gd name="connsiteX1" fmla="*/ 5529077 w 5529077"/>
              <a:gd name="connsiteY1" fmla="*/ 0 h 2543802"/>
              <a:gd name="connsiteX2" fmla="*/ 5529077 w 5529077"/>
              <a:gd name="connsiteY2" fmla="*/ 2543802 h 2543802"/>
              <a:gd name="connsiteX3" fmla="*/ 0 w 5529077"/>
              <a:gd name="connsiteY3" fmla="*/ 2543802 h 2543802"/>
            </a:gdLst>
            <a:ahLst/>
            <a:cxnLst>
              <a:cxn ang="0">
                <a:pos x="connsiteX0" y="connsiteY0"/>
              </a:cxn>
              <a:cxn ang="0">
                <a:pos x="connsiteX1" y="connsiteY1"/>
              </a:cxn>
              <a:cxn ang="0">
                <a:pos x="connsiteX2" y="connsiteY2"/>
              </a:cxn>
              <a:cxn ang="0">
                <a:pos x="connsiteX3" y="connsiteY3"/>
              </a:cxn>
            </a:cxnLst>
            <a:rect l="l" t="t" r="r" b="b"/>
            <a:pathLst>
              <a:path w="5529077" h="2543802">
                <a:moveTo>
                  <a:pt x="0" y="0"/>
                </a:moveTo>
                <a:lnTo>
                  <a:pt x="5529077" y="0"/>
                </a:lnTo>
                <a:lnTo>
                  <a:pt x="5529077" y="2543802"/>
                </a:lnTo>
                <a:lnTo>
                  <a:pt x="0" y="2543802"/>
                </a:lnTo>
                <a:close/>
              </a:path>
            </a:pathLst>
          </a:custGeom>
          <a:pattFill prst="pct5">
            <a:fgClr>
              <a:schemeClr val="accent1"/>
            </a:fgClr>
            <a:bgClr>
              <a:schemeClr val="bg1"/>
            </a:bgClr>
          </a:pattFill>
        </p:spPr>
        <p:txBody>
          <a:bodyPr wrap="square">
            <a:noAutofit/>
          </a:bodyPr>
          <a:lstStyle/>
          <a:p>
            <a:endParaRPr lang="en-ID"/>
          </a:p>
        </p:txBody>
      </p:sp>
      <p:sp>
        <p:nvSpPr>
          <p:cNvPr id="10" name="Picture Placeholder 9">
            <a:extLst>
              <a:ext uri="{FF2B5EF4-FFF2-40B4-BE49-F238E27FC236}">
                <a16:creationId xmlns:a16="http://schemas.microsoft.com/office/drawing/2014/main" id="{0342052B-482F-A9C7-A55F-D46926ED1CB7}"/>
              </a:ext>
            </a:extLst>
          </p:cNvPr>
          <p:cNvSpPr>
            <a:spLocks noGrp="1"/>
          </p:cNvSpPr>
          <p:nvPr>
            <p:ph type="pic" sz="quarter" idx="11"/>
          </p:nvPr>
        </p:nvSpPr>
        <p:spPr>
          <a:xfrm>
            <a:off x="6943790" y="640119"/>
            <a:ext cx="2293257" cy="2788874"/>
          </a:xfrm>
          <a:custGeom>
            <a:avLst/>
            <a:gdLst>
              <a:gd name="connsiteX0" fmla="*/ 0 w 2293257"/>
              <a:gd name="connsiteY0" fmla="*/ 0 h 2788874"/>
              <a:gd name="connsiteX1" fmla="*/ 2293257 w 2293257"/>
              <a:gd name="connsiteY1" fmla="*/ 0 h 2788874"/>
              <a:gd name="connsiteX2" fmla="*/ 2293257 w 2293257"/>
              <a:gd name="connsiteY2" fmla="*/ 2788874 h 2788874"/>
              <a:gd name="connsiteX3" fmla="*/ 0 w 2293257"/>
              <a:gd name="connsiteY3" fmla="*/ 2788874 h 2788874"/>
            </a:gdLst>
            <a:ahLst/>
            <a:cxnLst>
              <a:cxn ang="0">
                <a:pos x="connsiteX0" y="connsiteY0"/>
              </a:cxn>
              <a:cxn ang="0">
                <a:pos x="connsiteX1" y="connsiteY1"/>
              </a:cxn>
              <a:cxn ang="0">
                <a:pos x="connsiteX2" y="connsiteY2"/>
              </a:cxn>
              <a:cxn ang="0">
                <a:pos x="connsiteX3" y="connsiteY3"/>
              </a:cxn>
            </a:cxnLst>
            <a:rect l="l" t="t" r="r" b="b"/>
            <a:pathLst>
              <a:path w="2293257" h="2788874">
                <a:moveTo>
                  <a:pt x="0" y="0"/>
                </a:moveTo>
                <a:lnTo>
                  <a:pt x="2293257" y="0"/>
                </a:lnTo>
                <a:lnTo>
                  <a:pt x="2293257" y="2788874"/>
                </a:lnTo>
                <a:lnTo>
                  <a:pt x="0" y="2788874"/>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1374532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EDE37D1-C3B8-5DC6-2FBD-E63B6DE8D388}"/>
              </a:ext>
            </a:extLst>
          </p:cNvPr>
          <p:cNvSpPr>
            <a:spLocks noGrp="1"/>
          </p:cNvSpPr>
          <p:nvPr>
            <p:ph type="pic" sz="quarter" idx="12"/>
          </p:nvPr>
        </p:nvSpPr>
        <p:spPr>
          <a:xfrm>
            <a:off x="2" y="0"/>
            <a:ext cx="5842375" cy="3985145"/>
          </a:xfrm>
          <a:custGeom>
            <a:avLst/>
            <a:gdLst>
              <a:gd name="connsiteX0" fmla="*/ 0 w 5842375"/>
              <a:gd name="connsiteY0" fmla="*/ 0 h 3985145"/>
              <a:gd name="connsiteX1" fmla="*/ 5842375 w 5842375"/>
              <a:gd name="connsiteY1" fmla="*/ 0 h 3985145"/>
              <a:gd name="connsiteX2" fmla="*/ 5842375 w 5842375"/>
              <a:gd name="connsiteY2" fmla="*/ 3985145 h 3985145"/>
              <a:gd name="connsiteX3" fmla="*/ 0 w 5842375"/>
              <a:gd name="connsiteY3" fmla="*/ 3985145 h 3985145"/>
            </a:gdLst>
            <a:ahLst/>
            <a:cxnLst>
              <a:cxn ang="0">
                <a:pos x="connsiteX0" y="connsiteY0"/>
              </a:cxn>
              <a:cxn ang="0">
                <a:pos x="connsiteX1" y="connsiteY1"/>
              </a:cxn>
              <a:cxn ang="0">
                <a:pos x="connsiteX2" y="connsiteY2"/>
              </a:cxn>
              <a:cxn ang="0">
                <a:pos x="connsiteX3" y="connsiteY3"/>
              </a:cxn>
            </a:cxnLst>
            <a:rect l="l" t="t" r="r" b="b"/>
            <a:pathLst>
              <a:path w="5842375" h="3985145">
                <a:moveTo>
                  <a:pt x="0" y="0"/>
                </a:moveTo>
                <a:lnTo>
                  <a:pt x="5842375" y="0"/>
                </a:lnTo>
                <a:lnTo>
                  <a:pt x="5842375" y="3985145"/>
                </a:lnTo>
                <a:lnTo>
                  <a:pt x="0" y="3985145"/>
                </a:lnTo>
                <a:close/>
              </a:path>
            </a:pathLst>
          </a:custGeom>
          <a:pattFill prst="pct5">
            <a:fgClr>
              <a:schemeClr val="accent1"/>
            </a:fgClr>
            <a:bgClr>
              <a:schemeClr val="bg1"/>
            </a:bgClr>
          </a:pattFill>
        </p:spPr>
        <p:txBody>
          <a:bodyPr wrap="square">
            <a:noAutofit/>
          </a:bodyPr>
          <a:lstStyle/>
          <a:p>
            <a:endParaRPr lang="en-ID"/>
          </a:p>
        </p:txBody>
      </p:sp>
      <p:sp>
        <p:nvSpPr>
          <p:cNvPr id="5" name="Picture Placeholder 4">
            <a:extLst>
              <a:ext uri="{FF2B5EF4-FFF2-40B4-BE49-F238E27FC236}">
                <a16:creationId xmlns:a16="http://schemas.microsoft.com/office/drawing/2014/main" id="{68701E54-C909-B7A3-95C2-F254BFBBCA87}"/>
              </a:ext>
            </a:extLst>
          </p:cNvPr>
          <p:cNvSpPr>
            <a:spLocks noGrp="1"/>
          </p:cNvSpPr>
          <p:nvPr>
            <p:ph type="pic" sz="quarter" idx="13"/>
          </p:nvPr>
        </p:nvSpPr>
        <p:spPr>
          <a:xfrm>
            <a:off x="166688" y="4127500"/>
            <a:ext cx="2433637" cy="2598738"/>
          </a:xfrm>
        </p:spPr>
        <p:txBody>
          <a:bodyPr/>
          <a:lstStyle/>
          <a:p>
            <a:endParaRPr lang="en-US"/>
          </a:p>
        </p:txBody>
      </p:sp>
    </p:spTree>
    <p:extLst>
      <p:ext uri="{BB962C8B-B14F-4D97-AF65-F5344CB8AC3E}">
        <p14:creationId xmlns:p14="http://schemas.microsoft.com/office/powerpoint/2010/main" val="439942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853D37C-5F4A-7527-C9D3-EB40217AE393}"/>
              </a:ext>
            </a:extLst>
          </p:cNvPr>
          <p:cNvSpPr>
            <a:spLocks noGrp="1"/>
          </p:cNvSpPr>
          <p:nvPr>
            <p:ph type="pic" sz="quarter" idx="19"/>
          </p:nvPr>
        </p:nvSpPr>
        <p:spPr>
          <a:xfrm>
            <a:off x="9594376" y="0"/>
            <a:ext cx="2597624" cy="3971499"/>
          </a:xfrm>
          <a:custGeom>
            <a:avLst/>
            <a:gdLst>
              <a:gd name="connsiteX0" fmla="*/ 0 w 2597624"/>
              <a:gd name="connsiteY0" fmla="*/ 0 h 3971499"/>
              <a:gd name="connsiteX1" fmla="*/ 2597624 w 2597624"/>
              <a:gd name="connsiteY1" fmla="*/ 0 h 3971499"/>
              <a:gd name="connsiteX2" fmla="*/ 2597624 w 2597624"/>
              <a:gd name="connsiteY2" fmla="*/ 3971499 h 3971499"/>
              <a:gd name="connsiteX3" fmla="*/ 0 w 2597624"/>
              <a:gd name="connsiteY3" fmla="*/ 3971499 h 3971499"/>
            </a:gdLst>
            <a:ahLst/>
            <a:cxnLst>
              <a:cxn ang="0">
                <a:pos x="connsiteX0" y="connsiteY0"/>
              </a:cxn>
              <a:cxn ang="0">
                <a:pos x="connsiteX1" y="connsiteY1"/>
              </a:cxn>
              <a:cxn ang="0">
                <a:pos x="connsiteX2" y="connsiteY2"/>
              </a:cxn>
              <a:cxn ang="0">
                <a:pos x="connsiteX3" y="connsiteY3"/>
              </a:cxn>
            </a:cxnLst>
            <a:rect l="l" t="t" r="r" b="b"/>
            <a:pathLst>
              <a:path w="2597624" h="3971499">
                <a:moveTo>
                  <a:pt x="0" y="0"/>
                </a:moveTo>
                <a:lnTo>
                  <a:pt x="2597624" y="0"/>
                </a:lnTo>
                <a:lnTo>
                  <a:pt x="2597624" y="3971499"/>
                </a:lnTo>
                <a:lnTo>
                  <a:pt x="0" y="3971499"/>
                </a:lnTo>
                <a:close/>
              </a:path>
            </a:pathLst>
          </a:custGeom>
          <a:pattFill prst="pct5">
            <a:fgClr>
              <a:schemeClr val="accent1"/>
            </a:fgClr>
            <a:bgClr>
              <a:schemeClr val="bg1"/>
            </a:bgClr>
          </a:pattFill>
        </p:spPr>
        <p:txBody>
          <a:bodyPr wrap="square">
            <a:noAutofit/>
          </a:bodyPr>
          <a:lstStyle/>
          <a:p>
            <a:endParaRPr lang="en-ID"/>
          </a:p>
        </p:txBody>
      </p:sp>
      <p:sp>
        <p:nvSpPr>
          <p:cNvPr id="8" name="Picture Placeholder 7">
            <a:extLst>
              <a:ext uri="{FF2B5EF4-FFF2-40B4-BE49-F238E27FC236}">
                <a16:creationId xmlns:a16="http://schemas.microsoft.com/office/drawing/2014/main" id="{AABADDAB-FFBC-8BC2-993F-90B9845B14DE}"/>
              </a:ext>
            </a:extLst>
          </p:cNvPr>
          <p:cNvSpPr>
            <a:spLocks noGrp="1"/>
          </p:cNvSpPr>
          <p:nvPr>
            <p:ph type="pic" sz="quarter" idx="18"/>
          </p:nvPr>
        </p:nvSpPr>
        <p:spPr>
          <a:xfrm>
            <a:off x="7083188" y="1"/>
            <a:ext cx="2511188" cy="3971498"/>
          </a:xfrm>
          <a:custGeom>
            <a:avLst/>
            <a:gdLst>
              <a:gd name="connsiteX0" fmla="*/ 0 w 2511188"/>
              <a:gd name="connsiteY0" fmla="*/ 0 h 3971498"/>
              <a:gd name="connsiteX1" fmla="*/ 2511188 w 2511188"/>
              <a:gd name="connsiteY1" fmla="*/ 0 h 3971498"/>
              <a:gd name="connsiteX2" fmla="*/ 2511188 w 2511188"/>
              <a:gd name="connsiteY2" fmla="*/ 3971498 h 3971498"/>
              <a:gd name="connsiteX3" fmla="*/ 0 w 2511188"/>
              <a:gd name="connsiteY3" fmla="*/ 3971498 h 3971498"/>
            </a:gdLst>
            <a:ahLst/>
            <a:cxnLst>
              <a:cxn ang="0">
                <a:pos x="connsiteX0" y="connsiteY0"/>
              </a:cxn>
              <a:cxn ang="0">
                <a:pos x="connsiteX1" y="connsiteY1"/>
              </a:cxn>
              <a:cxn ang="0">
                <a:pos x="connsiteX2" y="connsiteY2"/>
              </a:cxn>
              <a:cxn ang="0">
                <a:pos x="connsiteX3" y="connsiteY3"/>
              </a:cxn>
            </a:cxnLst>
            <a:rect l="l" t="t" r="r" b="b"/>
            <a:pathLst>
              <a:path w="2511188" h="3971498">
                <a:moveTo>
                  <a:pt x="0" y="0"/>
                </a:moveTo>
                <a:lnTo>
                  <a:pt x="2511188" y="0"/>
                </a:lnTo>
                <a:lnTo>
                  <a:pt x="2511188" y="3971498"/>
                </a:lnTo>
                <a:lnTo>
                  <a:pt x="0" y="3971498"/>
                </a:lnTo>
                <a:close/>
              </a:path>
            </a:pathLst>
          </a:custGeom>
          <a:pattFill prst="pct5">
            <a:fgClr>
              <a:schemeClr val="accent1"/>
            </a:fgClr>
            <a:bgClr>
              <a:schemeClr val="bg1"/>
            </a:bgClr>
          </a:pattFill>
        </p:spPr>
        <p:txBody>
          <a:bodyPr wrap="square">
            <a:noAutofit/>
          </a:bodyPr>
          <a:lstStyle/>
          <a:p>
            <a:endParaRPr lang="en-ID"/>
          </a:p>
        </p:txBody>
      </p:sp>
      <p:sp>
        <p:nvSpPr>
          <p:cNvPr id="6" name="Picture Placeholder 5">
            <a:extLst>
              <a:ext uri="{FF2B5EF4-FFF2-40B4-BE49-F238E27FC236}">
                <a16:creationId xmlns:a16="http://schemas.microsoft.com/office/drawing/2014/main" id="{C83F5C0F-F335-A7A9-7C7F-89DC8ED9B66A}"/>
              </a:ext>
            </a:extLst>
          </p:cNvPr>
          <p:cNvSpPr>
            <a:spLocks noGrp="1"/>
          </p:cNvSpPr>
          <p:nvPr>
            <p:ph type="pic" sz="quarter" idx="17"/>
          </p:nvPr>
        </p:nvSpPr>
        <p:spPr>
          <a:xfrm>
            <a:off x="2" y="1"/>
            <a:ext cx="7083186" cy="3971499"/>
          </a:xfrm>
          <a:custGeom>
            <a:avLst/>
            <a:gdLst>
              <a:gd name="connsiteX0" fmla="*/ 0 w 7083186"/>
              <a:gd name="connsiteY0" fmla="*/ 0 h 3971499"/>
              <a:gd name="connsiteX1" fmla="*/ 7083186 w 7083186"/>
              <a:gd name="connsiteY1" fmla="*/ 0 h 3971499"/>
              <a:gd name="connsiteX2" fmla="*/ 7083186 w 7083186"/>
              <a:gd name="connsiteY2" fmla="*/ 3971499 h 3971499"/>
              <a:gd name="connsiteX3" fmla="*/ 0 w 7083186"/>
              <a:gd name="connsiteY3" fmla="*/ 3971499 h 3971499"/>
            </a:gdLst>
            <a:ahLst/>
            <a:cxnLst>
              <a:cxn ang="0">
                <a:pos x="connsiteX0" y="connsiteY0"/>
              </a:cxn>
              <a:cxn ang="0">
                <a:pos x="connsiteX1" y="connsiteY1"/>
              </a:cxn>
              <a:cxn ang="0">
                <a:pos x="connsiteX2" y="connsiteY2"/>
              </a:cxn>
              <a:cxn ang="0">
                <a:pos x="connsiteX3" y="connsiteY3"/>
              </a:cxn>
            </a:cxnLst>
            <a:rect l="l" t="t" r="r" b="b"/>
            <a:pathLst>
              <a:path w="7083186" h="3971499">
                <a:moveTo>
                  <a:pt x="0" y="0"/>
                </a:moveTo>
                <a:lnTo>
                  <a:pt x="7083186" y="0"/>
                </a:lnTo>
                <a:lnTo>
                  <a:pt x="7083186" y="3971499"/>
                </a:lnTo>
                <a:lnTo>
                  <a:pt x="0" y="3971499"/>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229780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8471B1D-61C0-1AF2-AF6C-19EC4A8B4A7A}"/>
              </a:ext>
            </a:extLst>
          </p:cNvPr>
          <p:cNvSpPr>
            <a:spLocks noGrp="1"/>
          </p:cNvSpPr>
          <p:nvPr>
            <p:ph type="pic" sz="quarter" idx="19"/>
          </p:nvPr>
        </p:nvSpPr>
        <p:spPr>
          <a:xfrm>
            <a:off x="1269599" y="910686"/>
            <a:ext cx="982640" cy="982640"/>
          </a:xfrm>
          <a:custGeom>
            <a:avLst/>
            <a:gdLst>
              <a:gd name="connsiteX0" fmla="*/ 491320 w 982640"/>
              <a:gd name="connsiteY0" fmla="*/ 0 h 982640"/>
              <a:gd name="connsiteX1" fmla="*/ 982640 w 982640"/>
              <a:gd name="connsiteY1" fmla="*/ 491320 h 982640"/>
              <a:gd name="connsiteX2" fmla="*/ 491320 w 982640"/>
              <a:gd name="connsiteY2" fmla="*/ 982640 h 982640"/>
              <a:gd name="connsiteX3" fmla="*/ 0 w 982640"/>
              <a:gd name="connsiteY3" fmla="*/ 491320 h 982640"/>
              <a:gd name="connsiteX4" fmla="*/ 491320 w 982640"/>
              <a:gd name="connsiteY4" fmla="*/ 0 h 98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640" h="982640">
                <a:moveTo>
                  <a:pt x="491320" y="0"/>
                </a:moveTo>
                <a:cubicBezTo>
                  <a:pt x="762669" y="0"/>
                  <a:pt x="982640" y="219971"/>
                  <a:pt x="982640" y="491320"/>
                </a:cubicBezTo>
                <a:cubicBezTo>
                  <a:pt x="982640" y="762669"/>
                  <a:pt x="762669" y="982640"/>
                  <a:pt x="491320" y="982640"/>
                </a:cubicBezTo>
                <a:cubicBezTo>
                  <a:pt x="219971" y="982640"/>
                  <a:pt x="0" y="762669"/>
                  <a:pt x="0" y="491320"/>
                </a:cubicBezTo>
                <a:cubicBezTo>
                  <a:pt x="0" y="219971"/>
                  <a:pt x="219971" y="0"/>
                  <a:pt x="491320" y="0"/>
                </a:cubicBezTo>
                <a:close/>
              </a:path>
            </a:pathLst>
          </a:custGeom>
          <a:pattFill prst="pct5">
            <a:fgClr>
              <a:schemeClr val="accent1"/>
            </a:fgClr>
            <a:bgClr>
              <a:schemeClr val="bg1"/>
            </a:bgClr>
          </a:pattFill>
        </p:spPr>
        <p:txBody>
          <a:bodyPr wrap="square">
            <a:noAutofit/>
          </a:bodyPr>
          <a:lstStyle/>
          <a:p>
            <a:endParaRPr lang="en-ID"/>
          </a:p>
        </p:txBody>
      </p:sp>
      <p:sp>
        <p:nvSpPr>
          <p:cNvPr id="10" name="Picture Placeholder 9">
            <a:extLst>
              <a:ext uri="{FF2B5EF4-FFF2-40B4-BE49-F238E27FC236}">
                <a16:creationId xmlns:a16="http://schemas.microsoft.com/office/drawing/2014/main" id="{9DFCDD62-34F3-4C5E-4BEB-E7958E41303F}"/>
              </a:ext>
            </a:extLst>
          </p:cNvPr>
          <p:cNvSpPr>
            <a:spLocks noGrp="1"/>
          </p:cNvSpPr>
          <p:nvPr>
            <p:ph type="pic" sz="quarter" idx="20"/>
          </p:nvPr>
        </p:nvSpPr>
        <p:spPr>
          <a:xfrm>
            <a:off x="1269599" y="3739644"/>
            <a:ext cx="982640" cy="982640"/>
          </a:xfrm>
          <a:custGeom>
            <a:avLst/>
            <a:gdLst>
              <a:gd name="connsiteX0" fmla="*/ 491320 w 982640"/>
              <a:gd name="connsiteY0" fmla="*/ 0 h 982640"/>
              <a:gd name="connsiteX1" fmla="*/ 982640 w 982640"/>
              <a:gd name="connsiteY1" fmla="*/ 491320 h 982640"/>
              <a:gd name="connsiteX2" fmla="*/ 491320 w 982640"/>
              <a:gd name="connsiteY2" fmla="*/ 982640 h 982640"/>
              <a:gd name="connsiteX3" fmla="*/ 0 w 982640"/>
              <a:gd name="connsiteY3" fmla="*/ 491320 h 982640"/>
              <a:gd name="connsiteX4" fmla="*/ 491320 w 982640"/>
              <a:gd name="connsiteY4" fmla="*/ 0 h 98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640" h="982640">
                <a:moveTo>
                  <a:pt x="491320" y="0"/>
                </a:moveTo>
                <a:cubicBezTo>
                  <a:pt x="762669" y="0"/>
                  <a:pt x="982640" y="219971"/>
                  <a:pt x="982640" y="491320"/>
                </a:cubicBezTo>
                <a:cubicBezTo>
                  <a:pt x="982640" y="762669"/>
                  <a:pt x="762669" y="982640"/>
                  <a:pt x="491320" y="982640"/>
                </a:cubicBezTo>
                <a:cubicBezTo>
                  <a:pt x="219971" y="982640"/>
                  <a:pt x="0" y="762669"/>
                  <a:pt x="0" y="491320"/>
                </a:cubicBezTo>
                <a:cubicBezTo>
                  <a:pt x="0" y="219971"/>
                  <a:pt x="219971" y="0"/>
                  <a:pt x="491320" y="0"/>
                </a:cubicBezTo>
                <a:close/>
              </a:path>
            </a:pathLst>
          </a:custGeom>
          <a:pattFill prst="pct5">
            <a:fgClr>
              <a:schemeClr val="accent1"/>
            </a:fgClr>
            <a:bgClr>
              <a:schemeClr val="bg1"/>
            </a:bgClr>
          </a:pattFill>
        </p:spPr>
        <p:txBody>
          <a:bodyPr wrap="square">
            <a:noAutofit/>
          </a:bodyPr>
          <a:lstStyle/>
          <a:p>
            <a:endParaRPr lang="en-ID"/>
          </a:p>
        </p:txBody>
      </p:sp>
      <p:sp>
        <p:nvSpPr>
          <p:cNvPr id="6" name="Picture Placeholder 5">
            <a:extLst>
              <a:ext uri="{FF2B5EF4-FFF2-40B4-BE49-F238E27FC236}">
                <a16:creationId xmlns:a16="http://schemas.microsoft.com/office/drawing/2014/main" id="{3E570C36-F832-4379-C7A1-754BC0F70FED}"/>
              </a:ext>
            </a:extLst>
          </p:cNvPr>
          <p:cNvSpPr>
            <a:spLocks noGrp="1"/>
          </p:cNvSpPr>
          <p:nvPr>
            <p:ph type="pic" sz="quarter" idx="18"/>
          </p:nvPr>
        </p:nvSpPr>
        <p:spPr>
          <a:xfrm>
            <a:off x="3521123" y="0"/>
            <a:ext cx="2574878" cy="6858000"/>
          </a:xfrm>
          <a:custGeom>
            <a:avLst/>
            <a:gdLst>
              <a:gd name="connsiteX0" fmla="*/ 0 w 2574878"/>
              <a:gd name="connsiteY0" fmla="*/ 0 h 6858000"/>
              <a:gd name="connsiteX1" fmla="*/ 2574878 w 2574878"/>
              <a:gd name="connsiteY1" fmla="*/ 0 h 6858000"/>
              <a:gd name="connsiteX2" fmla="*/ 2574878 w 2574878"/>
              <a:gd name="connsiteY2" fmla="*/ 6858000 h 6858000"/>
              <a:gd name="connsiteX3" fmla="*/ 0 w 257487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74878" h="6858000">
                <a:moveTo>
                  <a:pt x="0" y="0"/>
                </a:moveTo>
                <a:lnTo>
                  <a:pt x="2574878" y="0"/>
                </a:lnTo>
                <a:lnTo>
                  <a:pt x="2574878" y="6858000"/>
                </a:lnTo>
                <a:lnTo>
                  <a:pt x="0" y="6858000"/>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4079904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37DB884-1AE5-31BC-1152-5FEC44ECA13E}"/>
              </a:ext>
            </a:extLst>
          </p:cNvPr>
          <p:cNvSpPr>
            <a:spLocks noGrp="1"/>
          </p:cNvSpPr>
          <p:nvPr>
            <p:ph type="pic" sz="quarter" idx="18"/>
          </p:nvPr>
        </p:nvSpPr>
        <p:spPr>
          <a:xfrm>
            <a:off x="4760591" y="1835532"/>
            <a:ext cx="2651390" cy="3009900"/>
          </a:xfrm>
          <a:custGeom>
            <a:avLst/>
            <a:gdLst>
              <a:gd name="connsiteX0" fmla="*/ 0 w 2651390"/>
              <a:gd name="connsiteY0" fmla="*/ 0 h 3009900"/>
              <a:gd name="connsiteX1" fmla="*/ 2651390 w 2651390"/>
              <a:gd name="connsiteY1" fmla="*/ 0 h 3009900"/>
              <a:gd name="connsiteX2" fmla="*/ 2651390 w 2651390"/>
              <a:gd name="connsiteY2" fmla="*/ 3009900 h 3009900"/>
              <a:gd name="connsiteX3" fmla="*/ 0 w 2651390"/>
              <a:gd name="connsiteY3" fmla="*/ 3009900 h 3009900"/>
            </a:gdLst>
            <a:ahLst/>
            <a:cxnLst>
              <a:cxn ang="0">
                <a:pos x="connsiteX0" y="connsiteY0"/>
              </a:cxn>
              <a:cxn ang="0">
                <a:pos x="connsiteX1" y="connsiteY1"/>
              </a:cxn>
              <a:cxn ang="0">
                <a:pos x="connsiteX2" y="connsiteY2"/>
              </a:cxn>
              <a:cxn ang="0">
                <a:pos x="connsiteX3" y="connsiteY3"/>
              </a:cxn>
            </a:cxnLst>
            <a:rect l="l" t="t" r="r" b="b"/>
            <a:pathLst>
              <a:path w="2651390" h="3009900">
                <a:moveTo>
                  <a:pt x="0" y="0"/>
                </a:moveTo>
                <a:lnTo>
                  <a:pt x="2651390" y="0"/>
                </a:lnTo>
                <a:lnTo>
                  <a:pt x="2651390" y="3009900"/>
                </a:lnTo>
                <a:lnTo>
                  <a:pt x="0" y="3009900"/>
                </a:lnTo>
                <a:close/>
              </a:path>
            </a:pathLst>
          </a:custGeom>
          <a:pattFill prst="pct5">
            <a:fgClr>
              <a:schemeClr val="accent1"/>
            </a:fgClr>
            <a:bgClr>
              <a:schemeClr val="bg1"/>
            </a:bgClr>
          </a:pattFill>
        </p:spPr>
        <p:txBody>
          <a:bodyPr wrap="square">
            <a:noAutofit/>
          </a:bodyPr>
          <a:lstStyle/>
          <a:p>
            <a:endParaRPr lang="en-ID"/>
          </a:p>
        </p:txBody>
      </p:sp>
      <p:sp>
        <p:nvSpPr>
          <p:cNvPr id="7" name="Picture Placeholder 6">
            <a:extLst>
              <a:ext uri="{FF2B5EF4-FFF2-40B4-BE49-F238E27FC236}">
                <a16:creationId xmlns:a16="http://schemas.microsoft.com/office/drawing/2014/main" id="{2349DBCA-67BA-43B4-0A11-3F5E05E7F753}"/>
              </a:ext>
            </a:extLst>
          </p:cNvPr>
          <p:cNvSpPr>
            <a:spLocks noGrp="1"/>
          </p:cNvSpPr>
          <p:nvPr>
            <p:ph type="pic" sz="quarter" idx="17"/>
          </p:nvPr>
        </p:nvSpPr>
        <p:spPr>
          <a:xfrm>
            <a:off x="8045157" y="1835682"/>
            <a:ext cx="2651390" cy="3009600"/>
          </a:xfrm>
          <a:custGeom>
            <a:avLst/>
            <a:gdLst>
              <a:gd name="connsiteX0" fmla="*/ 0 w 2651390"/>
              <a:gd name="connsiteY0" fmla="*/ 0 h 3009600"/>
              <a:gd name="connsiteX1" fmla="*/ 2651390 w 2651390"/>
              <a:gd name="connsiteY1" fmla="*/ 0 h 3009600"/>
              <a:gd name="connsiteX2" fmla="*/ 2651390 w 2651390"/>
              <a:gd name="connsiteY2" fmla="*/ 3009600 h 3009600"/>
              <a:gd name="connsiteX3" fmla="*/ 0 w 2651390"/>
              <a:gd name="connsiteY3" fmla="*/ 3009600 h 3009600"/>
            </a:gdLst>
            <a:ahLst/>
            <a:cxnLst>
              <a:cxn ang="0">
                <a:pos x="connsiteX0" y="connsiteY0"/>
              </a:cxn>
              <a:cxn ang="0">
                <a:pos x="connsiteX1" y="connsiteY1"/>
              </a:cxn>
              <a:cxn ang="0">
                <a:pos x="connsiteX2" y="connsiteY2"/>
              </a:cxn>
              <a:cxn ang="0">
                <a:pos x="connsiteX3" y="connsiteY3"/>
              </a:cxn>
            </a:cxnLst>
            <a:rect l="l" t="t" r="r" b="b"/>
            <a:pathLst>
              <a:path w="2651390" h="3009600">
                <a:moveTo>
                  <a:pt x="0" y="0"/>
                </a:moveTo>
                <a:lnTo>
                  <a:pt x="2651390" y="0"/>
                </a:lnTo>
                <a:lnTo>
                  <a:pt x="2651390" y="3009600"/>
                </a:lnTo>
                <a:lnTo>
                  <a:pt x="0" y="3009600"/>
                </a:lnTo>
                <a:close/>
              </a:path>
            </a:pathLst>
          </a:custGeom>
          <a:pattFill prst="pct5">
            <a:fgClr>
              <a:schemeClr val="accent1"/>
            </a:fgClr>
            <a:bgClr>
              <a:schemeClr val="bg1"/>
            </a:bgClr>
          </a:pattFill>
        </p:spPr>
        <p:txBody>
          <a:bodyPr wrap="square">
            <a:noAutofit/>
          </a:bodyPr>
          <a:lstStyle/>
          <a:p>
            <a:endParaRPr lang="en-ID"/>
          </a:p>
        </p:txBody>
      </p:sp>
      <p:sp>
        <p:nvSpPr>
          <p:cNvPr id="5" name="Picture Placeholder 4">
            <a:extLst>
              <a:ext uri="{FF2B5EF4-FFF2-40B4-BE49-F238E27FC236}">
                <a16:creationId xmlns:a16="http://schemas.microsoft.com/office/drawing/2014/main" id="{ACCDF365-8112-AC86-08A2-99B918B180C9}"/>
              </a:ext>
            </a:extLst>
          </p:cNvPr>
          <p:cNvSpPr>
            <a:spLocks noGrp="1"/>
          </p:cNvSpPr>
          <p:nvPr>
            <p:ph type="pic" sz="quarter" idx="15"/>
          </p:nvPr>
        </p:nvSpPr>
        <p:spPr>
          <a:xfrm>
            <a:off x="1496358" y="1835532"/>
            <a:ext cx="2651390" cy="3009900"/>
          </a:xfrm>
          <a:custGeom>
            <a:avLst/>
            <a:gdLst>
              <a:gd name="connsiteX0" fmla="*/ 0 w 2651390"/>
              <a:gd name="connsiteY0" fmla="*/ 0 h 3009900"/>
              <a:gd name="connsiteX1" fmla="*/ 2651390 w 2651390"/>
              <a:gd name="connsiteY1" fmla="*/ 0 h 3009900"/>
              <a:gd name="connsiteX2" fmla="*/ 2651390 w 2651390"/>
              <a:gd name="connsiteY2" fmla="*/ 3009900 h 3009900"/>
              <a:gd name="connsiteX3" fmla="*/ 0 w 2651390"/>
              <a:gd name="connsiteY3" fmla="*/ 3009900 h 3009900"/>
            </a:gdLst>
            <a:ahLst/>
            <a:cxnLst>
              <a:cxn ang="0">
                <a:pos x="connsiteX0" y="connsiteY0"/>
              </a:cxn>
              <a:cxn ang="0">
                <a:pos x="connsiteX1" y="connsiteY1"/>
              </a:cxn>
              <a:cxn ang="0">
                <a:pos x="connsiteX2" y="connsiteY2"/>
              </a:cxn>
              <a:cxn ang="0">
                <a:pos x="connsiteX3" y="connsiteY3"/>
              </a:cxn>
            </a:cxnLst>
            <a:rect l="l" t="t" r="r" b="b"/>
            <a:pathLst>
              <a:path w="2651390" h="3009900">
                <a:moveTo>
                  <a:pt x="0" y="0"/>
                </a:moveTo>
                <a:lnTo>
                  <a:pt x="2651390" y="0"/>
                </a:lnTo>
                <a:lnTo>
                  <a:pt x="2651390" y="3009900"/>
                </a:lnTo>
                <a:lnTo>
                  <a:pt x="0" y="3009900"/>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88445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93E92B-7140-EE7F-493D-DF9B0B8BE1BB}"/>
              </a:ext>
            </a:extLst>
          </p:cNvPr>
          <p:cNvSpPr/>
          <p:nvPr userDrawn="1"/>
        </p:nvSpPr>
        <p:spPr>
          <a:xfrm>
            <a:off x="0" y="1639375"/>
            <a:ext cx="12192000" cy="52186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Picture Placeholder 14">
            <a:extLst>
              <a:ext uri="{FF2B5EF4-FFF2-40B4-BE49-F238E27FC236}">
                <a16:creationId xmlns:a16="http://schemas.microsoft.com/office/drawing/2014/main" id="{B441E51C-DB48-4639-3E8F-C539633BCFBB}"/>
              </a:ext>
            </a:extLst>
          </p:cNvPr>
          <p:cNvSpPr>
            <a:spLocks noGrp="1"/>
          </p:cNvSpPr>
          <p:nvPr>
            <p:ph type="pic" sz="quarter" idx="24"/>
          </p:nvPr>
        </p:nvSpPr>
        <p:spPr>
          <a:xfrm>
            <a:off x="6513872" y="4440661"/>
            <a:ext cx="1435293" cy="1534396"/>
          </a:xfrm>
          <a:custGeom>
            <a:avLst/>
            <a:gdLst>
              <a:gd name="connsiteX0" fmla="*/ 53795 w 1435293"/>
              <a:gd name="connsiteY0" fmla="*/ 0 h 1534396"/>
              <a:gd name="connsiteX1" fmla="*/ 1381498 w 1435293"/>
              <a:gd name="connsiteY1" fmla="*/ 0 h 1534396"/>
              <a:gd name="connsiteX2" fmla="*/ 1435293 w 1435293"/>
              <a:gd name="connsiteY2" fmla="*/ 53795 h 1534396"/>
              <a:gd name="connsiteX3" fmla="*/ 1435293 w 1435293"/>
              <a:gd name="connsiteY3" fmla="*/ 1480601 h 1534396"/>
              <a:gd name="connsiteX4" fmla="*/ 1381498 w 1435293"/>
              <a:gd name="connsiteY4" fmla="*/ 1534396 h 1534396"/>
              <a:gd name="connsiteX5" fmla="*/ 53795 w 1435293"/>
              <a:gd name="connsiteY5" fmla="*/ 1534396 h 1534396"/>
              <a:gd name="connsiteX6" fmla="*/ 0 w 1435293"/>
              <a:gd name="connsiteY6" fmla="*/ 1480601 h 1534396"/>
              <a:gd name="connsiteX7" fmla="*/ 0 w 1435293"/>
              <a:gd name="connsiteY7" fmla="*/ 53795 h 1534396"/>
              <a:gd name="connsiteX8" fmla="*/ 53795 w 1435293"/>
              <a:gd name="connsiteY8" fmla="*/ 0 h 153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293" h="1534396">
                <a:moveTo>
                  <a:pt x="53795" y="0"/>
                </a:moveTo>
                <a:lnTo>
                  <a:pt x="1381498" y="0"/>
                </a:lnTo>
                <a:cubicBezTo>
                  <a:pt x="1411208" y="0"/>
                  <a:pt x="1435293" y="24085"/>
                  <a:pt x="1435293" y="53795"/>
                </a:cubicBezTo>
                <a:lnTo>
                  <a:pt x="1435293" y="1480601"/>
                </a:lnTo>
                <a:cubicBezTo>
                  <a:pt x="1435293" y="1510311"/>
                  <a:pt x="1411208" y="1534396"/>
                  <a:pt x="1381498" y="1534396"/>
                </a:cubicBezTo>
                <a:lnTo>
                  <a:pt x="53795" y="1534396"/>
                </a:lnTo>
                <a:cubicBezTo>
                  <a:pt x="24085" y="1534396"/>
                  <a:pt x="0" y="1510311"/>
                  <a:pt x="0" y="1480601"/>
                </a:cubicBezTo>
                <a:lnTo>
                  <a:pt x="0" y="53795"/>
                </a:lnTo>
                <a:cubicBezTo>
                  <a:pt x="0" y="24085"/>
                  <a:pt x="24085" y="0"/>
                  <a:pt x="53795" y="0"/>
                </a:cubicBezTo>
                <a:close/>
              </a:path>
            </a:pathLst>
          </a:custGeom>
          <a:pattFill prst="pct5">
            <a:fgClr>
              <a:schemeClr val="accent1"/>
            </a:fgClr>
            <a:bgClr>
              <a:schemeClr val="bg1"/>
            </a:bgClr>
          </a:pattFill>
        </p:spPr>
        <p:txBody>
          <a:bodyPr wrap="square">
            <a:noAutofit/>
          </a:bodyPr>
          <a:lstStyle/>
          <a:p>
            <a:endParaRPr lang="en-ID"/>
          </a:p>
        </p:txBody>
      </p:sp>
      <p:sp>
        <p:nvSpPr>
          <p:cNvPr id="14" name="Picture Placeholder 13">
            <a:extLst>
              <a:ext uri="{FF2B5EF4-FFF2-40B4-BE49-F238E27FC236}">
                <a16:creationId xmlns:a16="http://schemas.microsoft.com/office/drawing/2014/main" id="{AF8E507E-05B5-5726-EC54-E04BECA65FDA}"/>
              </a:ext>
            </a:extLst>
          </p:cNvPr>
          <p:cNvSpPr>
            <a:spLocks noGrp="1"/>
          </p:cNvSpPr>
          <p:nvPr>
            <p:ph type="pic" sz="quarter" idx="23"/>
          </p:nvPr>
        </p:nvSpPr>
        <p:spPr>
          <a:xfrm>
            <a:off x="6513874" y="2359177"/>
            <a:ext cx="1435293" cy="1534396"/>
          </a:xfrm>
          <a:custGeom>
            <a:avLst/>
            <a:gdLst>
              <a:gd name="connsiteX0" fmla="*/ 53795 w 1435293"/>
              <a:gd name="connsiteY0" fmla="*/ 0 h 1534396"/>
              <a:gd name="connsiteX1" fmla="*/ 1381498 w 1435293"/>
              <a:gd name="connsiteY1" fmla="*/ 0 h 1534396"/>
              <a:gd name="connsiteX2" fmla="*/ 1435293 w 1435293"/>
              <a:gd name="connsiteY2" fmla="*/ 53795 h 1534396"/>
              <a:gd name="connsiteX3" fmla="*/ 1435293 w 1435293"/>
              <a:gd name="connsiteY3" fmla="*/ 1480601 h 1534396"/>
              <a:gd name="connsiteX4" fmla="*/ 1381498 w 1435293"/>
              <a:gd name="connsiteY4" fmla="*/ 1534396 h 1534396"/>
              <a:gd name="connsiteX5" fmla="*/ 53795 w 1435293"/>
              <a:gd name="connsiteY5" fmla="*/ 1534396 h 1534396"/>
              <a:gd name="connsiteX6" fmla="*/ 0 w 1435293"/>
              <a:gd name="connsiteY6" fmla="*/ 1480601 h 1534396"/>
              <a:gd name="connsiteX7" fmla="*/ 0 w 1435293"/>
              <a:gd name="connsiteY7" fmla="*/ 53795 h 1534396"/>
              <a:gd name="connsiteX8" fmla="*/ 53795 w 1435293"/>
              <a:gd name="connsiteY8" fmla="*/ 0 h 153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293" h="1534396">
                <a:moveTo>
                  <a:pt x="53795" y="0"/>
                </a:moveTo>
                <a:lnTo>
                  <a:pt x="1381498" y="0"/>
                </a:lnTo>
                <a:cubicBezTo>
                  <a:pt x="1411208" y="0"/>
                  <a:pt x="1435293" y="24085"/>
                  <a:pt x="1435293" y="53795"/>
                </a:cubicBezTo>
                <a:lnTo>
                  <a:pt x="1435293" y="1480601"/>
                </a:lnTo>
                <a:cubicBezTo>
                  <a:pt x="1435293" y="1510311"/>
                  <a:pt x="1411208" y="1534396"/>
                  <a:pt x="1381498" y="1534396"/>
                </a:cubicBezTo>
                <a:lnTo>
                  <a:pt x="53795" y="1534396"/>
                </a:lnTo>
                <a:cubicBezTo>
                  <a:pt x="24085" y="1534396"/>
                  <a:pt x="0" y="1510311"/>
                  <a:pt x="0" y="1480601"/>
                </a:cubicBezTo>
                <a:lnTo>
                  <a:pt x="0" y="53795"/>
                </a:lnTo>
                <a:cubicBezTo>
                  <a:pt x="0" y="24085"/>
                  <a:pt x="24085" y="0"/>
                  <a:pt x="53795" y="0"/>
                </a:cubicBezTo>
                <a:close/>
              </a:path>
            </a:pathLst>
          </a:custGeom>
          <a:pattFill prst="pct5">
            <a:fgClr>
              <a:schemeClr val="accent1"/>
            </a:fgClr>
            <a:bgClr>
              <a:schemeClr val="bg1"/>
            </a:bgClr>
          </a:pattFill>
        </p:spPr>
        <p:txBody>
          <a:bodyPr wrap="square">
            <a:noAutofit/>
          </a:bodyPr>
          <a:lstStyle/>
          <a:p>
            <a:endParaRPr lang="en-ID"/>
          </a:p>
        </p:txBody>
      </p:sp>
      <p:sp>
        <p:nvSpPr>
          <p:cNvPr id="10" name="Picture Placeholder 9">
            <a:extLst>
              <a:ext uri="{FF2B5EF4-FFF2-40B4-BE49-F238E27FC236}">
                <a16:creationId xmlns:a16="http://schemas.microsoft.com/office/drawing/2014/main" id="{34E04A2C-4906-9AAE-D41D-77CB18F79748}"/>
              </a:ext>
            </a:extLst>
          </p:cNvPr>
          <p:cNvSpPr>
            <a:spLocks noGrp="1"/>
          </p:cNvSpPr>
          <p:nvPr>
            <p:ph type="pic" sz="quarter" idx="22"/>
          </p:nvPr>
        </p:nvSpPr>
        <p:spPr>
          <a:xfrm>
            <a:off x="1283111" y="2359178"/>
            <a:ext cx="1435293" cy="1534396"/>
          </a:xfrm>
          <a:custGeom>
            <a:avLst/>
            <a:gdLst>
              <a:gd name="connsiteX0" fmla="*/ 53795 w 1435293"/>
              <a:gd name="connsiteY0" fmla="*/ 0 h 1534396"/>
              <a:gd name="connsiteX1" fmla="*/ 1381498 w 1435293"/>
              <a:gd name="connsiteY1" fmla="*/ 0 h 1534396"/>
              <a:gd name="connsiteX2" fmla="*/ 1435293 w 1435293"/>
              <a:gd name="connsiteY2" fmla="*/ 53795 h 1534396"/>
              <a:gd name="connsiteX3" fmla="*/ 1435293 w 1435293"/>
              <a:gd name="connsiteY3" fmla="*/ 1480601 h 1534396"/>
              <a:gd name="connsiteX4" fmla="*/ 1381498 w 1435293"/>
              <a:gd name="connsiteY4" fmla="*/ 1534396 h 1534396"/>
              <a:gd name="connsiteX5" fmla="*/ 53795 w 1435293"/>
              <a:gd name="connsiteY5" fmla="*/ 1534396 h 1534396"/>
              <a:gd name="connsiteX6" fmla="*/ 0 w 1435293"/>
              <a:gd name="connsiteY6" fmla="*/ 1480601 h 1534396"/>
              <a:gd name="connsiteX7" fmla="*/ 0 w 1435293"/>
              <a:gd name="connsiteY7" fmla="*/ 53795 h 1534396"/>
              <a:gd name="connsiteX8" fmla="*/ 53795 w 1435293"/>
              <a:gd name="connsiteY8" fmla="*/ 0 h 153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293" h="1534396">
                <a:moveTo>
                  <a:pt x="53795" y="0"/>
                </a:moveTo>
                <a:lnTo>
                  <a:pt x="1381498" y="0"/>
                </a:lnTo>
                <a:cubicBezTo>
                  <a:pt x="1411208" y="0"/>
                  <a:pt x="1435293" y="24085"/>
                  <a:pt x="1435293" y="53795"/>
                </a:cubicBezTo>
                <a:lnTo>
                  <a:pt x="1435293" y="1480601"/>
                </a:lnTo>
                <a:cubicBezTo>
                  <a:pt x="1435293" y="1510311"/>
                  <a:pt x="1411208" y="1534396"/>
                  <a:pt x="1381498" y="1534396"/>
                </a:cubicBezTo>
                <a:lnTo>
                  <a:pt x="53795" y="1534396"/>
                </a:lnTo>
                <a:cubicBezTo>
                  <a:pt x="24085" y="1534396"/>
                  <a:pt x="0" y="1510311"/>
                  <a:pt x="0" y="1480601"/>
                </a:cubicBezTo>
                <a:lnTo>
                  <a:pt x="0" y="53795"/>
                </a:lnTo>
                <a:cubicBezTo>
                  <a:pt x="0" y="24085"/>
                  <a:pt x="24085" y="0"/>
                  <a:pt x="53795" y="0"/>
                </a:cubicBezTo>
                <a:close/>
              </a:path>
            </a:pathLst>
          </a:custGeom>
          <a:pattFill prst="pct5">
            <a:fgClr>
              <a:schemeClr val="accent1"/>
            </a:fgClr>
            <a:bgClr>
              <a:schemeClr val="bg1"/>
            </a:bgClr>
          </a:pattFill>
        </p:spPr>
        <p:txBody>
          <a:bodyPr wrap="square">
            <a:noAutofit/>
          </a:bodyPr>
          <a:lstStyle/>
          <a:p>
            <a:endParaRPr lang="en-ID"/>
          </a:p>
        </p:txBody>
      </p:sp>
      <p:sp>
        <p:nvSpPr>
          <p:cNvPr id="11" name="Picture Placeholder 10">
            <a:extLst>
              <a:ext uri="{FF2B5EF4-FFF2-40B4-BE49-F238E27FC236}">
                <a16:creationId xmlns:a16="http://schemas.microsoft.com/office/drawing/2014/main" id="{6B684588-0014-CCC3-8A49-90B79982C94A}"/>
              </a:ext>
            </a:extLst>
          </p:cNvPr>
          <p:cNvSpPr>
            <a:spLocks noGrp="1"/>
          </p:cNvSpPr>
          <p:nvPr>
            <p:ph type="pic" sz="quarter" idx="20"/>
          </p:nvPr>
        </p:nvSpPr>
        <p:spPr>
          <a:xfrm>
            <a:off x="1283110" y="4440662"/>
            <a:ext cx="1435293" cy="1534396"/>
          </a:xfrm>
          <a:custGeom>
            <a:avLst/>
            <a:gdLst>
              <a:gd name="connsiteX0" fmla="*/ 53795 w 1435293"/>
              <a:gd name="connsiteY0" fmla="*/ 0 h 1534396"/>
              <a:gd name="connsiteX1" fmla="*/ 1381498 w 1435293"/>
              <a:gd name="connsiteY1" fmla="*/ 0 h 1534396"/>
              <a:gd name="connsiteX2" fmla="*/ 1435293 w 1435293"/>
              <a:gd name="connsiteY2" fmla="*/ 53795 h 1534396"/>
              <a:gd name="connsiteX3" fmla="*/ 1435293 w 1435293"/>
              <a:gd name="connsiteY3" fmla="*/ 1480601 h 1534396"/>
              <a:gd name="connsiteX4" fmla="*/ 1381498 w 1435293"/>
              <a:gd name="connsiteY4" fmla="*/ 1534396 h 1534396"/>
              <a:gd name="connsiteX5" fmla="*/ 53795 w 1435293"/>
              <a:gd name="connsiteY5" fmla="*/ 1534396 h 1534396"/>
              <a:gd name="connsiteX6" fmla="*/ 0 w 1435293"/>
              <a:gd name="connsiteY6" fmla="*/ 1480601 h 1534396"/>
              <a:gd name="connsiteX7" fmla="*/ 0 w 1435293"/>
              <a:gd name="connsiteY7" fmla="*/ 53795 h 1534396"/>
              <a:gd name="connsiteX8" fmla="*/ 53795 w 1435293"/>
              <a:gd name="connsiteY8" fmla="*/ 0 h 153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293" h="1534396">
                <a:moveTo>
                  <a:pt x="53795" y="0"/>
                </a:moveTo>
                <a:lnTo>
                  <a:pt x="1381498" y="0"/>
                </a:lnTo>
                <a:cubicBezTo>
                  <a:pt x="1411208" y="0"/>
                  <a:pt x="1435293" y="24085"/>
                  <a:pt x="1435293" y="53795"/>
                </a:cubicBezTo>
                <a:lnTo>
                  <a:pt x="1435293" y="1480601"/>
                </a:lnTo>
                <a:cubicBezTo>
                  <a:pt x="1435293" y="1510311"/>
                  <a:pt x="1411208" y="1534396"/>
                  <a:pt x="1381498" y="1534396"/>
                </a:cubicBezTo>
                <a:lnTo>
                  <a:pt x="53795" y="1534396"/>
                </a:lnTo>
                <a:cubicBezTo>
                  <a:pt x="24085" y="1534396"/>
                  <a:pt x="0" y="1510311"/>
                  <a:pt x="0" y="1480601"/>
                </a:cubicBezTo>
                <a:lnTo>
                  <a:pt x="0" y="53795"/>
                </a:lnTo>
                <a:cubicBezTo>
                  <a:pt x="0" y="24085"/>
                  <a:pt x="24085" y="0"/>
                  <a:pt x="53795" y="0"/>
                </a:cubicBez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2154192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139E1F-67AC-48BE-98D9-A71335A6A2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B952FF18-AFAD-45D3-B25E-449AA79DAA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F957C543-BE3D-4577-9126-9FDBB71D59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tx1">
                    <a:tint val="75000"/>
                  </a:schemeClr>
                </a:solidFill>
                <a:latin typeface="Arial" panose="020B0604020202020204" pitchFamily="34" charset="0"/>
                <a:cs typeface="Arial" panose="020B0604020202020204" pitchFamily="34" charset="0"/>
              </a:defRPr>
            </a:lvl1pPr>
          </a:lstStyle>
          <a:p>
            <a:fld id="{51A0397F-342B-4B68-B86C-C5A6312FE612}" type="datetimeFigureOut">
              <a:rPr lang="en-ID" smtClean="0"/>
              <a:pPr/>
              <a:t>22/01/2024</a:t>
            </a:fld>
            <a:endParaRPr lang="en-ID"/>
          </a:p>
        </p:txBody>
      </p:sp>
      <p:sp>
        <p:nvSpPr>
          <p:cNvPr id="5" name="Footer Placeholder 4">
            <a:extLst>
              <a:ext uri="{FF2B5EF4-FFF2-40B4-BE49-F238E27FC236}">
                <a16:creationId xmlns:a16="http://schemas.microsoft.com/office/drawing/2014/main" id="{6634636F-7AB5-4A2B-8414-C110A33C0E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Arial" panose="020B0604020202020204" pitchFamily="34" charset="0"/>
                <a:cs typeface="Arial" panose="020B0604020202020204" pitchFamily="34" charset="0"/>
              </a:defRPr>
            </a:lvl1pPr>
          </a:lstStyle>
          <a:p>
            <a:endParaRPr lang="en-ID"/>
          </a:p>
        </p:txBody>
      </p:sp>
      <p:sp>
        <p:nvSpPr>
          <p:cNvPr id="6" name="Slide Number Placeholder 5">
            <a:extLst>
              <a:ext uri="{FF2B5EF4-FFF2-40B4-BE49-F238E27FC236}">
                <a16:creationId xmlns:a16="http://schemas.microsoft.com/office/drawing/2014/main" id="{774A104B-2C41-47AB-80A6-2ECF59A854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tx1">
                    <a:tint val="75000"/>
                  </a:schemeClr>
                </a:solidFill>
                <a:latin typeface="Arial" panose="020B0604020202020204" pitchFamily="34" charset="0"/>
                <a:cs typeface="Arial" panose="020B0604020202020204" pitchFamily="34" charset="0"/>
              </a:defRPr>
            </a:lvl1pPr>
          </a:lstStyle>
          <a:p>
            <a:fld id="{1EABDDF1-FD32-48B7-BF21-FD953DE924D6}" type="slidenum">
              <a:rPr lang="en-ID" smtClean="0"/>
              <a:pPr/>
              <a:t>‹#›</a:t>
            </a:fld>
            <a:endParaRPr lang="en-ID"/>
          </a:p>
        </p:txBody>
      </p:sp>
    </p:spTree>
    <p:extLst>
      <p:ext uri="{BB962C8B-B14F-4D97-AF65-F5344CB8AC3E}">
        <p14:creationId xmlns:p14="http://schemas.microsoft.com/office/powerpoint/2010/main" val="1851257086"/>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53" r:id="rId3"/>
    <p:sldLayoutId id="2147483654" r:id="rId4"/>
    <p:sldLayoutId id="2147483655" r:id="rId5"/>
    <p:sldLayoutId id="2147483656" r:id="rId6"/>
    <p:sldLayoutId id="2147483668" r:id="rId7"/>
    <p:sldLayoutId id="2147483657" r:id="rId8"/>
    <p:sldLayoutId id="2147483665" r:id="rId9"/>
    <p:sldLayoutId id="2147483658" r:id="rId10"/>
    <p:sldLayoutId id="2147483659" r:id="rId11"/>
    <p:sldLayoutId id="2147483660" r:id="rId12"/>
    <p:sldLayoutId id="2147483661" r:id="rId13"/>
    <p:sldLayoutId id="2147483663" r:id="rId14"/>
    <p:sldLayoutId id="2147483664" r:id="rId15"/>
    <p:sldLayoutId id="2147483667" r:id="rId16"/>
    <p:sldLayoutId id="2147483669" r:id="rId17"/>
  </p:sldLayoutIdLst>
  <p:txStyles>
    <p:titleStyle>
      <a:lvl1pPr algn="l" defTabSz="914400" rtl="0" eaLnBrk="1" latinLnBrk="0" hangingPunct="1">
        <a:lnSpc>
          <a:spcPct val="90000"/>
        </a:lnSpc>
        <a:spcBef>
          <a:spcPct val="0"/>
        </a:spcBef>
        <a:buNone/>
        <a:defRPr sz="1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28.emf"/><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hyperlink" Target="https://jamanetwork.com/journals/jamainternalmedicine/fullarticle/2542417" TargetMode="External"/><Relationship Id="rId13" Type="http://schemas.openxmlformats.org/officeDocument/2006/relationships/hyperlink" Target="https://www.samhsa.gov/medications-substance-use-disorders/medications-counseling-related-conditions/opioid-overdose" TargetMode="External"/><Relationship Id="rId3" Type="http://schemas.openxmlformats.org/officeDocument/2006/relationships/hyperlink" Target="https://www.dea.gov/" TargetMode="External"/><Relationship Id="rId7" Type="http://schemas.openxmlformats.org/officeDocument/2006/relationships/hyperlink" Target="https://drugabusestatistics.org/opioid-epidemic/" TargetMode="External"/><Relationship Id="rId12" Type="http://schemas.openxmlformats.org/officeDocument/2006/relationships/hyperlink" Target="https://wisqars.cdc.gov/fatal-leading" TargetMode="External"/><Relationship Id="rId2" Type="http://schemas.openxmlformats.org/officeDocument/2006/relationships/notesSlide" Target="../notesSlides/notesSlide24.xml"/><Relationship Id="rId16" Type="http://schemas.openxmlformats.org/officeDocument/2006/relationships/image" Target="../media/image36.jpeg"/><Relationship Id="rId1" Type="http://schemas.openxmlformats.org/officeDocument/2006/relationships/slideLayout" Target="../slideLayouts/slideLayout4.xml"/><Relationship Id="rId6" Type="http://schemas.openxmlformats.org/officeDocument/2006/relationships/hyperlink" Target="https://nida.nih.gov/" TargetMode="External"/><Relationship Id="rId11" Type="http://schemas.openxmlformats.org/officeDocument/2006/relationships/hyperlink" Target="https://www.familiesagainstfentanyl.org/" TargetMode="External"/><Relationship Id="rId5" Type="http://schemas.openxmlformats.org/officeDocument/2006/relationships/hyperlink" Target="https://www.clearvuehealth.com/im/opioidlethaldoses/" TargetMode="External"/><Relationship Id="rId15" Type="http://schemas.openxmlformats.org/officeDocument/2006/relationships/hyperlink" Target="https://www.vfhy.org/" TargetMode="External"/><Relationship Id="rId10" Type="http://schemas.openxmlformats.org/officeDocument/2006/relationships/hyperlink" Target="https://www.cdc.gov/nchs/data/vsrr/VSRR016.pdf" TargetMode="External"/><Relationship Id="rId4" Type="http://schemas.openxmlformats.org/officeDocument/2006/relationships/hyperlink" Target="https://www.dea.gov/onepill" TargetMode="External"/><Relationship Id="rId9" Type="http://schemas.openxmlformats.org/officeDocument/2006/relationships/hyperlink" Target="https://www.cdc.gov/nchs/fastats/deaths.htm" TargetMode="External"/><Relationship Id="rId14" Type="http://schemas.openxmlformats.org/officeDocument/2006/relationships/hyperlink" Target="https://www.justthinktwice.gov/"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room with tables and chairs&#10;&#10;Description automatically generated with medium confidence">
            <a:extLst>
              <a:ext uri="{FF2B5EF4-FFF2-40B4-BE49-F238E27FC236}">
                <a16:creationId xmlns:a16="http://schemas.microsoft.com/office/drawing/2014/main" id="{8B7B55E6-7DF2-6D28-CD76-89B91F944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3048" r="13048"/>
          <a:stretch>
            <a:fillRect/>
          </a:stretch>
        </p:blipFill>
        <p:spPr/>
      </p:pic>
      <p:sp>
        <p:nvSpPr>
          <p:cNvPr id="4" name="TextBox 3">
            <a:extLst>
              <a:ext uri="{FF2B5EF4-FFF2-40B4-BE49-F238E27FC236}">
                <a16:creationId xmlns:a16="http://schemas.microsoft.com/office/drawing/2014/main" id="{B18A2AAF-5700-5E8F-6341-E859C5757280}"/>
              </a:ext>
            </a:extLst>
          </p:cNvPr>
          <p:cNvSpPr txBox="1"/>
          <p:nvPr/>
        </p:nvSpPr>
        <p:spPr>
          <a:xfrm>
            <a:off x="880821" y="2490380"/>
            <a:ext cx="4767346" cy="1631216"/>
          </a:xfrm>
          <a:prstGeom prst="rect">
            <a:avLst/>
          </a:prstGeom>
          <a:noFill/>
        </p:spPr>
        <p:txBody>
          <a:bodyPr wrap="square" rtlCol="0">
            <a:spAutoFit/>
          </a:bodyPr>
          <a:lstStyle/>
          <a:p>
            <a:r>
              <a:rPr lang="en-US" sz="5000">
                <a:solidFill>
                  <a:srgbClr val="97FF00"/>
                </a:solidFill>
                <a:latin typeface="Montserrat ExtraBold" panose="00000900000000000000" pitchFamily="2" charset="0"/>
              </a:rPr>
              <a:t>The Dangers of Fentanyl</a:t>
            </a:r>
            <a:endParaRPr lang="en-ID" sz="5000">
              <a:solidFill>
                <a:srgbClr val="97FF00"/>
              </a:solidFill>
              <a:latin typeface="Montserrat ExtraBold" panose="00000900000000000000" pitchFamily="2" charset="0"/>
            </a:endParaRPr>
          </a:p>
        </p:txBody>
      </p:sp>
      <p:sp>
        <p:nvSpPr>
          <p:cNvPr id="17" name="Freeform: Shape 16">
            <a:extLst>
              <a:ext uri="{FF2B5EF4-FFF2-40B4-BE49-F238E27FC236}">
                <a16:creationId xmlns:a16="http://schemas.microsoft.com/office/drawing/2014/main" id="{6FE86FA9-A3AD-F6B9-9F58-F2BC1CAC063F}"/>
              </a:ext>
            </a:extLst>
          </p:cNvPr>
          <p:cNvSpPr/>
          <p:nvPr/>
        </p:nvSpPr>
        <p:spPr>
          <a:xfrm flipH="1">
            <a:off x="0" y="6057900"/>
            <a:ext cx="8632107" cy="800100"/>
          </a:xfrm>
          <a:custGeom>
            <a:avLst/>
            <a:gdLst>
              <a:gd name="connsiteX0" fmla="*/ 8632107 w 8632107"/>
              <a:gd name="connsiteY0" fmla="*/ 0 h 800100"/>
              <a:gd name="connsiteX1" fmla="*/ 401250 w 8632107"/>
              <a:gd name="connsiteY1" fmla="*/ 0 h 800100"/>
              <a:gd name="connsiteX2" fmla="*/ 0 w 8632107"/>
              <a:gd name="connsiteY2" fmla="*/ 800100 h 800100"/>
              <a:gd name="connsiteX3" fmla="*/ 8632107 w 8632107"/>
              <a:gd name="connsiteY3" fmla="*/ 800100 h 800100"/>
            </a:gdLst>
            <a:ahLst/>
            <a:cxnLst>
              <a:cxn ang="0">
                <a:pos x="connsiteX0" y="connsiteY0"/>
              </a:cxn>
              <a:cxn ang="0">
                <a:pos x="connsiteX1" y="connsiteY1"/>
              </a:cxn>
              <a:cxn ang="0">
                <a:pos x="connsiteX2" y="connsiteY2"/>
              </a:cxn>
              <a:cxn ang="0">
                <a:pos x="connsiteX3" y="connsiteY3"/>
              </a:cxn>
            </a:cxnLst>
            <a:rect l="l" t="t" r="r" b="b"/>
            <a:pathLst>
              <a:path w="8632107" h="800100">
                <a:moveTo>
                  <a:pt x="8632107" y="0"/>
                </a:moveTo>
                <a:lnTo>
                  <a:pt x="401250" y="0"/>
                </a:lnTo>
                <a:lnTo>
                  <a:pt x="0" y="800100"/>
                </a:lnTo>
                <a:lnTo>
                  <a:pt x="8632107" y="8001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TextBox 4">
            <a:extLst>
              <a:ext uri="{FF2B5EF4-FFF2-40B4-BE49-F238E27FC236}">
                <a16:creationId xmlns:a16="http://schemas.microsoft.com/office/drawing/2014/main" id="{5FCD572A-9A60-BBD7-7394-42B53A8CBB64}"/>
              </a:ext>
            </a:extLst>
          </p:cNvPr>
          <p:cNvSpPr txBox="1"/>
          <p:nvPr/>
        </p:nvSpPr>
        <p:spPr>
          <a:xfrm>
            <a:off x="362092" y="6304061"/>
            <a:ext cx="4097597" cy="307777"/>
          </a:xfrm>
          <a:prstGeom prst="rect">
            <a:avLst/>
          </a:prstGeom>
          <a:noFill/>
        </p:spPr>
        <p:txBody>
          <a:bodyPr wrap="none" rtlCol="0">
            <a:spAutoFit/>
          </a:bodyPr>
          <a:lstStyle/>
          <a:p>
            <a:r>
              <a:rPr lang="en-US" sz="1400" b="1">
                <a:solidFill>
                  <a:schemeClr val="bg1"/>
                </a:solidFill>
                <a:latin typeface="Poppins" pitchFamily="2" charset="77"/>
                <a:cs typeface="Poppins" pitchFamily="2" charset="77"/>
              </a:rPr>
              <a:t>VIRGINIA FOUNDATION FOR HEALTHY YOUTH</a:t>
            </a:r>
            <a:endParaRPr lang="en-ID" sz="1400" b="1">
              <a:solidFill>
                <a:schemeClr val="bg1"/>
              </a:solidFill>
              <a:latin typeface="Poppins" pitchFamily="2" charset="77"/>
              <a:cs typeface="Poppins" pitchFamily="2" charset="77"/>
            </a:endParaRPr>
          </a:p>
        </p:txBody>
      </p:sp>
      <p:pic>
        <p:nvPicPr>
          <p:cNvPr id="8" name="Picture 7">
            <a:extLst>
              <a:ext uri="{FF2B5EF4-FFF2-40B4-BE49-F238E27FC236}">
                <a16:creationId xmlns:a16="http://schemas.microsoft.com/office/drawing/2014/main" id="{AE23B172-116C-717D-1979-BBD6A9B5B764}"/>
              </a:ext>
            </a:extLst>
          </p:cNvPr>
          <p:cNvPicPr>
            <a:picLocks noChangeAspect="1"/>
          </p:cNvPicPr>
          <p:nvPr/>
        </p:nvPicPr>
        <p:blipFill>
          <a:blip r:embed="rId4"/>
          <a:stretch>
            <a:fillRect/>
          </a:stretch>
        </p:blipFill>
        <p:spPr>
          <a:xfrm>
            <a:off x="541550" y="476722"/>
            <a:ext cx="1211943" cy="1230880"/>
          </a:xfrm>
          <a:prstGeom prst="rect">
            <a:avLst/>
          </a:prstGeom>
        </p:spPr>
      </p:pic>
      <p:sp>
        <p:nvSpPr>
          <p:cNvPr id="2" name="Freeform: Shape 16">
            <a:extLst>
              <a:ext uri="{FF2B5EF4-FFF2-40B4-BE49-F238E27FC236}">
                <a16:creationId xmlns:a16="http://schemas.microsoft.com/office/drawing/2014/main" id="{B52B48E3-F735-17A1-02FB-5FA749A767C7}"/>
              </a:ext>
            </a:extLst>
          </p:cNvPr>
          <p:cNvSpPr/>
          <p:nvPr/>
        </p:nvSpPr>
        <p:spPr>
          <a:xfrm flipH="1">
            <a:off x="1" y="5260041"/>
            <a:ext cx="6525402" cy="800100"/>
          </a:xfrm>
          <a:custGeom>
            <a:avLst/>
            <a:gdLst>
              <a:gd name="connsiteX0" fmla="*/ 8632107 w 8632107"/>
              <a:gd name="connsiteY0" fmla="*/ 0 h 800100"/>
              <a:gd name="connsiteX1" fmla="*/ 401250 w 8632107"/>
              <a:gd name="connsiteY1" fmla="*/ 0 h 800100"/>
              <a:gd name="connsiteX2" fmla="*/ 0 w 8632107"/>
              <a:gd name="connsiteY2" fmla="*/ 800100 h 800100"/>
              <a:gd name="connsiteX3" fmla="*/ 8632107 w 8632107"/>
              <a:gd name="connsiteY3" fmla="*/ 800100 h 800100"/>
              <a:gd name="connsiteX0" fmla="*/ 10421816 w 10421816"/>
              <a:gd name="connsiteY0" fmla="*/ 0 h 800100"/>
              <a:gd name="connsiteX1" fmla="*/ 2190959 w 10421816"/>
              <a:gd name="connsiteY1" fmla="*/ 0 h 800100"/>
              <a:gd name="connsiteX2" fmla="*/ 0 w 10421816"/>
              <a:gd name="connsiteY2" fmla="*/ 800100 h 800100"/>
              <a:gd name="connsiteX3" fmla="*/ 10421816 w 10421816"/>
              <a:gd name="connsiteY3" fmla="*/ 800100 h 800100"/>
              <a:gd name="connsiteX4" fmla="*/ 10421816 w 10421816"/>
              <a:gd name="connsiteY4" fmla="*/ 0 h 800100"/>
              <a:gd name="connsiteX0" fmla="*/ 10421816 w 10421816"/>
              <a:gd name="connsiteY0" fmla="*/ 0 h 800100"/>
              <a:gd name="connsiteX1" fmla="*/ 830781 w 10421816"/>
              <a:gd name="connsiteY1" fmla="*/ 0 h 800100"/>
              <a:gd name="connsiteX2" fmla="*/ 0 w 10421816"/>
              <a:gd name="connsiteY2" fmla="*/ 800100 h 800100"/>
              <a:gd name="connsiteX3" fmla="*/ 10421816 w 10421816"/>
              <a:gd name="connsiteY3" fmla="*/ 800100 h 800100"/>
              <a:gd name="connsiteX4" fmla="*/ 10421816 w 10421816"/>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21816" h="800100">
                <a:moveTo>
                  <a:pt x="10421816" y="0"/>
                </a:moveTo>
                <a:lnTo>
                  <a:pt x="830781" y="0"/>
                </a:lnTo>
                <a:lnTo>
                  <a:pt x="0" y="800100"/>
                </a:lnTo>
                <a:lnTo>
                  <a:pt x="10421816" y="800100"/>
                </a:lnTo>
                <a:lnTo>
                  <a:pt x="10421816" y="0"/>
                </a:lnTo>
                <a:close/>
              </a:path>
            </a:pathLst>
          </a:custGeom>
          <a:solidFill>
            <a:srgbClr val="04A6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 name="TextBox 2">
            <a:extLst>
              <a:ext uri="{FF2B5EF4-FFF2-40B4-BE49-F238E27FC236}">
                <a16:creationId xmlns:a16="http://schemas.microsoft.com/office/drawing/2014/main" id="{E59278B7-72E4-5CE0-D98F-F344C30427BE}"/>
              </a:ext>
            </a:extLst>
          </p:cNvPr>
          <p:cNvSpPr txBox="1"/>
          <p:nvPr/>
        </p:nvSpPr>
        <p:spPr>
          <a:xfrm>
            <a:off x="3392163" y="5526442"/>
            <a:ext cx="2638864" cy="307777"/>
          </a:xfrm>
          <a:prstGeom prst="rect">
            <a:avLst/>
          </a:prstGeom>
          <a:noFill/>
        </p:spPr>
        <p:txBody>
          <a:bodyPr wrap="none" rtlCol="0">
            <a:spAutoFit/>
          </a:bodyPr>
          <a:lstStyle/>
          <a:p>
            <a:r>
              <a:rPr lang="en-US" sz="1400" u="none" strike="noStrike">
                <a:solidFill>
                  <a:schemeClr val="bg1"/>
                </a:solidFill>
                <a:effectLst/>
                <a:latin typeface="Poppins Medium" pitchFamily="2" charset="77"/>
                <a:cs typeface="Poppins Medium" pitchFamily="2" charset="77"/>
              </a:rPr>
              <a:t>Last Updated January 2024</a:t>
            </a:r>
            <a:endParaRPr lang="en-ID" sz="1400">
              <a:solidFill>
                <a:schemeClr val="bg1"/>
              </a:solidFill>
              <a:latin typeface="Poppins Medium" pitchFamily="2" charset="77"/>
              <a:cs typeface="Poppins Medium" pitchFamily="2" charset="77"/>
            </a:endParaRPr>
          </a:p>
        </p:txBody>
      </p:sp>
    </p:spTree>
    <p:extLst>
      <p:ext uri="{BB962C8B-B14F-4D97-AF65-F5344CB8AC3E}">
        <p14:creationId xmlns:p14="http://schemas.microsoft.com/office/powerpoint/2010/main" val="1303812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61CBFA2-A604-2CD2-ACEC-BF0C00A02BEE}"/>
              </a:ext>
            </a:extLst>
          </p:cNvPr>
          <p:cNvSpPr/>
          <p:nvPr/>
        </p:nvSpPr>
        <p:spPr>
          <a:xfrm>
            <a:off x="6003235" y="0"/>
            <a:ext cx="6188765"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60" name="Straight Connector 59">
            <a:extLst>
              <a:ext uri="{FF2B5EF4-FFF2-40B4-BE49-F238E27FC236}">
                <a16:creationId xmlns:a16="http://schemas.microsoft.com/office/drawing/2014/main" id="{117B8596-75B0-B415-33C2-5BEE15BC126F}"/>
              </a:ext>
            </a:extLst>
          </p:cNvPr>
          <p:cNvCxnSpPr/>
          <p:nvPr/>
        </p:nvCxnSpPr>
        <p:spPr>
          <a:xfrm>
            <a:off x="774603" y="2551128"/>
            <a:ext cx="754743"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EE088AC8-7C39-216A-EFD0-373882BE6073}"/>
              </a:ext>
            </a:extLst>
          </p:cNvPr>
          <p:cNvSpPr txBox="1"/>
          <p:nvPr/>
        </p:nvSpPr>
        <p:spPr>
          <a:xfrm>
            <a:off x="654203" y="1317469"/>
            <a:ext cx="3784265" cy="1077218"/>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DEA Fentanyl Seizures</a:t>
            </a:r>
            <a:endParaRPr lang="en-ID" sz="3200" b="1">
              <a:solidFill>
                <a:schemeClr val="accent6"/>
              </a:solidFill>
              <a:latin typeface="Poppins" panose="00000500000000000000" pitchFamily="2" charset="0"/>
              <a:cs typeface="Poppins" panose="00000500000000000000" pitchFamily="2" charset="0"/>
            </a:endParaRPr>
          </a:p>
        </p:txBody>
      </p:sp>
      <p:sp>
        <p:nvSpPr>
          <p:cNvPr id="63" name="TextBox 62">
            <a:extLst>
              <a:ext uri="{FF2B5EF4-FFF2-40B4-BE49-F238E27FC236}">
                <a16:creationId xmlns:a16="http://schemas.microsoft.com/office/drawing/2014/main" id="{A7A5013A-3A65-B1AF-AF95-C6ED3270BCE0}"/>
              </a:ext>
            </a:extLst>
          </p:cNvPr>
          <p:cNvSpPr txBox="1"/>
          <p:nvPr/>
        </p:nvSpPr>
        <p:spPr>
          <a:xfrm>
            <a:off x="654204" y="3013321"/>
            <a:ext cx="4429632" cy="2642775"/>
          </a:xfrm>
          <a:prstGeom prst="rect">
            <a:avLst/>
          </a:prstGeom>
          <a:noFill/>
        </p:spPr>
        <p:txBody>
          <a:bodyPr wrap="square" rtlCol="0">
            <a:spAutoFit/>
          </a:bodyPr>
          <a:lstStyle/>
          <a:p>
            <a:pPr>
              <a:lnSpc>
                <a:spcPct val="150000"/>
              </a:lnSpc>
            </a:pPr>
            <a:r>
              <a:rPr lang="en-ID" sz="1600" b="0" i="0">
                <a:solidFill>
                  <a:schemeClr val="accent1">
                    <a:lumMod val="75000"/>
                  </a:schemeClr>
                </a:solidFill>
                <a:effectLst/>
                <a:latin typeface="Poppins" panose="00000500000000000000" pitchFamily="2" charset="0"/>
                <a:cs typeface="Poppins" panose="00000500000000000000" pitchFamily="2" charset="0"/>
              </a:rPr>
              <a:t>In </a:t>
            </a:r>
            <a:r>
              <a:rPr lang="en-ID" sz="1600" b="1" i="0">
                <a:solidFill>
                  <a:schemeClr val="accent1">
                    <a:lumMod val="75000"/>
                  </a:schemeClr>
                </a:solidFill>
                <a:effectLst/>
                <a:latin typeface="Poppins" panose="00000500000000000000" pitchFamily="2" charset="0"/>
                <a:cs typeface="Poppins" panose="00000500000000000000" pitchFamily="2" charset="0"/>
              </a:rPr>
              <a:t>2022</a:t>
            </a:r>
            <a:r>
              <a:rPr lang="en-ID" sz="1600" b="0" i="0">
                <a:solidFill>
                  <a:schemeClr val="accent1">
                    <a:lumMod val="75000"/>
                  </a:schemeClr>
                </a:solidFill>
                <a:effectLst/>
                <a:latin typeface="Poppins" panose="00000500000000000000" pitchFamily="2" charset="0"/>
                <a:cs typeface="Poppins" panose="00000500000000000000" pitchFamily="2" charset="0"/>
              </a:rPr>
              <a:t>, DEA seized more than 59.6 million fentanyl-laced fake pills and more than 13,300 pounds of fentanyl powder. </a:t>
            </a:r>
          </a:p>
          <a:p>
            <a:pPr>
              <a:lnSpc>
                <a:spcPct val="1500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a:lnSpc>
                <a:spcPct val="150000"/>
              </a:lnSpc>
            </a:pPr>
            <a:r>
              <a:rPr lang="en-ID" sz="1600" b="0" i="0">
                <a:solidFill>
                  <a:schemeClr val="accent1">
                    <a:lumMod val="75000"/>
                  </a:schemeClr>
                </a:solidFill>
                <a:effectLst/>
                <a:latin typeface="Poppins" panose="00000500000000000000" pitchFamily="2" charset="0"/>
                <a:cs typeface="Poppins" panose="00000500000000000000" pitchFamily="2" charset="0"/>
              </a:rPr>
              <a:t>The </a:t>
            </a:r>
            <a:r>
              <a:rPr lang="en-ID" sz="1600" b="1" i="0">
                <a:solidFill>
                  <a:schemeClr val="accent1">
                    <a:lumMod val="75000"/>
                  </a:schemeClr>
                </a:solidFill>
                <a:effectLst/>
                <a:latin typeface="Poppins" panose="00000500000000000000" pitchFamily="2" charset="0"/>
                <a:cs typeface="Poppins" panose="00000500000000000000" pitchFamily="2" charset="0"/>
              </a:rPr>
              <a:t>2023</a:t>
            </a:r>
            <a:r>
              <a:rPr lang="en-ID" sz="1600" b="0" i="0">
                <a:solidFill>
                  <a:schemeClr val="accent1">
                    <a:lumMod val="75000"/>
                  </a:schemeClr>
                </a:solidFill>
                <a:effectLst/>
                <a:latin typeface="Poppins" panose="00000500000000000000" pitchFamily="2" charset="0"/>
                <a:cs typeface="Poppins" panose="00000500000000000000" pitchFamily="2" charset="0"/>
              </a:rPr>
              <a:t> fentanyl seizures represent over 384 million deadly doses. </a:t>
            </a:r>
            <a:r>
              <a:rPr lang="en-US" sz="1600">
                <a:solidFill>
                  <a:schemeClr val="accent1">
                    <a:lumMod val="75000"/>
                  </a:schemeClr>
                </a:solidFill>
                <a:latin typeface="Poppins" panose="00000500000000000000" pitchFamily="2" charset="0"/>
                <a:cs typeface="Poppins" panose="00000500000000000000" pitchFamily="2" charset="0"/>
              </a:rPr>
              <a:t>Two</a:t>
            </a:r>
            <a:r>
              <a:rPr lang="en-US" sz="1600" b="0" i="0">
                <a:solidFill>
                  <a:schemeClr val="accent1">
                    <a:lumMod val="75000"/>
                  </a:schemeClr>
                </a:solidFill>
                <a:effectLst/>
                <a:latin typeface="Poppins" panose="00000500000000000000" pitchFamily="2" charset="0"/>
                <a:cs typeface="Poppins" panose="00000500000000000000" pitchFamily="2" charset="0"/>
              </a:rPr>
              <a:t> milligrams of fentanyl is a potentially deadly dose.</a:t>
            </a:r>
            <a:endParaRPr lang="en-ID" sz="1600">
              <a:solidFill>
                <a:schemeClr val="accent1">
                  <a:lumMod val="75000"/>
                </a:schemeClr>
              </a:solidFill>
              <a:latin typeface="Poppins" panose="00000500000000000000" pitchFamily="2" charset="0"/>
              <a:cs typeface="Poppins" panose="00000500000000000000" pitchFamily="2" charset="0"/>
            </a:endParaRPr>
          </a:p>
        </p:txBody>
      </p:sp>
      <p:pic>
        <p:nvPicPr>
          <p:cNvPr id="7" name="Picture 6">
            <a:extLst>
              <a:ext uri="{FF2B5EF4-FFF2-40B4-BE49-F238E27FC236}">
                <a16:creationId xmlns:a16="http://schemas.microsoft.com/office/drawing/2014/main" id="{5E975277-1CDC-679D-2278-B46E52BC01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9827" y="4166072"/>
            <a:ext cx="4165600" cy="1409700"/>
          </a:xfrm>
          <a:prstGeom prst="rect">
            <a:avLst/>
          </a:prstGeom>
        </p:spPr>
      </p:pic>
      <p:sp>
        <p:nvSpPr>
          <p:cNvPr id="23" name="TextBox 22">
            <a:extLst>
              <a:ext uri="{FF2B5EF4-FFF2-40B4-BE49-F238E27FC236}">
                <a16:creationId xmlns:a16="http://schemas.microsoft.com/office/drawing/2014/main" id="{123E4697-63F4-5CB6-62DA-1614F323AD73}"/>
              </a:ext>
            </a:extLst>
          </p:cNvPr>
          <p:cNvSpPr txBox="1"/>
          <p:nvPr/>
        </p:nvSpPr>
        <p:spPr>
          <a:xfrm>
            <a:off x="5988244" y="3165887"/>
            <a:ext cx="6188765" cy="400110"/>
          </a:xfrm>
          <a:prstGeom prst="rect">
            <a:avLst/>
          </a:prstGeom>
          <a:noFill/>
        </p:spPr>
        <p:txBody>
          <a:bodyPr wrap="square" rtlCol="0">
            <a:spAutoFit/>
          </a:bodyPr>
          <a:lstStyle/>
          <a:p>
            <a:pPr algn="ctr"/>
            <a:r>
              <a:rPr lang="en-US" sz="2000" b="1">
                <a:solidFill>
                  <a:schemeClr val="bg1"/>
                </a:solidFill>
                <a:latin typeface="Poppins" pitchFamily="2" charset="77"/>
                <a:cs typeface="Poppins" pitchFamily="2" charset="77"/>
              </a:rPr>
              <a:t>Millions of Fentanyl Pills Seized</a:t>
            </a:r>
            <a:endParaRPr lang="en-US">
              <a:latin typeface="Poppins" pitchFamily="2" charset="77"/>
              <a:cs typeface="Poppins" pitchFamily="2" charset="77"/>
            </a:endParaRPr>
          </a:p>
        </p:txBody>
      </p:sp>
      <p:pic>
        <p:nvPicPr>
          <p:cNvPr id="25" name="Picture 24">
            <a:extLst>
              <a:ext uri="{FF2B5EF4-FFF2-40B4-BE49-F238E27FC236}">
                <a16:creationId xmlns:a16="http://schemas.microsoft.com/office/drawing/2014/main" id="{6DCC10FD-7C8F-CA46-99E6-D7DABD11339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999827" y="1437516"/>
            <a:ext cx="4165600" cy="1388533"/>
          </a:xfrm>
          <a:prstGeom prst="rect">
            <a:avLst/>
          </a:prstGeom>
        </p:spPr>
      </p:pic>
      <p:sp>
        <p:nvSpPr>
          <p:cNvPr id="26" name="TextBox 25">
            <a:extLst>
              <a:ext uri="{FF2B5EF4-FFF2-40B4-BE49-F238E27FC236}">
                <a16:creationId xmlns:a16="http://schemas.microsoft.com/office/drawing/2014/main" id="{D6D7803D-0C4F-1954-AB10-F86241F648B9}"/>
              </a:ext>
            </a:extLst>
          </p:cNvPr>
          <p:cNvSpPr txBox="1"/>
          <p:nvPr/>
        </p:nvSpPr>
        <p:spPr>
          <a:xfrm>
            <a:off x="5988244" y="5877284"/>
            <a:ext cx="6188765" cy="400110"/>
          </a:xfrm>
          <a:prstGeom prst="rect">
            <a:avLst/>
          </a:prstGeom>
          <a:noFill/>
        </p:spPr>
        <p:txBody>
          <a:bodyPr wrap="square" rtlCol="0">
            <a:spAutoFit/>
          </a:bodyPr>
          <a:lstStyle/>
          <a:p>
            <a:pPr algn="ctr"/>
            <a:r>
              <a:rPr lang="en-US" sz="2000" b="1">
                <a:solidFill>
                  <a:schemeClr val="bg1"/>
                </a:solidFill>
                <a:latin typeface="Poppins" pitchFamily="2" charset="77"/>
                <a:cs typeface="Poppins" pitchFamily="2" charset="77"/>
              </a:rPr>
              <a:t>Pounds of Fentanyl Powder Seized</a:t>
            </a:r>
            <a:endParaRPr lang="en-US">
              <a:latin typeface="Poppins" pitchFamily="2" charset="77"/>
              <a:cs typeface="Poppins" pitchFamily="2" charset="77"/>
            </a:endParaRPr>
          </a:p>
        </p:txBody>
      </p:sp>
      <p:sp>
        <p:nvSpPr>
          <p:cNvPr id="2" name="TextBox 1">
            <a:extLst>
              <a:ext uri="{FF2B5EF4-FFF2-40B4-BE49-F238E27FC236}">
                <a16:creationId xmlns:a16="http://schemas.microsoft.com/office/drawing/2014/main" id="{701501AD-0246-4D3D-90B0-AF60DC227EEA}"/>
              </a:ext>
            </a:extLst>
          </p:cNvPr>
          <p:cNvSpPr txBox="1"/>
          <p:nvPr/>
        </p:nvSpPr>
        <p:spPr>
          <a:xfrm>
            <a:off x="8279778" y="413983"/>
            <a:ext cx="1635675" cy="707886"/>
          </a:xfrm>
          <a:prstGeom prst="rect">
            <a:avLst/>
          </a:prstGeom>
          <a:noFill/>
        </p:spPr>
        <p:txBody>
          <a:bodyPr wrap="square" rtlCol="0">
            <a:spAutoFit/>
          </a:bodyPr>
          <a:lstStyle/>
          <a:p>
            <a:r>
              <a:rPr lang="en-US" sz="4000" b="1">
                <a:solidFill>
                  <a:schemeClr val="bg1"/>
                </a:solidFill>
                <a:latin typeface="Poppins" panose="00000500000000000000" pitchFamily="2" charset="0"/>
                <a:cs typeface="Poppins" panose="00000500000000000000" pitchFamily="2" charset="0"/>
              </a:rPr>
              <a:t>2023</a:t>
            </a:r>
            <a:endParaRPr lang="en-ID" sz="4000" b="1">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194693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TextBox 60">
            <a:extLst>
              <a:ext uri="{FF2B5EF4-FFF2-40B4-BE49-F238E27FC236}">
                <a16:creationId xmlns:a16="http://schemas.microsoft.com/office/drawing/2014/main" id="{EE088AC8-7C39-216A-EFD0-373882BE6073}"/>
              </a:ext>
            </a:extLst>
          </p:cNvPr>
          <p:cNvSpPr txBox="1"/>
          <p:nvPr/>
        </p:nvSpPr>
        <p:spPr>
          <a:xfrm>
            <a:off x="2911502" y="713169"/>
            <a:ext cx="6368996" cy="646331"/>
          </a:xfrm>
          <a:prstGeom prst="rect">
            <a:avLst/>
          </a:prstGeom>
          <a:noFill/>
        </p:spPr>
        <p:txBody>
          <a:bodyPr wrap="square" rtlCol="0">
            <a:spAutoFit/>
          </a:bodyPr>
          <a:lstStyle/>
          <a:p>
            <a:pPr algn="ctr"/>
            <a:r>
              <a:rPr lang="en-US" sz="3600" b="1">
                <a:solidFill>
                  <a:schemeClr val="accent1">
                    <a:lumMod val="75000"/>
                  </a:schemeClr>
                </a:solidFill>
                <a:latin typeface="Poppins" panose="00000500000000000000" pitchFamily="2" charset="0"/>
                <a:cs typeface="Poppins" panose="00000500000000000000" pitchFamily="2" charset="0"/>
              </a:rPr>
              <a:t>Activity: Real or Fake?</a:t>
            </a:r>
            <a:endParaRPr lang="en-ID" sz="3600" b="1">
              <a:solidFill>
                <a:schemeClr val="accent1">
                  <a:lumMod val="75000"/>
                </a:schemeClr>
              </a:solidFill>
              <a:latin typeface="Poppins" panose="00000500000000000000" pitchFamily="2" charset="0"/>
              <a:cs typeface="Poppins" panose="00000500000000000000" pitchFamily="2" charset="0"/>
            </a:endParaRPr>
          </a:p>
        </p:txBody>
      </p:sp>
      <p:pic>
        <p:nvPicPr>
          <p:cNvPr id="2" name="Picture 2" descr="Fake vs Real Oxy">
            <a:extLst>
              <a:ext uri="{FF2B5EF4-FFF2-40B4-BE49-F238E27FC236}">
                <a16:creationId xmlns:a16="http://schemas.microsoft.com/office/drawing/2014/main" id="{084D0B10-BC5B-2D55-F9BC-8D11A1CFF36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00" t="26999" r="51789"/>
          <a:stretch/>
        </p:blipFill>
        <p:spPr bwMode="auto">
          <a:xfrm>
            <a:off x="3026593" y="3486347"/>
            <a:ext cx="2658570" cy="21059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Fake vs Real Oxy">
            <a:extLst>
              <a:ext uri="{FF2B5EF4-FFF2-40B4-BE49-F238E27FC236}">
                <a16:creationId xmlns:a16="http://schemas.microsoft.com/office/drawing/2014/main" id="{AFBD61C5-D3BA-B2E7-C4B8-D35AF5EB034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617" t="26999" r="1473"/>
          <a:stretch/>
        </p:blipFill>
        <p:spPr bwMode="auto">
          <a:xfrm>
            <a:off x="248101" y="3486347"/>
            <a:ext cx="2658570" cy="210596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Fake vs Real xanax">
            <a:extLst>
              <a:ext uri="{FF2B5EF4-FFF2-40B4-BE49-F238E27FC236}">
                <a16:creationId xmlns:a16="http://schemas.microsoft.com/office/drawing/2014/main" id="{354B7482-FDCC-022D-249C-A592E0F33FD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724" t="34625" r="4379"/>
          <a:stretch/>
        </p:blipFill>
        <p:spPr bwMode="auto">
          <a:xfrm>
            <a:off x="6142893" y="3496533"/>
            <a:ext cx="2883876" cy="20957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ake vs Real xanax">
            <a:extLst>
              <a:ext uri="{FF2B5EF4-FFF2-40B4-BE49-F238E27FC236}">
                <a16:creationId xmlns:a16="http://schemas.microsoft.com/office/drawing/2014/main" id="{7B2488E7-B9CA-A301-EFF4-30BA2428DC9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83" t="34625" r="54528"/>
          <a:stretch/>
        </p:blipFill>
        <p:spPr bwMode="auto">
          <a:xfrm>
            <a:off x="9181736" y="3486346"/>
            <a:ext cx="2658570" cy="209578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974E321-CFB4-05EA-D53F-9A583460A78D}"/>
              </a:ext>
            </a:extLst>
          </p:cNvPr>
          <p:cNvSpPr txBox="1"/>
          <p:nvPr/>
        </p:nvSpPr>
        <p:spPr>
          <a:xfrm>
            <a:off x="1301588" y="1797784"/>
            <a:ext cx="3324299" cy="1631216"/>
          </a:xfrm>
          <a:prstGeom prst="rect">
            <a:avLst/>
          </a:prstGeom>
          <a:noFill/>
        </p:spPr>
        <p:txBody>
          <a:bodyPr wrap="square">
            <a:spAutoFit/>
          </a:bodyPr>
          <a:lstStyle/>
          <a:p>
            <a:r>
              <a:rPr lang="en-US" sz="4000" b="1">
                <a:solidFill>
                  <a:srgbClr val="00317A"/>
                </a:solidFill>
                <a:latin typeface="Poppins" panose="00000500000000000000" pitchFamily="2" charset="0"/>
                <a:cs typeface="Poppins" panose="00000500000000000000" pitchFamily="2" charset="0"/>
              </a:rPr>
              <a:t>Oxycodone</a:t>
            </a:r>
          </a:p>
          <a:p>
            <a:endParaRPr lang="en-US" sz="2000" b="1">
              <a:solidFill>
                <a:srgbClr val="00317A"/>
              </a:solidFill>
              <a:latin typeface="Poppins" panose="00000500000000000000" pitchFamily="2" charset="0"/>
              <a:cs typeface="Poppins" panose="00000500000000000000" pitchFamily="2" charset="0"/>
            </a:endParaRPr>
          </a:p>
          <a:p>
            <a:r>
              <a:rPr lang="en-US" sz="4000" b="1">
                <a:solidFill>
                  <a:srgbClr val="00317A"/>
                </a:solidFill>
                <a:latin typeface="Poppins" panose="00000500000000000000" pitchFamily="2" charset="0"/>
                <a:cs typeface="Poppins" panose="00000500000000000000" pitchFamily="2" charset="0"/>
              </a:rPr>
              <a:t>A			B</a:t>
            </a:r>
          </a:p>
        </p:txBody>
      </p:sp>
      <p:sp>
        <p:nvSpPr>
          <p:cNvPr id="8" name="TextBox 7">
            <a:extLst>
              <a:ext uri="{FF2B5EF4-FFF2-40B4-BE49-F238E27FC236}">
                <a16:creationId xmlns:a16="http://schemas.microsoft.com/office/drawing/2014/main" id="{DAB98EA0-9EE0-4489-4B4E-172B5A0B0469}"/>
              </a:ext>
            </a:extLst>
          </p:cNvPr>
          <p:cNvSpPr txBox="1"/>
          <p:nvPr/>
        </p:nvSpPr>
        <p:spPr>
          <a:xfrm>
            <a:off x="7151404" y="1710958"/>
            <a:ext cx="3324299" cy="1631216"/>
          </a:xfrm>
          <a:prstGeom prst="rect">
            <a:avLst/>
          </a:prstGeom>
          <a:noFill/>
        </p:spPr>
        <p:txBody>
          <a:bodyPr wrap="square">
            <a:spAutoFit/>
          </a:bodyPr>
          <a:lstStyle/>
          <a:p>
            <a:pPr algn="ctr"/>
            <a:r>
              <a:rPr lang="en-US" sz="4000" b="1">
                <a:solidFill>
                  <a:srgbClr val="00317A"/>
                </a:solidFill>
                <a:latin typeface="Poppins" panose="00000500000000000000" pitchFamily="2" charset="0"/>
                <a:cs typeface="Poppins" panose="00000500000000000000" pitchFamily="2" charset="0"/>
              </a:rPr>
              <a:t>Xanax</a:t>
            </a:r>
          </a:p>
          <a:p>
            <a:endParaRPr lang="en-US" sz="2000" b="1">
              <a:solidFill>
                <a:srgbClr val="00317A"/>
              </a:solidFill>
              <a:latin typeface="Poppins" panose="00000500000000000000" pitchFamily="2" charset="0"/>
              <a:cs typeface="Poppins" panose="00000500000000000000" pitchFamily="2" charset="0"/>
            </a:endParaRPr>
          </a:p>
          <a:p>
            <a:r>
              <a:rPr lang="en-US" sz="4000" b="1">
                <a:solidFill>
                  <a:srgbClr val="00317A"/>
                </a:solidFill>
                <a:latin typeface="Poppins" panose="00000500000000000000" pitchFamily="2" charset="0"/>
                <a:cs typeface="Poppins" panose="00000500000000000000" pitchFamily="2" charset="0"/>
              </a:rPr>
              <a:t>A			B</a:t>
            </a:r>
          </a:p>
        </p:txBody>
      </p:sp>
    </p:spTree>
    <p:extLst>
      <p:ext uri="{BB962C8B-B14F-4D97-AF65-F5344CB8AC3E}">
        <p14:creationId xmlns:p14="http://schemas.microsoft.com/office/powerpoint/2010/main" val="906839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9D154D8B-FCF9-74AA-AE30-B7C0ED847C53}"/>
              </a:ext>
            </a:extLst>
          </p:cNvPr>
          <p:cNvSpPr/>
          <p:nvPr/>
        </p:nvSpPr>
        <p:spPr>
          <a:xfrm>
            <a:off x="0" y="4408227"/>
            <a:ext cx="12192000" cy="2449772"/>
          </a:xfrm>
          <a:prstGeom prst="rect">
            <a:avLst/>
          </a:prstGeom>
          <a:solidFill>
            <a:srgbClr val="0031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Rectangle 1">
            <a:extLst>
              <a:ext uri="{FF2B5EF4-FFF2-40B4-BE49-F238E27FC236}">
                <a16:creationId xmlns:a16="http://schemas.microsoft.com/office/drawing/2014/main" id="{BE39B13B-85C2-8AA7-0D7B-2FAEC4CB5F95}"/>
              </a:ext>
            </a:extLst>
          </p:cNvPr>
          <p:cNvSpPr/>
          <p:nvPr/>
        </p:nvSpPr>
        <p:spPr>
          <a:xfrm>
            <a:off x="212689" y="1960108"/>
            <a:ext cx="11710944" cy="46527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extBox 24">
            <a:extLst>
              <a:ext uri="{FF2B5EF4-FFF2-40B4-BE49-F238E27FC236}">
                <a16:creationId xmlns:a16="http://schemas.microsoft.com/office/drawing/2014/main" id="{A3014205-B91F-BF6E-A387-16232B5E98AF}"/>
              </a:ext>
            </a:extLst>
          </p:cNvPr>
          <p:cNvSpPr txBox="1"/>
          <p:nvPr/>
        </p:nvSpPr>
        <p:spPr>
          <a:xfrm>
            <a:off x="2316203" y="1224518"/>
            <a:ext cx="7559591" cy="353943"/>
          </a:xfrm>
          <a:prstGeom prst="rect">
            <a:avLst/>
          </a:prstGeom>
          <a:noFill/>
        </p:spPr>
        <p:txBody>
          <a:bodyPr wrap="square" rtlCol="0">
            <a:spAutoFit/>
          </a:bodyPr>
          <a:lstStyle/>
          <a:p>
            <a:pPr algn="ctr"/>
            <a:r>
              <a:rPr lang="en-US" sz="1700" b="1">
                <a:solidFill>
                  <a:srgbClr val="00317A"/>
                </a:solidFill>
                <a:latin typeface="Poppins" panose="00000500000000000000" pitchFamily="2" charset="0"/>
                <a:ea typeface="Microsoft JhengHei UI" panose="020B0604030504040204" pitchFamily="34" charset="-120"/>
                <a:cs typeface="Poppins" panose="00000500000000000000" pitchFamily="2" charset="0"/>
              </a:rPr>
              <a:t>Criminal drug networks are flooding the U.S. with deadly fake pills</a:t>
            </a:r>
            <a:endParaRPr lang="en-ID" sz="1700" b="1">
              <a:solidFill>
                <a:srgbClr val="00317A"/>
              </a:solidFill>
              <a:latin typeface="Poppins" panose="00000500000000000000" pitchFamily="2" charset="0"/>
              <a:ea typeface="Microsoft JhengHei UI" panose="020B0604030504040204" pitchFamily="34" charset="-120"/>
              <a:cs typeface="Poppins" panose="00000500000000000000" pitchFamily="2" charset="0"/>
            </a:endParaRPr>
          </a:p>
        </p:txBody>
      </p:sp>
      <p:sp>
        <p:nvSpPr>
          <p:cNvPr id="31" name="TextBox 30">
            <a:extLst>
              <a:ext uri="{FF2B5EF4-FFF2-40B4-BE49-F238E27FC236}">
                <a16:creationId xmlns:a16="http://schemas.microsoft.com/office/drawing/2014/main" id="{507467F0-8E51-0764-324A-398652B8879B}"/>
              </a:ext>
            </a:extLst>
          </p:cNvPr>
          <p:cNvSpPr txBox="1"/>
          <p:nvPr/>
        </p:nvSpPr>
        <p:spPr>
          <a:xfrm>
            <a:off x="4203867" y="574074"/>
            <a:ext cx="3784265" cy="584775"/>
          </a:xfrm>
          <a:prstGeom prst="rect">
            <a:avLst/>
          </a:prstGeom>
          <a:noFill/>
        </p:spPr>
        <p:txBody>
          <a:bodyPr wrap="square" rtlCol="0">
            <a:spAutoFit/>
          </a:bodyPr>
          <a:lstStyle/>
          <a:p>
            <a:pPr algn="ctr"/>
            <a:r>
              <a:rPr lang="en-US" sz="3200" b="1">
                <a:solidFill>
                  <a:schemeClr val="accent6"/>
                </a:solidFill>
                <a:latin typeface="Poppins" panose="00000500000000000000" pitchFamily="2" charset="0"/>
                <a:cs typeface="Poppins" panose="00000500000000000000" pitchFamily="2" charset="0"/>
              </a:rPr>
              <a:t>A Scary Copycat</a:t>
            </a:r>
            <a:endParaRPr lang="en-ID" sz="3200" b="1">
              <a:solidFill>
                <a:schemeClr val="accent6"/>
              </a:solidFill>
              <a:latin typeface="Poppins" panose="00000500000000000000" pitchFamily="2" charset="0"/>
              <a:cs typeface="Poppins" panose="00000500000000000000" pitchFamily="2" charset="0"/>
            </a:endParaRPr>
          </a:p>
        </p:txBody>
      </p:sp>
      <p:sp>
        <p:nvSpPr>
          <p:cNvPr id="4" name="TextBox 3">
            <a:extLst>
              <a:ext uri="{FF2B5EF4-FFF2-40B4-BE49-F238E27FC236}">
                <a16:creationId xmlns:a16="http://schemas.microsoft.com/office/drawing/2014/main" id="{520EDDE3-4CF5-170F-E9BD-B28FC6367EB3}"/>
              </a:ext>
            </a:extLst>
          </p:cNvPr>
          <p:cNvSpPr txBox="1"/>
          <p:nvPr/>
        </p:nvSpPr>
        <p:spPr>
          <a:xfrm>
            <a:off x="568511" y="2250284"/>
            <a:ext cx="11079698" cy="621067"/>
          </a:xfrm>
          <a:prstGeom prst="rect">
            <a:avLst/>
          </a:prstGeom>
          <a:noFill/>
        </p:spPr>
        <p:txBody>
          <a:bodyPr wrap="square" rtlCol="0">
            <a:spAutoFit/>
          </a:bodyPr>
          <a:lstStyle/>
          <a:p>
            <a:pPr>
              <a:lnSpc>
                <a:spcPts val="2100"/>
              </a:lnSpc>
            </a:pPr>
            <a:r>
              <a:rPr lang="en-US" sz="1600">
                <a:solidFill>
                  <a:schemeClr val="accent1">
                    <a:lumMod val="75000"/>
                  </a:schemeClr>
                </a:solidFill>
                <a:latin typeface="Poppins" pitchFamily="2" charset="77"/>
                <a:cs typeface="Poppins" pitchFamily="2" charset="77"/>
              </a:rPr>
              <a:t>Criminal drug networks are mass-producing fake pills and falsely marketing them as legitimate prescription pills to deceive the American public.</a:t>
            </a:r>
          </a:p>
        </p:txBody>
      </p:sp>
      <p:sp>
        <p:nvSpPr>
          <p:cNvPr id="6" name="TextBox 5">
            <a:extLst>
              <a:ext uri="{FF2B5EF4-FFF2-40B4-BE49-F238E27FC236}">
                <a16:creationId xmlns:a16="http://schemas.microsoft.com/office/drawing/2014/main" id="{EF071C61-A20F-A981-3642-816529E93A87}"/>
              </a:ext>
            </a:extLst>
          </p:cNvPr>
          <p:cNvSpPr txBox="1"/>
          <p:nvPr/>
        </p:nvSpPr>
        <p:spPr>
          <a:xfrm>
            <a:off x="540672" y="3261728"/>
            <a:ext cx="10900430" cy="625171"/>
          </a:xfrm>
          <a:prstGeom prst="rect">
            <a:avLst/>
          </a:prstGeom>
          <a:noFill/>
        </p:spPr>
        <p:txBody>
          <a:bodyPr wrap="square" rtlCol="0">
            <a:spAutoFit/>
          </a:bodyPr>
          <a:lstStyle/>
          <a:p>
            <a:pPr marL="285750" indent="-285750">
              <a:lnSpc>
                <a:spcPts val="2100"/>
              </a:lnSpc>
              <a:buFont typeface="Wingdings" pitchFamily="2" charset="2"/>
              <a:buChar char="v"/>
            </a:pPr>
            <a:r>
              <a:rPr lang="en-US" sz="1600">
                <a:solidFill>
                  <a:srgbClr val="0070C0"/>
                </a:solidFill>
                <a:latin typeface="Poppins" pitchFamily="2" charset="77"/>
                <a:cs typeface="Poppins" pitchFamily="2" charset="77"/>
              </a:rPr>
              <a:t>Fake pills pills are easy to purchase, widely available, often contain fentanyl or methamphetamine, and can be deadly.</a:t>
            </a:r>
          </a:p>
        </p:txBody>
      </p:sp>
      <p:sp>
        <p:nvSpPr>
          <p:cNvPr id="9" name="TextBox 8">
            <a:extLst>
              <a:ext uri="{FF2B5EF4-FFF2-40B4-BE49-F238E27FC236}">
                <a16:creationId xmlns:a16="http://schemas.microsoft.com/office/drawing/2014/main" id="{9619AD78-542F-D41B-A31B-BC2BCDFB408A}"/>
              </a:ext>
            </a:extLst>
          </p:cNvPr>
          <p:cNvSpPr txBox="1"/>
          <p:nvPr/>
        </p:nvSpPr>
        <p:spPr>
          <a:xfrm>
            <a:off x="568512" y="4016189"/>
            <a:ext cx="10872590" cy="621067"/>
          </a:xfrm>
          <a:prstGeom prst="rect">
            <a:avLst/>
          </a:prstGeom>
          <a:noFill/>
        </p:spPr>
        <p:txBody>
          <a:bodyPr wrap="square" rtlCol="0">
            <a:spAutoFit/>
          </a:bodyPr>
          <a:lstStyle/>
          <a:p>
            <a:pPr marL="285750" indent="-285750">
              <a:lnSpc>
                <a:spcPts val="2100"/>
              </a:lnSpc>
              <a:buFont typeface="Wingdings" pitchFamily="2" charset="2"/>
              <a:buChar char="v"/>
            </a:pPr>
            <a:r>
              <a:rPr lang="en-US" sz="1600">
                <a:solidFill>
                  <a:srgbClr val="0070C0"/>
                </a:solidFill>
                <a:latin typeface="Poppins" pitchFamily="2" charset="77"/>
                <a:cs typeface="Poppins" pitchFamily="2" charset="77"/>
              </a:rPr>
              <a:t>Fake prescription pills are easily accessible and often sold on social media and e-commerce platforms, making them available to anyone with a smartphone, including minors.</a:t>
            </a:r>
          </a:p>
        </p:txBody>
      </p:sp>
      <p:sp>
        <p:nvSpPr>
          <p:cNvPr id="11" name="TextBox 10">
            <a:extLst>
              <a:ext uri="{FF2B5EF4-FFF2-40B4-BE49-F238E27FC236}">
                <a16:creationId xmlns:a16="http://schemas.microsoft.com/office/drawing/2014/main" id="{468C5D70-E105-029E-512F-D4B9EFDBA621}"/>
              </a:ext>
            </a:extLst>
          </p:cNvPr>
          <p:cNvSpPr txBox="1"/>
          <p:nvPr/>
        </p:nvSpPr>
        <p:spPr>
          <a:xfrm>
            <a:off x="568511" y="4847664"/>
            <a:ext cx="10872590" cy="621067"/>
          </a:xfrm>
          <a:prstGeom prst="rect">
            <a:avLst/>
          </a:prstGeom>
          <a:noFill/>
        </p:spPr>
        <p:txBody>
          <a:bodyPr wrap="square" rtlCol="0">
            <a:spAutoFit/>
          </a:bodyPr>
          <a:lstStyle/>
          <a:p>
            <a:pPr marL="285750" indent="-285750">
              <a:lnSpc>
                <a:spcPts val="2100"/>
              </a:lnSpc>
              <a:buFont typeface="Wingdings" pitchFamily="2" charset="2"/>
              <a:buChar char="v"/>
            </a:pPr>
            <a:r>
              <a:rPr lang="en-US" sz="1600">
                <a:solidFill>
                  <a:srgbClr val="0070C0"/>
                </a:solidFill>
                <a:latin typeface="Poppins" pitchFamily="2" charset="77"/>
                <a:cs typeface="Poppins" pitchFamily="2" charset="77"/>
              </a:rPr>
              <a:t>Many fake pills are made to look like prescription opioids such as oxycodone (Oxycontin®, Percocet®), hydrocodone (Vicodin®), and alprazolam (Xanax®); or stimulants like amphetamines (Adderall®).</a:t>
            </a:r>
          </a:p>
        </p:txBody>
      </p:sp>
    </p:spTree>
    <p:extLst>
      <p:ext uri="{BB962C8B-B14F-4D97-AF65-F5344CB8AC3E}">
        <p14:creationId xmlns:p14="http://schemas.microsoft.com/office/powerpoint/2010/main" val="3347301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61CBFA2-A604-2CD2-ACEC-BF0C00A02BEE}"/>
              </a:ext>
            </a:extLst>
          </p:cNvPr>
          <p:cNvSpPr/>
          <p:nvPr/>
        </p:nvSpPr>
        <p:spPr>
          <a:xfrm>
            <a:off x="6003235" y="0"/>
            <a:ext cx="6188765"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60" name="Straight Connector 59">
            <a:extLst>
              <a:ext uri="{FF2B5EF4-FFF2-40B4-BE49-F238E27FC236}">
                <a16:creationId xmlns:a16="http://schemas.microsoft.com/office/drawing/2014/main" id="{117B8596-75B0-B415-33C2-5BEE15BC126F}"/>
              </a:ext>
            </a:extLst>
          </p:cNvPr>
          <p:cNvCxnSpPr/>
          <p:nvPr/>
        </p:nvCxnSpPr>
        <p:spPr>
          <a:xfrm>
            <a:off x="774603" y="2551128"/>
            <a:ext cx="754743"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EE088AC8-7C39-216A-EFD0-373882BE6073}"/>
              </a:ext>
            </a:extLst>
          </p:cNvPr>
          <p:cNvSpPr txBox="1"/>
          <p:nvPr/>
        </p:nvSpPr>
        <p:spPr>
          <a:xfrm>
            <a:off x="654203" y="1317469"/>
            <a:ext cx="3784265" cy="1077218"/>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What is Rainbow Fentanyl?</a:t>
            </a:r>
            <a:endParaRPr lang="en-ID" sz="3200" b="1">
              <a:solidFill>
                <a:schemeClr val="accent6"/>
              </a:solidFill>
              <a:latin typeface="Poppins" panose="00000500000000000000" pitchFamily="2" charset="0"/>
              <a:cs typeface="Poppins" panose="00000500000000000000" pitchFamily="2" charset="0"/>
            </a:endParaRPr>
          </a:p>
        </p:txBody>
      </p:sp>
      <p:sp>
        <p:nvSpPr>
          <p:cNvPr id="63" name="TextBox 62">
            <a:extLst>
              <a:ext uri="{FF2B5EF4-FFF2-40B4-BE49-F238E27FC236}">
                <a16:creationId xmlns:a16="http://schemas.microsoft.com/office/drawing/2014/main" id="{A7A5013A-3A65-B1AF-AF95-C6ED3270BCE0}"/>
              </a:ext>
            </a:extLst>
          </p:cNvPr>
          <p:cNvSpPr txBox="1"/>
          <p:nvPr/>
        </p:nvSpPr>
        <p:spPr>
          <a:xfrm>
            <a:off x="654204" y="3013321"/>
            <a:ext cx="4429632" cy="1169551"/>
          </a:xfrm>
          <a:prstGeom prst="rect">
            <a:avLst/>
          </a:prstGeom>
          <a:noFill/>
        </p:spPr>
        <p:txBody>
          <a:bodyPr wrap="square" rtlCol="0">
            <a:spAutoFit/>
          </a:bodyPr>
          <a:lstStyle/>
          <a:p>
            <a:pPr>
              <a:lnSpc>
                <a:spcPct val="150000"/>
              </a:lnSpc>
            </a:pPr>
            <a:r>
              <a:rPr lang="en-ID" sz="1600" b="0" i="0">
                <a:solidFill>
                  <a:schemeClr val="accent1">
                    <a:lumMod val="75000"/>
                  </a:schemeClr>
                </a:solidFill>
                <a:effectLst/>
                <a:latin typeface="Poppins" panose="00000500000000000000" pitchFamily="2" charset="0"/>
                <a:cs typeface="Poppins" panose="00000500000000000000" pitchFamily="2" charset="0"/>
              </a:rPr>
              <a:t>Rainbow fentanyl comes in bright </a:t>
            </a:r>
            <a:r>
              <a:rPr lang="en-US" sz="1600" b="0" i="0">
                <a:solidFill>
                  <a:schemeClr val="accent1">
                    <a:lumMod val="75000"/>
                  </a:schemeClr>
                </a:solidFill>
                <a:effectLst/>
                <a:latin typeface="Poppins" panose="00000500000000000000" pitchFamily="2" charset="0"/>
                <a:cs typeface="Poppins" panose="00000500000000000000" pitchFamily="2" charset="0"/>
              </a:rPr>
              <a:t>colors</a:t>
            </a:r>
            <a:r>
              <a:rPr lang="en-ID" sz="1600" b="0" i="0">
                <a:solidFill>
                  <a:schemeClr val="accent1">
                    <a:lumMod val="75000"/>
                  </a:schemeClr>
                </a:solidFill>
                <a:effectLst/>
                <a:latin typeface="Poppins" panose="00000500000000000000" pitchFamily="2" charset="0"/>
                <a:cs typeface="Poppins" panose="00000500000000000000" pitchFamily="2" charset="0"/>
              </a:rPr>
              <a:t> and can be used in the form of pills or powder that contain illicit fentanyl. </a:t>
            </a:r>
          </a:p>
        </p:txBody>
      </p:sp>
      <p:pic>
        <p:nvPicPr>
          <p:cNvPr id="6" name="Picture 5">
            <a:extLst>
              <a:ext uri="{FF2B5EF4-FFF2-40B4-BE49-F238E27FC236}">
                <a16:creationId xmlns:a16="http://schemas.microsoft.com/office/drawing/2014/main" id="{060CC7E0-320B-DC72-45A8-A9DB7B839249}"/>
              </a:ext>
            </a:extLst>
          </p:cNvPr>
          <p:cNvPicPr>
            <a:picLocks noChangeAspect="1"/>
          </p:cNvPicPr>
          <p:nvPr/>
        </p:nvPicPr>
        <p:blipFill rotWithShape="1">
          <a:blip r:embed="rId3">
            <a:extLst>
              <a:ext uri="{28A0092B-C50C-407E-A947-70E740481C1C}">
                <a14:useLocalDpi xmlns:a14="http://schemas.microsoft.com/office/drawing/2010/main" val="0"/>
              </a:ext>
            </a:extLst>
          </a:blip>
          <a:srcRect l="12041" r="27884"/>
          <a:stretch/>
        </p:blipFill>
        <p:spPr>
          <a:xfrm>
            <a:off x="6003235" y="0"/>
            <a:ext cx="6188764" cy="6857998"/>
          </a:xfrm>
          <a:prstGeom prst="rect">
            <a:avLst/>
          </a:prstGeom>
        </p:spPr>
      </p:pic>
    </p:spTree>
    <p:extLst>
      <p:ext uri="{BB962C8B-B14F-4D97-AF65-F5344CB8AC3E}">
        <p14:creationId xmlns:p14="http://schemas.microsoft.com/office/powerpoint/2010/main" val="1920114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99E661-8EF2-3FD8-94DD-9904779ACAA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65" y="0"/>
            <a:ext cx="12172269" cy="6857304"/>
          </a:xfrm>
          <a:prstGeom prst="rect">
            <a:avLst/>
          </a:prstGeom>
        </p:spPr>
      </p:pic>
      <p:sp>
        <p:nvSpPr>
          <p:cNvPr id="3" name="TextBox 2">
            <a:extLst>
              <a:ext uri="{FF2B5EF4-FFF2-40B4-BE49-F238E27FC236}">
                <a16:creationId xmlns:a16="http://schemas.microsoft.com/office/drawing/2014/main" id="{E1E953AE-B4F0-036A-41B5-83909EF56A57}"/>
              </a:ext>
            </a:extLst>
          </p:cNvPr>
          <p:cNvSpPr txBox="1"/>
          <p:nvPr/>
        </p:nvSpPr>
        <p:spPr>
          <a:xfrm>
            <a:off x="2184620" y="713169"/>
            <a:ext cx="7822759" cy="646331"/>
          </a:xfrm>
          <a:prstGeom prst="rect">
            <a:avLst/>
          </a:prstGeom>
          <a:noFill/>
        </p:spPr>
        <p:txBody>
          <a:bodyPr wrap="square" rtlCol="0">
            <a:spAutoFit/>
          </a:bodyPr>
          <a:lstStyle/>
          <a:p>
            <a:pPr algn="ctr"/>
            <a:r>
              <a:rPr lang="en-US" sz="3600" b="1">
                <a:solidFill>
                  <a:srgbClr val="063498"/>
                </a:solidFill>
                <a:latin typeface="Poppins" panose="00000500000000000000" pitchFamily="2" charset="0"/>
                <a:cs typeface="Poppins" panose="00000500000000000000" pitchFamily="2" charset="0"/>
              </a:rPr>
              <a:t>Activity: Let’s talk about colors</a:t>
            </a:r>
            <a:endParaRPr lang="en-ID" sz="3600" b="1">
              <a:solidFill>
                <a:srgbClr val="063498"/>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AEFF6194-8F0B-6B20-FD8A-377DC3088708}"/>
              </a:ext>
            </a:extLst>
          </p:cNvPr>
          <p:cNvSpPr txBox="1"/>
          <p:nvPr/>
        </p:nvSpPr>
        <p:spPr>
          <a:xfrm>
            <a:off x="5945776" y="2235844"/>
            <a:ext cx="5208025" cy="1105431"/>
          </a:xfrm>
          <a:prstGeom prst="rect">
            <a:avLst/>
          </a:prstGeom>
          <a:noFill/>
        </p:spPr>
        <p:txBody>
          <a:bodyPr wrap="square" rtlCol="0">
            <a:spAutoFit/>
          </a:bodyPr>
          <a:lstStyle/>
          <a:p>
            <a:pPr>
              <a:lnSpc>
                <a:spcPts val="4000"/>
              </a:lnSpc>
            </a:pPr>
            <a:r>
              <a:rPr lang="en-ID" sz="3000" b="1">
                <a:solidFill>
                  <a:schemeClr val="accent1"/>
                </a:solidFill>
                <a:effectLst/>
                <a:latin typeface="Poppins SemiBold" pitchFamily="2" charset="77"/>
                <a:cs typeface="Poppins SemiBold" pitchFamily="2" charset="77"/>
              </a:rPr>
              <a:t>What other products are brightly colored?</a:t>
            </a:r>
            <a:endParaRPr lang="en-ID" sz="3000" b="1">
              <a:solidFill>
                <a:schemeClr val="accent1"/>
              </a:solidFill>
              <a:latin typeface="Poppins SemiBold" pitchFamily="2" charset="77"/>
              <a:cs typeface="Poppins SemiBold" pitchFamily="2" charset="77"/>
            </a:endParaRPr>
          </a:p>
        </p:txBody>
      </p:sp>
      <p:sp>
        <p:nvSpPr>
          <p:cNvPr id="7" name="TextBox 6">
            <a:extLst>
              <a:ext uri="{FF2B5EF4-FFF2-40B4-BE49-F238E27FC236}">
                <a16:creationId xmlns:a16="http://schemas.microsoft.com/office/drawing/2014/main" id="{185388D9-9704-3CD9-6C22-724FBA7D426D}"/>
              </a:ext>
            </a:extLst>
          </p:cNvPr>
          <p:cNvSpPr txBox="1"/>
          <p:nvPr/>
        </p:nvSpPr>
        <p:spPr>
          <a:xfrm>
            <a:off x="5945776" y="4360542"/>
            <a:ext cx="5693052" cy="1603003"/>
          </a:xfrm>
          <a:prstGeom prst="rect">
            <a:avLst/>
          </a:prstGeom>
          <a:noFill/>
        </p:spPr>
        <p:txBody>
          <a:bodyPr wrap="square" rtlCol="0">
            <a:spAutoFit/>
          </a:bodyPr>
          <a:lstStyle/>
          <a:p>
            <a:pPr>
              <a:lnSpc>
                <a:spcPts val="4000"/>
              </a:lnSpc>
            </a:pPr>
            <a:r>
              <a:rPr lang="en-ID" sz="2900" b="1">
                <a:solidFill>
                  <a:schemeClr val="accent1"/>
                </a:solidFill>
                <a:effectLst/>
                <a:latin typeface="Poppins SemiBold" pitchFamily="2" charset="77"/>
                <a:cs typeface="Poppins SemiBold" pitchFamily="2" charset="77"/>
              </a:rPr>
              <a:t>Why might illegal pill manufacturers make such brightly colored pills?</a:t>
            </a:r>
          </a:p>
        </p:txBody>
      </p:sp>
      <p:pic>
        <p:nvPicPr>
          <p:cNvPr id="8" name="Picture 7">
            <a:extLst>
              <a:ext uri="{FF2B5EF4-FFF2-40B4-BE49-F238E27FC236}">
                <a16:creationId xmlns:a16="http://schemas.microsoft.com/office/drawing/2014/main" id="{C2346D94-18DE-BD22-CAF6-4C8E96958608}"/>
              </a:ext>
            </a:extLst>
          </p:cNvPr>
          <p:cNvPicPr>
            <a:picLocks noChangeAspect="1"/>
          </p:cNvPicPr>
          <p:nvPr/>
        </p:nvPicPr>
        <p:blipFill>
          <a:blip r:embed="rId4"/>
          <a:stretch>
            <a:fillRect/>
          </a:stretch>
        </p:blipFill>
        <p:spPr>
          <a:xfrm>
            <a:off x="669717" y="1763331"/>
            <a:ext cx="4356100" cy="4381500"/>
          </a:xfrm>
          <a:prstGeom prst="rect">
            <a:avLst/>
          </a:prstGeom>
        </p:spPr>
      </p:pic>
    </p:spTree>
    <p:extLst>
      <p:ext uri="{BB962C8B-B14F-4D97-AF65-F5344CB8AC3E}">
        <p14:creationId xmlns:p14="http://schemas.microsoft.com/office/powerpoint/2010/main" val="3671523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F58D66-08C6-6EAE-8EB9-35FA2258C204}"/>
              </a:ext>
            </a:extLst>
          </p:cNvPr>
          <p:cNvPicPr>
            <a:picLocks noChangeAspect="1"/>
          </p:cNvPicPr>
          <p:nvPr/>
        </p:nvPicPr>
        <p:blipFill>
          <a:blip r:embed="rId3"/>
          <a:stretch>
            <a:fillRect/>
          </a:stretch>
        </p:blipFill>
        <p:spPr>
          <a:xfrm>
            <a:off x="0" y="696"/>
            <a:ext cx="12192000" cy="6857304"/>
          </a:xfrm>
          <a:prstGeom prst="rect">
            <a:avLst/>
          </a:prstGeom>
        </p:spPr>
      </p:pic>
    </p:spTree>
    <p:extLst>
      <p:ext uri="{BB962C8B-B14F-4D97-AF65-F5344CB8AC3E}">
        <p14:creationId xmlns:p14="http://schemas.microsoft.com/office/powerpoint/2010/main" val="1236749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03F286-7A3A-A3A1-65E5-C9E8654CECF1}"/>
              </a:ext>
            </a:extLst>
          </p:cNvPr>
          <p:cNvPicPr>
            <a:picLocks noChangeAspect="1"/>
          </p:cNvPicPr>
          <p:nvPr/>
        </p:nvPicPr>
        <p:blipFill>
          <a:blip r:embed="rId3"/>
          <a:stretch>
            <a:fillRect/>
          </a:stretch>
        </p:blipFill>
        <p:spPr>
          <a:xfrm>
            <a:off x="0" y="0"/>
            <a:ext cx="12193238" cy="6858000"/>
          </a:xfrm>
          <a:prstGeom prst="rect">
            <a:avLst/>
          </a:prstGeom>
        </p:spPr>
      </p:pic>
      <p:sp>
        <p:nvSpPr>
          <p:cNvPr id="2" name="TextBox 1">
            <a:extLst>
              <a:ext uri="{FF2B5EF4-FFF2-40B4-BE49-F238E27FC236}">
                <a16:creationId xmlns:a16="http://schemas.microsoft.com/office/drawing/2014/main" id="{63CCB201-BC84-FF40-9615-0D867C24B3E0}"/>
              </a:ext>
            </a:extLst>
          </p:cNvPr>
          <p:cNvSpPr txBox="1"/>
          <p:nvPr/>
        </p:nvSpPr>
        <p:spPr>
          <a:xfrm>
            <a:off x="0" y="562094"/>
            <a:ext cx="12182753" cy="538609"/>
          </a:xfrm>
          <a:prstGeom prst="rect">
            <a:avLst/>
          </a:prstGeom>
          <a:noFill/>
          <a:effectLst>
            <a:outerShdw dist="12700" dir="5400000" algn="t" rotWithShape="0">
              <a:schemeClr val="bg1"/>
            </a:outerShdw>
          </a:effectLst>
        </p:spPr>
        <p:txBody>
          <a:bodyPr wrap="square" rtlCol="0">
            <a:spAutoFit/>
          </a:bodyPr>
          <a:lstStyle/>
          <a:p>
            <a:pPr algn="ctr"/>
            <a:r>
              <a:rPr lang="en-US" sz="2900" b="1">
                <a:solidFill>
                  <a:srgbClr val="063498"/>
                </a:solidFill>
                <a:latin typeface="Poppins" panose="00000500000000000000" pitchFamily="2" charset="0"/>
                <a:cs typeface="Poppins" panose="00000500000000000000" pitchFamily="2" charset="0"/>
              </a:rPr>
              <a:t>A Comparison of Fentanyl Fatalities in U.S. (All Ages)</a:t>
            </a:r>
            <a:endParaRPr lang="en-ID" sz="2900" b="1">
              <a:solidFill>
                <a:srgbClr val="063498"/>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660911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0363C78-5B86-A352-F21D-A8A43C61903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248" y="0"/>
            <a:ext cx="12182749" cy="6863208"/>
          </a:xfrm>
          <a:prstGeom prst="rect">
            <a:avLst/>
          </a:prstGeom>
        </p:spPr>
      </p:pic>
      <p:sp>
        <p:nvSpPr>
          <p:cNvPr id="2" name="TextBox 1">
            <a:extLst>
              <a:ext uri="{FF2B5EF4-FFF2-40B4-BE49-F238E27FC236}">
                <a16:creationId xmlns:a16="http://schemas.microsoft.com/office/drawing/2014/main" id="{63CCB201-BC84-FF40-9615-0D867C24B3E0}"/>
              </a:ext>
            </a:extLst>
          </p:cNvPr>
          <p:cNvSpPr txBox="1"/>
          <p:nvPr/>
        </p:nvSpPr>
        <p:spPr>
          <a:xfrm>
            <a:off x="0" y="562094"/>
            <a:ext cx="12182753" cy="984885"/>
          </a:xfrm>
          <a:prstGeom prst="rect">
            <a:avLst/>
          </a:prstGeom>
          <a:noFill/>
          <a:effectLst>
            <a:outerShdw dist="12700" dir="5400000" algn="t" rotWithShape="0">
              <a:schemeClr val="bg1"/>
            </a:outerShdw>
          </a:effectLst>
        </p:spPr>
        <p:txBody>
          <a:bodyPr wrap="square" rtlCol="0">
            <a:spAutoFit/>
          </a:bodyPr>
          <a:lstStyle/>
          <a:p>
            <a:pPr algn="ctr"/>
            <a:r>
              <a:rPr lang="en-US" sz="2900" b="1">
                <a:solidFill>
                  <a:srgbClr val="063498"/>
                </a:solidFill>
                <a:latin typeface="Poppins" panose="00000500000000000000" pitchFamily="2" charset="0"/>
                <a:cs typeface="Poppins" panose="00000500000000000000" pitchFamily="2" charset="0"/>
              </a:rPr>
              <a:t>Signs of an Opioid Overdose</a:t>
            </a:r>
          </a:p>
          <a:p>
            <a:pPr algn="ctr"/>
            <a:endParaRPr lang="en-US" sz="2900" b="1">
              <a:solidFill>
                <a:srgbClr val="063498"/>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42682769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9AA13E-7979-0B90-183E-525D4B63DB8E}"/>
              </a:ext>
            </a:extLst>
          </p:cNvPr>
          <p:cNvSpPr txBox="1"/>
          <p:nvPr/>
        </p:nvSpPr>
        <p:spPr>
          <a:xfrm>
            <a:off x="3001618" y="2575698"/>
            <a:ext cx="2746041" cy="501932"/>
          </a:xfrm>
          <a:prstGeom prst="rect">
            <a:avLst/>
          </a:prstGeom>
          <a:noFill/>
        </p:spPr>
        <p:txBody>
          <a:bodyPr wrap="square" rtlCol="0">
            <a:spAutoFit/>
          </a:bodyPr>
          <a:lstStyle/>
          <a:p>
            <a:pPr>
              <a:lnSpc>
                <a:spcPct val="150000"/>
              </a:lnSpc>
            </a:pPr>
            <a:r>
              <a:rPr lang="en-US" sz="2000" b="1">
                <a:solidFill>
                  <a:srgbClr val="00F3EF"/>
                </a:solidFill>
                <a:latin typeface="Montserrat" panose="00000500000000000000" pitchFamily="2" charset="0"/>
              </a:rPr>
              <a:t>WHAT </a:t>
            </a:r>
            <a:r>
              <a:rPr lang="en-US" sz="2000" b="1" u="sng">
                <a:solidFill>
                  <a:srgbClr val="00F3EF"/>
                </a:solidFill>
                <a:latin typeface="Montserrat" panose="00000500000000000000" pitchFamily="2" charset="0"/>
              </a:rPr>
              <a:t>NOT</a:t>
            </a:r>
            <a:r>
              <a:rPr lang="en-US" sz="2000" b="1">
                <a:solidFill>
                  <a:srgbClr val="00F3EF"/>
                </a:solidFill>
                <a:latin typeface="Montserrat" panose="00000500000000000000" pitchFamily="2" charset="0"/>
              </a:rPr>
              <a:t> TO DO</a:t>
            </a:r>
            <a:endParaRPr lang="en-ID" sz="2000" b="1">
              <a:solidFill>
                <a:srgbClr val="00F3EF"/>
              </a:solidFill>
              <a:latin typeface="Montserrat" panose="00000500000000000000" pitchFamily="2" charset="0"/>
            </a:endParaRPr>
          </a:p>
        </p:txBody>
      </p:sp>
      <p:sp>
        <p:nvSpPr>
          <p:cNvPr id="4" name="TextBox 3">
            <a:extLst>
              <a:ext uri="{FF2B5EF4-FFF2-40B4-BE49-F238E27FC236}">
                <a16:creationId xmlns:a16="http://schemas.microsoft.com/office/drawing/2014/main" id="{02BA8E10-DEC0-E9CA-B912-E746FCB76DB3}"/>
              </a:ext>
            </a:extLst>
          </p:cNvPr>
          <p:cNvSpPr txBox="1"/>
          <p:nvPr/>
        </p:nvSpPr>
        <p:spPr>
          <a:xfrm>
            <a:off x="3001618" y="3308228"/>
            <a:ext cx="2827682" cy="2973891"/>
          </a:xfrm>
          <a:prstGeom prst="rect">
            <a:avLst/>
          </a:prstGeom>
          <a:noFill/>
        </p:spPr>
        <p:txBody>
          <a:bodyPr wrap="square">
            <a:spAutoFit/>
          </a:bodyPr>
          <a:lstStyle/>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Do not leave the person</a:t>
            </a:r>
          </a:p>
          <a:p>
            <a:pPr marL="285750" indent="-285750">
              <a:lnSpc>
                <a:spcPct val="150000"/>
              </a:lnSpc>
              <a:buFont typeface="Wingdings" pitchFamily="2" charset="2"/>
              <a:buChar char="v"/>
            </a:pPr>
            <a:endParaRPr lang="en-ID" sz="1400" b="0" i="0">
              <a:solidFill>
                <a:schemeClr val="bg1">
                  <a:lumMod val="95000"/>
                </a:schemeClr>
              </a:solidFill>
              <a:effectLst/>
              <a:latin typeface="Poppins" panose="00000500000000000000" pitchFamily="2" charset="0"/>
              <a:cs typeface="Poppins" panose="00000500000000000000" pitchFamily="2" charset="0"/>
            </a:endParaRPr>
          </a:p>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Do not wait to see if they “snap out of it”</a:t>
            </a:r>
          </a:p>
          <a:p>
            <a:pPr marL="285750" indent="-285750">
              <a:lnSpc>
                <a:spcPct val="150000"/>
              </a:lnSpc>
              <a:buFont typeface="Wingdings" pitchFamily="2" charset="2"/>
              <a:buChar char="v"/>
            </a:pPr>
            <a:endParaRPr lang="en-ID" sz="1400" b="0" i="0">
              <a:solidFill>
                <a:schemeClr val="bg1">
                  <a:lumMod val="95000"/>
                </a:schemeClr>
              </a:solidFill>
              <a:effectLst/>
              <a:latin typeface="Poppins" panose="00000500000000000000" pitchFamily="2" charset="0"/>
              <a:cs typeface="Poppins" panose="00000500000000000000" pitchFamily="2" charset="0"/>
            </a:endParaRPr>
          </a:p>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Do not leave the person by the side of the road or out in front of the hospital</a:t>
            </a:r>
          </a:p>
          <a:p>
            <a:pPr>
              <a:lnSpc>
                <a:spcPct val="150000"/>
              </a:lnSpc>
            </a:pPr>
            <a:endParaRPr lang="en-ID" sz="1400" b="0" i="0">
              <a:solidFill>
                <a:schemeClr val="bg1">
                  <a:lumMod val="95000"/>
                </a:schemeClr>
              </a:solidFill>
              <a:effectLst/>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B4A09AA1-D83E-9601-B4CA-5A79F55BCC04}"/>
              </a:ext>
            </a:extLst>
          </p:cNvPr>
          <p:cNvSpPr txBox="1"/>
          <p:nvPr/>
        </p:nvSpPr>
        <p:spPr>
          <a:xfrm>
            <a:off x="3434071" y="746822"/>
            <a:ext cx="5323854" cy="584775"/>
          </a:xfrm>
          <a:prstGeom prst="rect">
            <a:avLst/>
          </a:prstGeom>
          <a:noFill/>
        </p:spPr>
        <p:txBody>
          <a:bodyPr wrap="square" rtlCol="0">
            <a:spAutoFit/>
          </a:bodyPr>
          <a:lstStyle/>
          <a:p>
            <a:pPr algn="ctr"/>
            <a:r>
              <a:rPr lang="en-US" sz="3200" b="1">
                <a:solidFill>
                  <a:schemeClr val="accent6"/>
                </a:solidFill>
                <a:latin typeface="Poppins" panose="00000500000000000000" pitchFamily="2" charset="0"/>
                <a:cs typeface="Poppins" panose="00000500000000000000" pitchFamily="2" charset="0"/>
              </a:rPr>
              <a:t>If There is an Overdose...</a:t>
            </a:r>
            <a:endParaRPr lang="en-ID" sz="3200" b="1">
              <a:solidFill>
                <a:schemeClr val="accent6"/>
              </a:solidFill>
              <a:latin typeface="Poppins" panose="00000500000000000000" pitchFamily="2" charset="0"/>
              <a:cs typeface="Poppins" panose="00000500000000000000" pitchFamily="2" charset="0"/>
            </a:endParaRPr>
          </a:p>
        </p:txBody>
      </p:sp>
      <p:pic>
        <p:nvPicPr>
          <p:cNvPr id="30" name="Picture Placeholder 29">
            <a:extLst>
              <a:ext uri="{FF2B5EF4-FFF2-40B4-BE49-F238E27FC236}">
                <a16:creationId xmlns:a16="http://schemas.microsoft.com/office/drawing/2014/main" id="{1D008109-BEB4-0079-69CF-09737A862C84}"/>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012" t="10595" r="24391" b="9648"/>
          <a:stretch/>
        </p:blipFill>
        <p:spPr>
          <a:xfrm>
            <a:off x="448742" y="2514141"/>
            <a:ext cx="2392362" cy="3451225"/>
          </a:xfrm>
        </p:spPr>
      </p:pic>
      <p:sp>
        <p:nvSpPr>
          <p:cNvPr id="14" name="TextBox 13">
            <a:extLst>
              <a:ext uri="{FF2B5EF4-FFF2-40B4-BE49-F238E27FC236}">
                <a16:creationId xmlns:a16="http://schemas.microsoft.com/office/drawing/2014/main" id="{9DE5B64F-6E3A-0FB7-8915-AD7D0119B487}"/>
              </a:ext>
            </a:extLst>
          </p:cNvPr>
          <p:cNvSpPr txBox="1"/>
          <p:nvPr/>
        </p:nvSpPr>
        <p:spPr>
          <a:xfrm>
            <a:off x="8830916" y="2514293"/>
            <a:ext cx="2746041" cy="501932"/>
          </a:xfrm>
          <a:prstGeom prst="rect">
            <a:avLst/>
          </a:prstGeom>
          <a:noFill/>
        </p:spPr>
        <p:txBody>
          <a:bodyPr wrap="square" rtlCol="0">
            <a:spAutoFit/>
          </a:bodyPr>
          <a:lstStyle/>
          <a:p>
            <a:pPr>
              <a:lnSpc>
                <a:spcPct val="150000"/>
              </a:lnSpc>
            </a:pPr>
            <a:r>
              <a:rPr lang="en-US" sz="2000" b="1">
                <a:solidFill>
                  <a:srgbClr val="00F3EF"/>
                </a:solidFill>
                <a:latin typeface="Montserrat" panose="00000500000000000000" pitchFamily="2" charset="0"/>
              </a:rPr>
              <a:t>WHAT TO </a:t>
            </a:r>
            <a:r>
              <a:rPr lang="en-US" sz="2000" b="1" u="sng">
                <a:solidFill>
                  <a:srgbClr val="00F3EF"/>
                </a:solidFill>
                <a:latin typeface="Montserrat" panose="00000500000000000000" pitchFamily="2" charset="0"/>
              </a:rPr>
              <a:t>DO</a:t>
            </a:r>
            <a:endParaRPr lang="en-ID" sz="2000" b="1" u="sng">
              <a:solidFill>
                <a:srgbClr val="00F3EF"/>
              </a:solidFill>
              <a:latin typeface="Montserrat" panose="00000500000000000000" pitchFamily="2" charset="0"/>
            </a:endParaRPr>
          </a:p>
        </p:txBody>
      </p:sp>
      <p:sp>
        <p:nvSpPr>
          <p:cNvPr id="16" name="TextBox 15">
            <a:extLst>
              <a:ext uri="{FF2B5EF4-FFF2-40B4-BE49-F238E27FC236}">
                <a16:creationId xmlns:a16="http://schemas.microsoft.com/office/drawing/2014/main" id="{55D6CD01-0901-CB8F-6BD1-8015DEA64AC3}"/>
              </a:ext>
            </a:extLst>
          </p:cNvPr>
          <p:cNvSpPr txBox="1"/>
          <p:nvPr/>
        </p:nvSpPr>
        <p:spPr>
          <a:xfrm>
            <a:off x="8841803" y="3077630"/>
            <a:ext cx="3135205" cy="3297056"/>
          </a:xfrm>
          <a:prstGeom prst="rect">
            <a:avLst/>
          </a:prstGeom>
          <a:noFill/>
        </p:spPr>
        <p:txBody>
          <a:bodyPr wrap="square">
            <a:spAutoFit/>
          </a:bodyPr>
          <a:lstStyle/>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Call 911 immediately</a:t>
            </a:r>
          </a:p>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Administer Naloxone</a:t>
            </a:r>
            <a:br>
              <a:rPr lang="en-ID" sz="1400" b="0" i="0">
                <a:solidFill>
                  <a:schemeClr val="bg1">
                    <a:lumMod val="95000"/>
                  </a:schemeClr>
                </a:solidFill>
                <a:effectLst/>
                <a:latin typeface="Poppins" panose="00000500000000000000" pitchFamily="2" charset="0"/>
                <a:cs typeface="Poppins" panose="00000500000000000000" pitchFamily="2" charset="0"/>
              </a:rPr>
            </a:br>
            <a:r>
              <a:rPr lang="en-ID" sz="1400" b="0" i="0">
                <a:solidFill>
                  <a:schemeClr val="bg1">
                    <a:lumMod val="95000"/>
                  </a:schemeClr>
                </a:solidFill>
                <a:effectLst/>
                <a:latin typeface="Poppins" panose="00000500000000000000" pitchFamily="2" charset="0"/>
                <a:cs typeface="Poppins" panose="00000500000000000000" pitchFamily="2" charset="0"/>
              </a:rPr>
              <a:t>(e.g., Narcan), if available </a:t>
            </a:r>
          </a:p>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Try keeping the person</a:t>
            </a:r>
            <a:br>
              <a:rPr lang="en-ID" sz="1400" b="0" i="0">
                <a:solidFill>
                  <a:schemeClr val="bg1">
                    <a:lumMod val="95000"/>
                  </a:schemeClr>
                </a:solidFill>
                <a:effectLst/>
                <a:latin typeface="Poppins" panose="00000500000000000000" pitchFamily="2" charset="0"/>
                <a:cs typeface="Poppins" panose="00000500000000000000" pitchFamily="2" charset="0"/>
              </a:rPr>
            </a:br>
            <a:r>
              <a:rPr lang="en-ID" sz="1400" b="0" i="0">
                <a:solidFill>
                  <a:schemeClr val="bg1">
                    <a:lumMod val="95000"/>
                  </a:schemeClr>
                </a:solidFill>
                <a:effectLst/>
                <a:latin typeface="Poppins" panose="00000500000000000000" pitchFamily="2" charset="0"/>
                <a:cs typeface="Poppins" panose="00000500000000000000" pitchFamily="2" charset="0"/>
              </a:rPr>
              <a:t>awake and breathing</a:t>
            </a:r>
          </a:p>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Lay the person on their side</a:t>
            </a:r>
            <a:br>
              <a:rPr lang="en-ID" sz="1400" b="0" i="0">
                <a:solidFill>
                  <a:schemeClr val="bg1">
                    <a:lumMod val="95000"/>
                  </a:schemeClr>
                </a:solidFill>
                <a:effectLst/>
                <a:latin typeface="Poppins" panose="00000500000000000000" pitchFamily="2" charset="0"/>
                <a:cs typeface="Poppins" panose="00000500000000000000" pitchFamily="2" charset="0"/>
              </a:rPr>
            </a:br>
            <a:r>
              <a:rPr lang="en-ID" sz="1400" b="0" i="0">
                <a:solidFill>
                  <a:schemeClr val="bg1">
                    <a:lumMod val="95000"/>
                  </a:schemeClr>
                </a:solidFill>
                <a:effectLst/>
                <a:latin typeface="Poppins" panose="00000500000000000000" pitchFamily="2" charset="0"/>
                <a:cs typeface="Poppins" panose="00000500000000000000" pitchFamily="2" charset="0"/>
              </a:rPr>
              <a:t>to prevent choking</a:t>
            </a:r>
          </a:p>
          <a:p>
            <a:pPr marL="285750" indent="-285750">
              <a:lnSpc>
                <a:spcPct val="150000"/>
              </a:lnSpc>
              <a:buFont typeface="Wingdings" pitchFamily="2" charset="2"/>
              <a:buChar char="v"/>
            </a:pPr>
            <a:r>
              <a:rPr lang="en-ID" sz="1400" b="0" i="0">
                <a:solidFill>
                  <a:schemeClr val="bg1">
                    <a:lumMod val="95000"/>
                  </a:schemeClr>
                </a:solidFill>
                <a:effectLst/>
                <a:latin typeface="Poppins" panose="00000500000000000000" pitchFamily="2" charset="0"/>
                <a:cs typeface="Poppins" panose="00000500000000000000" pitchFamily="2" charset="0"/>
              </a:rPr>
              <a:t>Stay with the person until emergency assistance arrives</a:t>
            </a:r>
          </a:p>
        </p:txBody>
      </p:sp>
      <p:sp>
        <p:nvSpPr>
          <p:cNvPr id="26" name="Rounded Rectangle 25">
            <a:extLst>
              <a:ext uri="{FF2B5EF4-FFF2-40B4-BE49-F238E27FC236}">
                <a16:creationId xmlns:a16="http://schemas.microsoft.com/office/drawing/2014/main" id="{A2529209-7A9F-F3E9-047B-E69794C82235}"/>
              </a:ext>
            </a:extLst>
          </p:cNvPr>
          <p:cNvSpPr/>
          <p:nvPr/>
        </p:nvSpPr>
        <p:spPr>
          <a:xfrm>
            <a:off x="1194915" y="2134966"/>
            <a:ext cx="889907" cy="889907"/>
          </a:xfrm>
          <a:prstGeom prst="roundRect">
            <a:avLst/>
          </a:prstGeom>
          <a:solidFill>
            <a:srgbClr val="FF7B8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Multiply 21">
            <a:extLst>
              <a:ext uri="{FF2B5EF4-FFF2-40B4-BE49-F238E27FC236}">
                <a16:creationId xmlns:a16="http://schemas.microsoft.com/office/drawing/2014/main" id="{38A8B2A3-CEF1-09DD-7CD5-0D78F447F972}"/>
              </a:ext>
            </a:extLst>
          </p:cNvPr>
          <p:cNvSpPr/>
          <p:nvPr/>
        </p:nvSpPr>
        <p:spPr>
          <a:xfrm>
            <a:off x="1182668" y="2134966"/>
            <a:ext cx="914400" cy="914400"/>
          </a:xfrm>
          <a:prstGeom prst="mathMultiply">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Placeholder 29">
            <a:extLst>
              <a:ext uri="{FF2B5EF4-FFF2-40B4-BE49-F238E27FC236}">
                <a16:creationId xmlns:a16="http://schemas.microsoft.com/office/drawing/2014/main" id="{FE77810E-38B7-9675-CCC6-86E870E19DED}"/>
              </a:ext>
            </a:extLst>
          </p:cNvPr>
          <p:cNvPicPr>
            <a:picLocks noChangeAspect="1"/>
          </p:cNvPicPr>
          <p:nvPr/>
        </p:nvPicPr>
        <p:blipFill>
          <a:blip r:embed="rId4">
            <a:extLst>
              <a:ext uri="{28A0092B-C50C-407E-A947-70E740481C1C}">
                <a14:useLocalDpi xmlns:a14="http://schemas.microsoft.com/office/drawing/2010/main" val="0"/>
              </a:ext>
            </a:extLst>
          </a:blip>
          <a:srcRect l="1323" r="1323"/>
          <a:stretch/>
        </p:blipFill>
        <p:spPr>
          <a:xfrm>
            <a:off x="6256268" y="2514141"/>
            <a:ext cx="2392362" cy="3451225"/>
          </a:xfrm>
          <a:custGeom>
            <a:avLst/>
            <a:gdLst>
              <a:gd name="connsiteX0" fmla="*/ 53795 w 1435293"/>
              <a:gd name="connsiteY0" fmla="*/ 0 h 1534396"/>
              <a:gd name="connsiteX1" fmla="*/ 1381498 w 1435293"/>
              <a:gd name="connsiteY1" fmla="*/ 0 h 1534396"/>
              <a:gd name="connsiteX2" fmla="*/ 1435293 w 1435293"/>
              <a:gd name="connsiteY2" fmla="*/ 53795 h 1534396"/>
              <a:gd name="connsiteX3" fmla="*/ 1435293 w 1435293"/>
              <a:gd name="connsiteY3" fmla="*/ 1480601 h 1534396"/>
              <a:gd name="connsiteX4" fmla="*/ 1381498 w 1435293"/>
              <a:gd name="connsiteY4" fmla="*/ 1534396 h 1534396"/>
              <a:gd name="connsiteX5" fmla="*/ 53795 w 1435293"/>
              <a:gd name="connsiteY5" fmla="*/ 1534396 h 1534396"/>
              <a:gd name="connsiteX6" fmla="*/ 0 w 1435293"/>
              <a:gd name="connsiteY6" fmla="*/ 1480601 h 1534396"/>
              <a:gd name="connsiteX7" fmla="*/ 0 w 1435293"/>
              <a:gd name="connsiteY7" fmla="*/ 53795 h 1534396"/>
              <a:gd name="connsiteX8" fmla="*/ 53795 w 1435293"/>
              <a:gd name="connsiteY8" fmla="*/ 0 h 153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293" h="1534396">
                <a:moveTo>
                  <a:pt x="53795" y="0"/>
                </a:moveTo>
                <a:lnTo>
                  <a:pt x="1381498" y="0"/>
                </a:lnTo>
                <a:cubicBezTo>
                  <a:pt x="1411208" y="0"/>
                  <a:pt x="1435293" y="24085"/>
                  <a:pt x="1435293" y="53795"/>
                </a:cubicBezTo>
                <a:lnTo>
                  <a:pt x="1435293" y="1480601"/>
                </a:lnTo>
                <a:cubicBezTo>
                  <a:pt x="1435293" y="1510311"/>
                  <a:pt x="1411208" y="1534396"/>
                  <a:pt x="1381498" y="1534396"/>
                </a:cubicBezTo>
                <a:lnTo>
                  <a:pt x="53795" y="1534396"/>
                </a:lnTo>
                <a:cubicBezTo>
                  <a:pt x="24085" y="1534396"/>
                  <a:pt x="0" y="1510311"/>
                  <a:pt x="0" y="1480601"/>
                </a:cubicBezTo>
                <a:lnTo>
                  <a:pt x="0" y="53795"/>
                </a:lnTo>
                <a:cubicBezTo>
                  <a:pt x="0" y="24085"/>
                  <a:pt x="24085" y="0"/>
                  <a:pt x="53795" y="0"/>
                </a:cubicBezTo>
                <a:close/>
              </a:path>
            </a:pathLst>
          </a:custGeom>
          <a:pattFill prst="pct5">
            <a:fgClr>
              <a:schemeClr val="accent1"/>
            </a:fgClr>
            <a:bgClr>
              <a:schemeClr val="bg1"/>
            </a:bgClr>
          </a:pattFill>
        </p:spPr>
      </p:pic>
      <p:sp>
        <p:nvSpPr>
          <p:cNvPr id="27" name="Rounded Rectangle 26">
            <a:extLst>
              <a:ext uri="{FF2B5EF4-FFF2-40B4-BE49-F238E27FC236}">
                <a16:creationId xmlns:a16="http://schemas.microsoft.com/office/drawing/2014/main" id="{7414C8F3-907F-5946-4761-D3E631F6E75D}"/>
              </a:ext>
            </a:extLst>
          </p:cNvPr>
          <p:cNvSpPr/>
          <p:nvPr/>
        </p:nvSpPr>
        <p:spPr>
          <a:xfrm>
            <a:off x="6991168" y="2134966"/>
            <a:ext cx="889907" cy="889907"/>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86C78421-6894-81B0-FDC9-496A3EF8C547}"/>
              </a:ext>
            </a:extLst>
          </p:cNvPr>
          <p:cNvPicPr>
            <a:picLocks noChangeAspect="1"/>
          </p:cNvPicPr>
          <p:nvPr/>
        </p:nvPicPr>
        <p:blipFill>
          <a:blip r:embed="rId5">
            <a:biLevel thresh="25000"/>
          </a:blip>
          <a:stretch>
            <a:fillRect/>
          </a:stretch>
        </p:blipFill>
        <p:spPr>
          <a:xfrm>
            <a:off x="7132686" y="2298359"/>
            <a:ext cx="668286" cy="554677"/>
          </a:xfrm>
          <a:prstGeom prst="rect">
            <a:avLst/>
          </a:prstGeom>
        </p:spPr>
      </p:pic>
    </p:spTree>
    <p:extLst>
      <p:ext uri="{BB962C8B-B14F-4D97-AF65-F5344CB8AC3E}">
        <p14:creationId xmlns:p14="http://schemas.microsoft.com/office/powerpoint/2010/main" val="1779306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4A09AA1-D83E-9601-B4CA-5A79F55BCC04}"/>
              </a:ext>
            </a:extLst>
          </p:cNvPr>
          <p:cNvSpPr txBox="1"/>
          <p:nvPr/>
        </p:nvSpPr>
        <p:spPr>
          <a:xfrm>
            <a:off x="3434071" y="746822"/>
            <a:ext cx="5323854" cy="584775"/>
          </a:xfrm>
          <a:prstGeom prst="rect">
            <a:avLst/>
          </a:prstGeom>
          <a:noFill/>
        </p:spPr>
        <p:txBody>
          <a:bodyPr wrap="square" rtlCol="0">
            <a:spAutoFit/>
          </a:bodyPr>
          <a:lstStyle/>
          <a:p>
            <a:pPr algn="ctr"/>
            <a:r>
              <a:rPr lang="en-US" sz="3200" b="1">
                <a:solidFill>
                  <a:schemeClr val="accent6"/>
                </a:solidFill>
                <a:latin typeface="Poppins" panose="00000500000000000000" pitchFamily="2" charset="0"/>
                <a:cs typeface="Poppins" panose="00000500000000000000" pitchFamily="2" charset="0"/>
              </a:rPr>
              <a:t>How to Save a Life</a:t>
            </a:r>
            <a:endParaRPr lang="en-ID" sz="3200" b="1">
              <a:solidFill>
                <a:schemeClr val="accent6"/>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55D6CD01-0901-CB8F-6BD1-8015DEA64AC3}"/>
              </a:ext>
            </a:extLst>
          </p:cNvPr>
          <p:cNvSpPr txBox="1"/>
          <p:nvPr/>
        </p:nvSpPr>
        <p:spPr>
          <a:xfrm>
            <a:off x="6637446" y="2518815"/>
            <a:ext cx="4759897" cy="2135200"/>
          </a:xfrm>
          <a:prstGeom prst="rect">
            <a:avLst/>
          </a:prstGeom>
          <a:noFill/>
        </p:spPr>
        <p:txBody>
          <a:bodyPr wrap="square">
            <a:spAutoFit/>
          </a:bodyPr>
          <a:lstStyle/>
          <a:p>
            <a:pPr>
              <a:lnSpc>
                <a:spcPct val="150000"/>
              </a:lnSpc>
            </a:pPr>
            <a:r>
              <a:rPr lang="en-ID" b="0" i="0">
                <a:solidFill>
                  <a:schemeClr val="bg1">
                    <a:lumMod val="95000"/>
                  </a:schemeClr>
                </a:solidFill>
                <a:effectLst/>
                <a:latin typeface="Poppins" panose="00000500000000000000" pitchFamily="2" charset="0"/>
                <a:cs typeface="Poppins" panose="00000500000000000000" pitchFamily="2" charset="0"/>
              </a:rPr>
              <a:t>Medications such as NARCAN® Nasal Spray can reverse the effects of an opioid emergency by restoring breathing while waiting for emergency personnel to arrive.</a:t>
            </a:r>
          </a:p>
        </p:txBody>
      </p:sp>
      <p:pic>
        <p:nvPicPr>
          <p:cNvPr id="7" name="Picture 6">
            <a:extLst>
              <a:ext uri="{FF2B5EF4-FFF2-40B4-BE49-F238E27FC236}">
                <a16:creationId xmlns:a16="http://schemas.microsoft.com/office/drawing/2014/main" id="{22645166-4E2D-87B1-543D-2D6264634F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560" y="2143578"/>
            <a:ext cx="5607050" cy="4110740"/>
          </a:xfrm>
          <a:prstGeom prst="rect">
            <a:avLst/>
          </a:prstGeom>
        </p:spPr>
      </p:pic>
      <p:cxnSp>
        <p:nvCxnSpPr>
          <p:cNvPr id="10" name="Straight Connector 9">
            <a:extLst>
              <a:ext uri="{FF2B5EF4-FFF2-40B4-BE49-F238E27FC236}">
                <a16:creationId xmlns:a16="http://schemas.microsoft.com/office/drawing/2014/main" id="{AE89029B-D502-B9F1-7C43-DD19D09D0CC7}"/>
              </a:ext>
            </a:extLst>
          </p:cNvPr>
          <p:cNvCxnSpPr/>
          <p:nvPr/>
        </p:nvCxnSpPr>
        <p:spPr>
          <a:xfrm>
            <a:off x="6733387" y="6189479"/>
            <a:ext cx="4893463" cy="0"/>
          </a:xfrm>
          <a:prstGeom prst="line">
            <a:avLst/>
          </a:prstGeom>
          <a:ln w="22225"/>
          <a:effectLst>
            <a:outerShdw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B9C772-1B6E-AE10-F608-4EDA49682060}"/>
              </a:ext>
            </a:extLst>
          </p:cNvPr>
          <p:cNvPicPr>
            <a:picLocks noChangeAspect="1"/>
          </p:cNvPicPr>
          <p:nvPr/>
        </p:nvPicPr>
        <p:blipFill>
          <a:blip r:embed="rId4"/>
          <a:stretch>
            <a:fillRect/>
          </a:stretch>
        </p:blipFill>
        <p:spPr>
          <a:xfrm>
            <a:off x="9296402" y="5002261"/>
            <a:ext cx="1872342" cy="1216021"/>
          </a:xfrm>
          <a:prstGeom prst="rect">
            <a:avLst/>
          </a:prstGeom>
        </p:spPr>
      </p:pic>
    </p:spTree>
    <p:extLst>
      <p:ext uri="{BB962C8B-B14F-4D97-AF65-F5344CB8AC3E}">
        <p14:creationId xmlns:p14="http://schemas.microsoft.com/office/powerpoint/2010/main" val="187940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E729B3-F0B9-3085-3CB3-C15702E524D5}"/>
              </a:ext>
            </a:extLst>
          </p:cNvPr>
          <p:cNvSpPr txBox="1"/>
          <p:nvPr/>
        </p:nvSpPr>
        <p:spPr>
          <a:xfrm>
            <a:off x="6135459" y="1640052"/>
            <a:ext cx="4986850" cy="1077218"/>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So Why Are We Talking About Fentanyl?</a:t>
            </a:r>
            <a:endParaRPr lang="en-ID" sz="3200" b="1">
              <a:solidFill>
                <a:schemeClr val="accent6"/>
              </a:solidFill>
              <a:latin typeface="Poppins" panose="00000500000000000000" pitchFamily="2" charset="0"/>
              <a:cs typeface="Poppins" panose="00000500000000000000" pitchFamily="2" charset="0"/>
            </a:endParaRPr>
          </a:p>
        </p:txBody>
      </p:sp>
      <p:cxnSp>
        <p:nvCxnSpPr>
          <p:cNvPr id="8" name="Straight Connector 7">
            <a:extLst>
              <a:ext uri="{FF2B5EF4-FFF2-40B4-BE49-F238E27FC236}">
                <a16:creationId xmlns:a16="http://schemas.microsoft.com/office/drawing/2014/main" id="{A12E6483-43A1-434D-DCD7-6B7FC0C908CA}"/>
              </a:ext>
            </a:extLst>
          </p:cNvPr>
          <p:cNvCxnSpPr/>
          <p:nvPr/>
        </p:nvCxnSpPr>
        <p:spPr>
          <a:xfrm>
            <a:off x="6217347" y="2921986"/>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473CA0B-CDE6-464D-7850-C1021658C888}"/>
              </a:ext>
            </a:extLst>
          </p:cNvPr>
          <p:cNvSpPr txBox="1"/>
          <p:nvPr/>
        </p:nvSpPr>
        <p:spPr>
          <a:xfrm>
            <a:off x="6119562" y="3404609"/>
            <a:ext cx="4776717" cy="2728311"/>
          </a:xfrm>
          <a:prstGeom prst="rect">
            <a:avLst/>
          </a:prstGeom>
          <a:noFill/>
        </p:spPr>
        <p:txBody>
          <a:bodyPr wrap="square" rtlCol="0">
            <a:spAutoFit/>
          </a:bodyPr>
          <a:lstStyle/>
          <a:p>
            <a:pPr algn="just">
              <a:lnSpc>
                <a:spcPts val="1900"/>
              </a:lnSpc>
            </a:pPr>
            <a:r>
              <a:rPr lang="en-ID" b="1">
                <a:solidFill>
                  <a:schemeClr val="accent1">
                    <a:lumMod val="75000"/>
                  </a:schemeClr>
                </a:solidFill>
                <a:effectLst/>
                <a:latin typeface="Poppins" pitchFamily="2" charset="77"/>
                <a:cs typeface="Poppins" pitchFamily="2" charset="77"/>
              </a:rPr>
              <a:t>Because …</a:t>
            </a:r>
          </a:p>
          <a:p>
            <a:pPr algn="just">
              <a:lnSpc>
                <a:spcPts val="1900"/>
              </a:lnSpc>
            </a:pPr>
            <a:endParaRPr lang="en-ID" sz="1400" b="0" i="0">
              <a:solidFill>
                <a:schemeClr val="accent1">
                  <a:lumMod val="75000"/>
                </a:schemeClr>
              </a:solidFill>
              <a:effectLst/>
              <a:latin typeface="Poppins" panose="00000500000000000000" pitchFamily="2" charset="0"/>
              <a:cs typeface="Poppins" panose="00000500000000000000" pitchFamily="2" charset="0"/>
            </a:endParaRPr>
          </a:p>
          <a:p>
            <a:pPr>
              <a:lnSpc>
                <a:spcPts val="2000"/>
              </a:lnSpc>
            </a:pPr>
            <a:r>
              <a:rPr lang="en-ID" sz="1600" b="0" i="0">
                <a:solidFill>
                  <a:schemeClr val="accent1">
                    <a:lumMod val="75000"/>
                  </a:schemeClr>
                </a:solidFill>
                <a:effectLst/>
                <a:latin typeface="Poppins" panose="00000500000000000000" pitchFamily="2" charset="0"/>
                <a:cs typeface="Poppins" panose="00000500000000000000" pitchFamily="2" charset="0"/>
              </a:rPr>
              <a:t>Many teens know a lot about tobacco, alcohol, and other drugs but don’t know much about fentanyl. Many adults don’t know much about it either. </a:t>
            </a:r>
          </a:p>
          <a:p>
            <a:pPr>
              <a:lnSpc>
                <a:spcPts val="20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a:lnSpc>
                <a:spcPts val="2000"/>
              </a:lnSpc>
            </a:pPr>
            <a:r>
              <a:rPr lang="en-ID" sz="1600" b="0" i="0">
                <a:solidFill>
                  <a:schemeClr val="accent1">
                    <a:lumMod val="75000"/>
                  </a:schemeClr>
                </a:solidFill>
                <a:effectLst/>
                <a:latin typeface="Poppins" panose="00000500000000000000" pitchFamily="2" charset="0"/>
                <a:cs typeface="Poppins" panose="00000500000000000000" pitchFamily="2" charset="0"/>
              </a:rPr>
              <a:t>You deserve to know what fentanyl is, how it might impact you and your friends, and what to do if someone has an overdose. </a:t>
            </a:r>
            <a:endParaRPr lang="en-ID" sz="1600">
              <a:solidFill>
                <a:schemeClr val="accent1">
                  <a:lumMod val="75000"/>
                </a:schemeClr>
              </a:solidFill>
              <a:latin typeface="Poppins" panose="00000500000000000000" pitchFamily="2" charset="0"/>
              <a:cs typeface="Poppins" panose="00000500000000000000" pitchFamily="2" charset="0"/>
            </a:endParaRPr>
          </a:p>
        </p:txBody>
      </p:sp>
      <p:pic>
        <p:nvPicPr>
          <p:cNvPr id="5" name="Picture Placeholder 4">
            <a:extLst>
              <a:ext uri="{FF2B5EF4-FFF2-40B4-BE49-F238E27FC236}">
                <a16:creationId xmlns:a16="http://schemas.microsoft.com/office/drawing/2014/main" id="{AB6A6075-2C75-2F4B-47BF-5EA890726FB3}"/>
              </a:ext>
            </a:extLst>
          </p:cNvPr>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7270" r="16054"/>
          <a:stretch/>
        </p:blipFill>
        <p:spPr>
          <a:xfrm>
            <a:off x="0" y="4"/>
            <a:ext cx="5574353" cy="6857997"/>
          </a:xfrm>
        </p:spPr>
      </p:pic>
      <p:sp>
        <p:nvSpPr>
          <p:cNvPr id="7" name="Rectangle 6">
            <a:extLst>
              <a:ext uri="{FF2B5EF4-FFF2-40B4-BE49-F238E27FC236}">
                <a16:creationId xmlns:a16="http://schemas.microsoft.com/office/drawing/2014/main" id="{F852F560-DB3E-BE51-ACA2-50FA40C16730}"/>
              </a:ext>
            </a:extLst>
          </p:cNvPr>
          <p:cNvSpPr/>
          <p:nvPr/>
        </p:nvSpPr>
        <p:spPr>
          <a:xfrm>
            <a:off x="11414441" y="0"/>
            <a:ext cx="777559" cy="74742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08B28499-6FDD-0E6E-9627-957FE884A55E}"/>
              </a:ext>
            </a:extLst>
          </p:cNvPr>
          <p:cNvGrpSpPr/>
          <p:nvPr/>
        </p:nvGrpSpPr>
        <p:grpSpPr>
          <a:xfrm>
            <a:off x="11045638" y="368973"/>
            <a:ext cx="737606" cy="761921"/>
            <a:chOff x="16564827" y="8502010"/>
            <a:chExt cx="1342041" cy="1386281"/>
          </a:xfrm>
          <a:solidFill>
            <a:srgbClr val="BAC8E5"/>
          </a:solidFill>
        </p:grpSpPr>
        <p:sp>
          <p:nvSpPr>
            <p:cNvPr id="10" name="Oval 9">
              <a:extLst>
                <a:ext uri="{FF2B5EF4-FFF2-40B4-BE49-F238E27FC236}">
                  <a16:creationId xmlns:a16="http://schemas.microsoft.com/office/drawing/2014/main" id="{C30EC7A6-D2A9-58B7-5AD6-5421FB16B50E}"/>
                </a:ext>
              </a:extLst>
            </p:cNvPr>
            <p:cNvSpPr/>
            <p:nvPr/>
          </p:nvSpPr>
          <p:spPr>
            <a:xfrm rot="5400000">
              <a:off x="17772379"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a:extLst>
                <a:ext uri="{FF2B5EF4-FFF2-40B4-BE49-F238E27FC236}">
                  <a16:creationId xmlns:a16="http://schemas.microsoft.com/office/drawing/2014/main" id="{BAF256E7-7873-E8FA-2BB2-C5ADEE389EA3}"/>
                </a:ext>
              </a:extLst>
            </p:cNvPr>
            <p:cNvSpPr/>
            <p:nvPr/>
          </p:nvSpPr>
          <p:spPr>
            <a:xfrm rot="5400000">
              <a:off x="17372748"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a:extLst>
                <a:ext uri="{FF2B5EF4-FFF2-40B4-BE49-F238E27FC236}">
                  <a16:creationId xmlns:a16="http://schemas.microsoft.com/office/drawing/2014/main" id="{3CED4189-0A7C-FA88-D887-4A326B23E687}"/>
                </a:ext>
              </a:extLst>
            </p:cNvPr>
            <p:cNvSpPr/>
            <p:nvPr/>
          </p:nvSpPr>
          <p:spPr>
            <a:xfrm rot="5400000">
              <a:off x="17364089"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Oval 13">
              <a:extLst>
                <a:ext uri="{FF2B5EF4-FFF2-40B4-BE49-F238E27FC236}">
                  <a16:creationId xmlns:a16="http://schemas.microsoft.com/office/drawing/2014/main" id="{BD34B2F4-4CD6-07F3-2E84-0F4FD0DB78AA}"/>
                </a:ext>
              </a:extLst>
            </p:cNvPr>
            <p:cNvSpPr/>
            <p:nvPr/>
          </p:nvSpPr>
          <p:spPr>
            <a:xfrm rot="5400000">
              <a:off x="17768482"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Oval 14">
              <a:extLst>
                <a:ext uri="{FF2B5EF4-FFF2-40B4-BE49-F238E27FC236}">
                  <a16:creationId xmlns:a16="http://schemas.microsoft.com/office/drawing/2014/main" id="{3C668DDD-DB7A-CD34-59FC-F37320D4349A}"/>
                </a:ext>
              </a:extLst>
            </p:cNvPr>
            <p:cNvSpPr/>
            <p:nvPr/>
          </p:nvSpPr>
          <p:spPr>
            <a:xfrm rot="5400000">
              <a:off x="17772379"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011D8ABA-5F79-B041-2FEE-FAD9551D7E2F}"/>
                </a:ext>
              </a:extLst>
            </p:cNvPr>
            <p:cNvSpPr/>
            <p:nvPr/>
          </p:nvSpPr>
          <p:spPr>
            <a:xfrm rot="5400000">
              <a:off x="17372748"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F6B03B84-B558-A81A-75C2-03D16BAB33CF}"/>
                </a:ext>
              </a:extLst>
            </p:cNvPr>
            <p:cNvSpPr/>
            <p:nvPr/>
          </p:nvSpPr>
          <p:spPr>
            <a:xfrm rot="5400000">
              <a:off x="17364089"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Oval 18">
              <a:extLst>
                <a:ext uri="{FF2B5EF4-FFF2-40B4-BE49-F238E27FC236}">
                  <a16:creationId xmlns:a16="http://schemas.microsoft.com/office/drawing/2014/main" id="{D8DD60DD-0D34-A34D-10BC-72BAB9EC6FBD}"/>
                </a:ext>
              </a:extLst>
            </p:cNvPr>
            <p:cNvSpPr/>
            <p:nvPr/>
          </p:nvSpPr>
          <p:spPr>
            <a:xfrm rot="5400000">
              <a:off x="17768482"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Oval 19">
              <a:extLst>
                <a:ext uri="{FF2B5EF4-FFF2-40B4-BE49-F238E27FC236}">
                  <a16:creationId xmlns:a16="http://schemas.microsoft.com/office/drawing/2014/main" id="{9C70EE00-52A2-56C7-D811-B16C77F72AD8}"/>
                </a:ext>
              </a:extLst>
            </p:cNvPr>
            <p:cNvSpPr/>
            <p:nvPr/>
          </p:nvSpPr>
          <p:spPr>
            <a:xfrm rot="5400000">
              <a:off x="16973117"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Oval 20">
              <a:extLst>
                <a:ext uri="{FF2B5EF4-FFF2-40B4-BE49-F238E27FC236}">
                  <a16:creationId xmlns:a16="http://schemas.microsoft.com/office/drawing/2014/main" id="{DF2365DD-2C23-7E3E-1954-FCF69B433858}"/>
                </a:ext>
              </a:extLst>
            </p:cNvPr>
            <p:cNvSpPr/>
            <p:nvPr/>
          </p:nvSpPr>
          <p:spPr>
            <a:xfrm rot="5400000">
              <a:off x="16573486"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Oval 21">
              <a:extLst>
                <a:ext uri="{FF2B5EF4-FFF2-40B4-BE49-F238E27FC236}">
                  <a16:creationId xmlns:a16="http://schemas.microsoft.com/office/drawing/2014/main" id="{A185AF85-D200-43CE-DC83-78BA30B102F6}"/>
                </a:ext>
              </a:extLst>
            </p:cNvPr>
            <p:cNvSpPr/>
            <p:nvPr/>
          </p:nvSpPr>
          <p:spPr>
            <a:xfrm rot="5400000">
              <a:off x="16564827"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Oval 22">
              <a:extLst>
                <a:ext uri="{FF2B5EF4-FFF2-40B4-BE49-F238E27FC236}">
                  <a16:creationId xmlns:a16="http://schemas.microsoft.com/office/drawing/2014/main" id="{D1A5CE64-3284-2F6F-2B99-2C7898340D2E}"/>
                </a:ext>
              </a:extLst>
            </p:cNvPr>
            <p:cNvSpPr/>
            <p:nvPr/>
          </p:nvSpPr>
          <p:spPr>
            <a:xfrm rot="5400000">
              <a:off x="16969220"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68947256-DEB1-217C-B447-CC60F9CB87A7}"/>
                </a:ext>
              </a:extLst>
            </p:cNvPr>
            <p:cNvSpPr/>
            <p:nvPr/>
          </p:nvSpPr>
          <p:spPr>
            <a:xfrm rot="5400000">
              <a:off x="16973117"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A029D494-6859-4BB8-84ED-0FFF2AFC6FD7}"/>
                </a:ext>
              </a:extLst>
            </p:cNvPr>
            <p:cNvSpPr/>
            <p:nvPr/>
          </p:nvSpPr>
          <p:spPr>
            <a:xfrm rot="5400000">
              <a:off x="16573486"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180E24BF-9760-63F2-64DE-69DDA190A6BA}"/>
                </a:ext>
              </a:extLst>
            </p:cNvPr>
            <p:cNvSpPr/>
            <p:nvPr/>
          </p:nvSpPr>
          <p:spPr>
            <a:xfrm rot="5400000">
              <a:off x="16564827"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E4A8A542-E1A8-24DF-4448-E6E74E3D32A1}"/>
                </a:ext>
              </a:extLst>
            </p:cNvPr>
            <p:cNvSpPr/>
            <p:nvPr/>
          </p:nvSpPr>
          <p:spPr>
            <a:xfrm rot="5400000">
              <a:off x="16969220"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2381210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99E661-8EF2-3FD8-94DD-9904779ACAA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65" y="0"/>
            <a:ext cx="12172269" cy="6857304"/>
          </a:xfrm>
          <a:prstGeom prst="rect">
            <a:avLst/>
          </a:prstGeom>
        </p:spPr>
      </p:pic>
      <p:sp>
        <p:nvSpPr>
          <p:cNvPr id="4" name="TextBox 3">
            <a:extLst>
              <a:ext uri="{FF2B5EF4-FFF2-40B4-BE49-F238E27FC236}">
                <a16:creationId xmlns:a16="http://schemas.microsoft.com/office/drawing/2014/main" id="{82BB8BE2-50A0-86D8-75D1-38CEE3E7F128}"/>
              </a:ext>
            </a:extLst>
          </p:cNvPr>
          <p:cNvSpPr txBox="1"/>
          <p:nvPr/>
        </p:nvSpPr>
        <p:spPr>
          <a:xfrm>
            <a:off x="6294664" y="692721"/>
            <a:ext cx="5012871" cy="984885"/>
          </a:xfrm>
          <a:prstGeom prst="rect">
            <a:avLst/>
          </a:prstGeom>
          <a:noFill/>
          <a:effectLst>
            <a:outerShdw dist="12700" dir="5400000" algn="t" rotWithShape="0">
              <a:schemeClr val="bg1"/>
            </a:outerShdw>
          </a:effectLst>
        </p:spPr>
        <p:txBody>
          <a:bodyPr wrap="square" rtlCol="0">
            <a:spAutoFit/>
          </a:bodyPr>
          <a:lstStyle/>
          <a:p>
            <a:r>
              <a:rPr lang="en-US" sz="2900" b="1">
                <a:solidFill>
                  <a:srgbClr val="063498"/>
                </a:solidFill>
                <a:latin typeface="Poppins" panose="00000500000000000000" pitchFamily="2" charset="0"/>
                <a:cs typeface="Poppins" panose="00000500000000000000" pitchFamily="2" charset="0"/>
              </a:rPr>
              <a:t>How Naloxone (Narcan)</a:t>
            </a:r>
          </a:p>
          <a:p>
            <a:r>
              <a:rPr lang="en-US" sz="2900" b="1">
                <a:solidFill>
                  <a:srgbClr val="063498"/>
                </a:solidFill>
                <a:latin typeface="Poppins" panose="00000500000000000000" pitchFamily="2" charset="0"/>
                <a:cs typeface="Poppins" panose="00000500000000000000" pitchFamily="2" charset="0"/>
              </a:rPr>
              <a:t>Works in the Brain</a:t>
            </a:r>
            <a:endParaRPr lang="en-ID" sz="2900" b="1">
              <a:solidFill>
                <a:srgbClr val="063498"/>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B4A4FC0B-65D7-E076-9331-349CD4F9CA62}"/>
              </a:ext>
            </a:extLst>
          </p:cNvPr>
          <p:cNvSpPr txBox="1"/>
          <p:nvPr/>
        </p:nvSpPr>
        <p:spPr>
          <a:xfrm>
            <a:off x="6638074" y="1824269"/>
            <a:ext cx="5208025" cy="1323439"/>
          </a:xfrm>
          <a:prstGeom prst="rect">
            <a:avLst/>
          </a:prstGeom>
          <a:noFill/>
        </p:spPr>
        <p:txBody>
          <a:bodyPr wrap="square" rtlCol="0">
            <a:spAutoFit/>
          </a:bodyPr>
          <a:lstStyle/>
          <a:p>
            <a:r>
              <a:rPr lang="en-ID" sz="2000">
                <a:solidFill>
                  <a:srgbClr val="0070C0"/>
                </a:solidFill>
                <a:effectLst/>
                <a:latin typeface="Poppins" pitchFamily="2" charset="77"/>
                <a:cs typeface="Poppins" pitchFamily="2" charset="77"/>
              </a:rPr>
              <a:t>Naloxone (known to many as Narcan) can be used to reverse an opioid overdose. </a:t>
            </a:r>
          </a:p>
          <a:p>
            <a:endParaRPr lang="en-ID" sz="2000" b="1">
              <a:solidFill>
                <a:schemeClr val="accent6"/>
              </a:solidFill>
              <a:effectLst/>
              <a:latin typeface="Poppins SemiBold" pitchFamily="2" charset="77"/>
              <a:cs typeface="Poppins SemiBold" pitchFamily="2" charset="77"/>
            </a:endParaRPr>
          </a:p>
        </p:txBody>
      </p:sp>
    </p:spTree>
    <p:extLst>
      <p:ext uri="{BB962C8B-B14F-4D97-AF65-F5344CB8AC3E}">
        <p14:creationId xmlns:p14="http://schemas.microsoft.com/office/powerpoint/2010/main" val="2677829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4A09AA1-D83E-9601-B4CA-5A79F55BCC04}"/>
              </a:ext>
            </a:extLst>
          </p:cNvPr>
          <p:cNvSpPr txBox="1"/>
          <p:nvPr/>
        </p:nvSpPr>
        <p:spPr>
          <a:xfrm>
            <a:off x="1925583" y="746822"/>
            <a:ext cx="8340834" cy="584775"/>
          </a:xfrm>
          <a:prstGeom prst="rect">
            <a:avLst/>
          </a:prstGeom>
          <a:noFill/>
        </p:spPr>
        <p:txBody>
          <a:bodyPr wrap="square" rtlCol="0">
            <a:spAutoFit/>
          </a:bodyPr>
          <a:lstStyle/>
          <a:p>
            <a:pPr algn="ctr"/>
            <a:r>
              <a:rPr lang="en-US" sz="3200" b="1">
                <a:solidFill>
                  <a:schemeClr val="accent6"/>
                </a:solidFill>
                <a:latin typeface="Poppins" panose="00000500000000000000" pitchFamily="2" charset="0"/>
                <a:cs typeface="Poppins" panose="00000500000000000000" pitchFamily="2" charset="0"/>
              </a:rPr>
              <a:t>Help for People Who Become Addicted</a:t>
            </a:r>
            <a:endParaRPr lang="en-ID" sz="3200" b="1">
              <a:solidFill>
                <a:schemeClr val="accent6"/>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55D6CD01-0901-CB8F-6BD1-8015DEA64AC3}"/>
              </a:ext>
            </a:extLst>
          </p:cNvPr>
          <p:cNvSpPr txBox="1"/>
          <p:nvPr/>
        </p:nvSpPr>
        <p:spPr>
          <a:xfrm>
            <a:off x="6573277" y="2584736"/>
            <a:ext cx="5169544" cy="3792577"/>
          </a:xfrm>
          <a:prstGeom prst="rect">
            <a:avLst/>
          </a:prstGeom>
          <a:noFill/>
        </p:spPr>
        <p:txBody>
          <a:bodyPr wrap="square">
            <a:spAutoFit/>
          </a:bodyPr>
          <a:lstStyle/>
          <a:p>
            <a:pPr marL="285750" indent="-285750">
              <a:lnSpc>
                <a:spcPct val="150000"/>
              </a:lnSpc>
              <a:buFont typeface="Wingdings" pitchFamily="2" charset="2"/>
              <a:buChar char="v"/>
            </a:pPr>
            <a:r>
              <a:rPr lang="en-ID" b="0" i="0">
                <a:solidFill>
                  <a:schemeClr val="bg1">
                    <a:lumMod val="95000"/>
                  </a:schemeClr>
                </a:solidFill>
                <a:effectLst/>
                <a:latin typeface="Poppins" panose="00000500000000000000" pitchFamily="2" charset="0"/>
                <a:cs typeface="Poppins" panose="00000500000000000000" pitchFamily="2" charset="0"/>
              </a:rPr>
              <a:t>Medications for Opioid Use Disorder (MOUDs) or Medication Assisted </a:t>
            </a:r>
            <a:r>
              <a:rPr lang="en-ID" b="0" i="0">
                <a:solidFill>
                  <a:schemeClr val="bg1"/>
                </a:solidFill>
                <a:effectLst/>
                <a:latin typeface="Poppins" panose="00000500000000000000" pitchFamily="2" charset="0"/>
                <a:cs typeface="Poppins" panose="00000500000000000000" pitchFamily="2" charset="0"/>
              </a:rPr>
              <a:t>Treatment (MAT) can be combined with </a:t>
            </a:r>
            <a:r>
              <a:rPr lang="en-US" i="0">
                <a:solidFill>
                  <a:schemeClr val="bg1"/>
                </a:solidFill>
                <a:effectLst/>
                <a:latin typeface="Poppins" panose="00000500000000000000" pitchFamily="2" charset="0"/>
                <a:cs typeface="Poppins" panose="00000500000000000000" pitchFamily="2" charset="0"/>
              </a:rPr>
              <a:t>behavioral</a:t>
            </a:r>
            <a:r>
              <a:rPr lang="en-ID" b="0" i="0">
                <a:solidFill>
                  <a:schemeClr val="bg1"/>
                </a:solidFill>
                <a:effectLst/>
                <a:latin typeface="Poppins" panose="00000500000000000000" pitchFamily="2" charset="0"/>
                <a:cs typeface="Poppins" panose="00000500000000000000" pitchFamily="2" charset="0"/>
              </a:rPr>
              <a:t> counselling.</a:t>
            </a:r>
          </a:p>
          <a:p>
            <a:pPr>
              <a:lnSpc>
                <a:spcPct val="150000"/>
              </a:lnSpc>
            </a:pPr>
            <a:endParaRPr lang="en-ID" b="0" i="0">
              <a:solidFill>
                <a:schemeClr val="bg1">
                  <a:lumMod val="95000"/>
                </a:schemeClr>
              </a:solidFill>
              <a:effectLst/>
              <a:latin typeface="Poppins" panose="00000500000000000000" pitchFamily="2" charset="0"/>
              <a:cs typeface="Poppins" panose="00000500000000000000" pitchFamily="2" charset="0"/>
            </a:endParaRPr>
          </a:p>
          <a:p>
            <a:pPr marL="285750" indent="-285750">
              <a:lnSpc>
                <a:spcPct val="150000"/>
              </a:lnSpc>
              <a:buFont typeface="Wingdings" pitchFamily="2" charset="2"/>
              <a:buChar char="v"/>
            </a:pPr>
            <a:r>
              <a:rPr lang="en-ID" b="0" i="0">
                <a:solidFill>
                  <a:schemeClr val="bg1">
                    <a:lumMod val="95000"/>
                  </a:schemeClr>
                </a:solidFill>
                <a:effectLst/>
                <a:latin typeface="Poppins" panose="00000500000000000000" pitchFamily="2" charset="0"/>
                <a:cs typeface="Poppins" panose="00000500000000000000" pitchFamily="2" charset="0"/>
              </a:rPr>
              <a:t>Methadone</a:t>
            </a:r>
          </a:p>
          <a:p>
            <a:pPr marL="285750" indent="-285750">
              <a:lnSpc>
                <a:spcPct val="150000"/>
              </a:lnSpc>
              <a:buFont typeface="Wingdings" pitchFamily="2" charset="2"/>
              <a:buChar char="v"/>
            </a:pPr>
            <a:r>
              <a:rPr lang="en-ID" b="0" i="0">
                <a:solidFill>
                  <a:schemeClr val="bg1">
                    <a:lumMod val="95000"/>
                  </a:schemeClr>
                </a:solidFill>
                <a:effectLst/>
                <a:latin typeface="Poppins" panose="00000500000000000000" pitchFamily="2" charset="0"/>
                <a:cs typeface="Poppins" panose="00000500000000000000" pitchFamily="2" charset="0"/>
              </a:rPr>
              <a:t>Buprenorphine (Suboxone®/ Subutex®)</a:t>
            </a:r>
          </a:p>
          <a:p>
            <a:pPr marL="285750" indent="-285750">
              <a:lnSpc>
                <a:spcPct val="150000"/>
              </a:lnSpc>
              <a:buFont typeface="Wingdings" pitchFamily="2" charset="2"/>
              <a:buChar char="v"/>
            </a:pPr>
            <a:r>
              <a:rPr lang="en-ID" b="0" i="0">
                <a:solidFill>
                  <a:schemeClr val="bg1">
                    <a:lumMod val="95000"/>
                  </a:schemeClr>
                </a:solidFill>
                <a:effectLst/>
                <a:latin typeface="Poppins" panose="00000500000000000000" pitchFamily="2" charset="0"/>
                <a:cs typeface="Poppins" panose="00000500000000000000" pitchFamily="2" charset="0"/>
              </a:rPr>
              <a:t>Naltrexone (Vivitrol®)</a:t>
            </a:r>
          </a:p>
          <a:p>
            <a:pPr marL="285750" indent="-285750">
              <a:lnSpc>
                <a:spcPct val="150000"/>
              </a:lnSpc>
              <a:buFont typeface="Wingdings" pitchFamily="2" charset="2"/>
              <a:buChar char="v"/>
            </a:pPr>
            <a:endParaRPr lang="en-ID" b="0" i="0">
              <a:solidFill>
                <a:schemeClr val="bg1">
                  <a:lumMod val="95000"/>
                </a:schemeClr>
              </a:solidFill>
              <a:effectLst/>
              <a:latin typeface="Poppins" panose="00000500000000000000" pitchFamily="2" charset="0"/>
              <a:cs typeface="Poppins" panose="00000500000000000000" pitchFamily="2" charset="0"/>
            </a:endParaRPr>
          </a:p>
        </p:txBody>
      </p:sp>
      <p:pic>
        <p:nvPicPr>
          <p:cNvPr id="7" name="Picture 6">
            <a:extLst>
              <a:ext uri="{FF2B5EF4-FFF2-40B4-BE49-F238E27FC236}">
                <a16:creationId xmlns:a16="http://schemas.microsoft.com/office/drawing/2014/main" id="{22645166-4E2D-87B1-543D-2D6264634F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7496" y="2175662"/>
            <a:ext cx="5607049" cy="4110740"/>
          </a:xfrm>
          <a:prstGeom prst="rect">
            <a:avLst/>
          </a:prstGeom>
        </p:spPr>
      </p:pic>
    </p:spTree>
    <p:extLst>
      <p:ext uri="{BB962C8B-B14F-4D97-AF65-F5344CB8AC3E}">
        <p14:creationId xmlns:p14="http://schemas.microsoft.com/office/powerpoint/2010/main" val="3844568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Oval 50">
            <a:extLst>
              <a:ext uri="{FF2B5EF4-FFF2-40B4-BE49-F238E27FC236}">
                <a16:creationId xmlns:a16="http://schemas.microsoft.com/office/drawing/2014/main" id="{FAF24F1A-A788-4452-24D9-2E98758158AC}"/>
              </a:ext>
            </a:extLst>
          </p:cNvPr>
          <p:cNvSpPr/>
          <p:nvPr/>
        </p:nvSpPr>
        <p:spPr>
          <a:xfrm>
            <a:off x="915266" y="2962680"/>
            <a:ext cx="696091" cy="696091"/>
          </a:xfrm>
          <a:prstGeom prst="ellipse">
            <a:avLst/>
          </a:prstGeom>
          <a:solidFill>
            <a:srgbClr val="3E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3ECBF4"/>
              </a:solidFill>
            </a:endParaRPr>
          </a:p>
        </p:txBody>
      </p:sp>
      <p:sp>
        <p:nvSpPr>
          <p:cNvPr id="5" name="TextBox 4">
            <a:extLst>
              <a:ext uri="{FF2B5EF4-FFF2-40B4-BE49-F238E27FC236}">
                <a16:creationId xmlns:a16="http://schemas.microsoft.com/office/drawing/2014/main" id="{E1679618-1AD2-6CF0-6F9F-8553FC312337}"/>
              </a:ext>
            </a:extLst>
          </p:cNvPr>
          <p:cNvSpPr txBox="1"/>
          <p:nvPr/>
        </p:nvSpPr>
        <p:spPr>
          <a:xfrm>
            <a:off x="833378" y="947896"/>
            <a:ext cx="5044907" cy="1569660"/>
          </a:xfrm>
          <a:prstGeom prst="rect">
            <a:avLst/>
          </a:prstGeom>
          <a:noFill/>
        </p:spPr>
        <p:txBody>
          <a:bodyPr wrap="square" rtlCol="0">
            <a:spAutoFit/>
          </a:bodyPr>
          <a:lstStyle/>
          <a:p>
            <a:r>
              <a:rPr lang="en-US" sz="3200" b="1">
                <a:solidFill>
                  <a:srgbClr val="0070C0"/>
                </a:solidFill>
                <a:latin typeface="Poppins" panose="00000500000000000000" pitchFamily="2" charset="0"/>
                <a:cs typeface="Poppins" panose="00000500000000000000" pitchFamily="2" charset="0"/>
              </a:rPr>
              <a:t>What is the Best Way to Stay Safe?</a:t>
            </a:r>
          </a:p>
          <a:p>
            <a:endParaRPr lang="en-US" sz="3200" b="1">
              <a:solidFill>
                <a:schemeClr val="tx1">
                  <a:lumMod val="85000"/>
                  <a:lumOff val="15000"/>
                </a:schemeClr>
              </a:solidFill>
              <a:latin typeface="Poppins" panose="00000500000000000000"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2D9C78E7-FF05-5B3E-345B-431A8BF2CD2E}"/>
              </a:ext>
            </a:extLst>
          </p:cNvPr>
          <p:cNvCxnSpPr/>
          <p:nvPr/>
        </p:nvCxnSpPr>
        <p:spPr>
          <a:xfrm>
            <a:off x="915266" y="2229830"/>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0C0A51-1739-FD4F-17C7-721673ACC747}"/>
              </a:ext>
            </a:extLst>
          </p:cNvPr>
          <p:cNvSpPr txBox="1"/>
          <p:nvPr/>
        </p:nvSpPr>
        <p:spPr>
          <a:xfrm>
            <a:off x="1862819" y="2848143"/>
            <a:ext cx="4015466" cy="3428503"/>
          </a:xfrm>
          <a:prstGeom prst="rect">
            <a:avLst/>
          </a:prstGeom>
          <a:noFill/>
        </p:spPr>
        <p:txBody>
          <a:bodyPr wrap="square" rtlCol="0">
            <a:spAutoFit/>
          </a:bodyPr>
          <a:lstStyle/>
          <a:p>
            <a:pPr>
              <a:lnSpc>
                <a:spcPts val="2200"/>
              </a:lnSpc>
            </a:pPr>
            <a:r>
              <a:rPr lang="en-ID" sz="1600" b="0" i="0">
                <a:solidFill>
                  <a:schemeClr val="accent1">
                    <a:lumMod val="75000"/>
                  </a:schemeClr>
                </a:solidFill>
                <a:effectLst/>
                <a:latin typeface="Poppins" panose="00000500000000000000" pitchFamily="2" charset="0"/>
                <a:cs typeface="Poppins" panose="00000500000000000000" pitchFamily="2" charset="0"/>
              </a:rPr>
              <a:t>Avoid random pills. Friends or family might offer you a random pill or prescription medication that has not been prescribed to you. You can say no.</a:t>
            </a:r>
          </a:p>
          <a:p>
            <a:pPr>
              <a:lnSpc>
                <a:spcPts val="22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a:lnSpc>
                <a:spcPts val="22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a:lnSpc>
                <a:spcPts val="2200"/>
              </a:lnSpc>
            </a:pPr>
            <a:r>
              <a:rPr lang="en-ID" sz="1600" b="0" i="0">
                <a:solidFill>
                  <a:schemeClr val="accent1">
                    <a:lumMod val="75000"/>
                  </a:schemeClr>
                </a:solidFill>
                <a:effectLst/>
                <a:latin typeface="Poppins" panose="00000500000000000000" pitchFamily="2" charset="0"/>
                <a:cs typeface="Poppins" panose="00000500000000000000" pitchFamily="2" charset="0"/>
              </a:rPr>
              <a:t>Pain is important information. If you are prescribed pain medication, take it EXACTLY as indicated by a licensed medical professional.</a:t>
            </a:r>
          </a:p>
          <a:p>
            <a:pPr algn="just">
              <a:lnSpc>
                <a:spcPct val="150000"/>
              </a:lnSpc>
            </a:pPr>
            <a:endParaRPr lang="en-ID" sz="1100" b="0" i="0">
              <a:solidFill>
                <a:schemeClr val="bg1">
                  <a:lumMod val="50000"/>
                </a:schemeClr>
              </a:solidFill>
              <a:effectLst/>
              <a:latin typeface="Poppins" panose="00000500000000000000" pitchFamily="2" charset="0"/>
              <a:cs typeface="Poppins" panose="00000500000000000000" pitchFamily="2" charset="0"/>
            </a:endParaRPr>
          </a:p>
        </p:txBody>
      </p:sp>
      <p:pic>
        <p:nvPicPr>
          <p:cNvPr id="7" name="Picture Placeholder 6">
            <a:extLst>
              <a:ext uri="{FF2B5EF4-FFF2-40B4-BE49-F238E27FC236}">
                <a16:creationId xmlns:a16="http://schemas.microsoft.com/office/drawing/2014/main" id="{1EF2451C-5E79-CA60-6324-8A26F4C12EAA}"/>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5106" r="14424"/>
          <a:stretch/>
        </p:blipFill>
        <p:spPr>
          <a:xfrm>
            <a:off x="6467475" y="2293938"/>
            <a:ext cx="2293938" cy="4187825"/>
          </a:xfrm>
        </p:spPr>
      </p:pic>
      <p:pic>
        <p:nvPicPr>
          <p:cNvPr id="8" name="Picture Placeholder 6">
            <a:extLst>
              <a:ext uri="{FF2B5EF4-FFF2-40B4-BE49-F238E27FC236}">
                <a16:creationId xmlns:a16="http://schemas.microsoft.com/office/drawing/2014/main" id="{66221EFC-70C8-8072-2BB1-14C084AE5959}"/>
              </a:ext>
            </a:extLst>
          </p:cNvPr>
          <p:cNvPicPr>
            <a:picLocks noChangeAspect="1"/>
          </p:cNvPicPr>
          <p:nvPr/>
        </p:nvPicPr>
        <p:blipFill>
          <a:blip r:embed="rId4">
            <a:extLst>
              <a:ext uri="{28A0092B-C50C-407E-A947-70E740481C1C}">
                <a14:useLocalDpi xmlns:a14="http://schemas.microsoft.com/office/drawing/2010/main" val="0"/>
              </a:ext>
            </a:extLst>
          </a:blip>
          <a:srcRect l="14765" r="14765"/>
          <a:stretch/>
        </p:blipFill>
        <p:spPr>
          <a:xfrm>
            <a:off x="9064684" y="721762"/>
            <a:ext cx="2293938" cy="4187825"/>
          </a:xfrm>
          <a:custGeom>
            <a:avLst/>
            <a:gdLst>
              <a:gd name="connsiteX0" fmla="*/ 0 w 2293257"/>
              <a:gd name="connsiteY0" fmla="*/ 0 h 2788874"/>
              <a:gd name="connsiteX1" fmla="*/ 2293257 w 2293257"/>
              <a:gd name="connsiteY1" fmla="*/ 0 h 2788874"/>
              <a:gd name="connsiteX2" fmla="*/ 2293257 w 2293257"/>
              <a:gd name="connsiteY2" fmla="*/ 2788874 h 2788874"/>
              <a:gd name="connsiteX3" fmla="*/ 0 w 2293257"/>
              <a:gd name="connsiteY3" fmla="*/ 2788874 h 2788874"/>
            </a:gdLst>
            <a:ahLst/>
            <a:cxnLst>
              <a:cxn ang="0">
                <a:pos x="connsiteX0" y="connsiteY0"/>
              </a:cxn>
              <a:cxn ang="0">
                <a:pos x="connsiteX1" y="connsiteY1"/>
              </a:cxn>
              <a:cxn ang="0">
                <a:pos x="connsiteX2" y="connsiteY2"/>
              </a:cxn>
              <a:cxn ang="0">
                <a:pos x="connsiteX3" y="connsiteY3"/>
              </a:cxn>
            </a:cxnLst>
            <a:rect l="l" t="t" r="r" b="b"/>
            <a:pathLst>
              <a:path w="2293257" h="2788874">
                <a:moveTo>
                  <a:pt x="0" y="0"/>
                </a:moveTo>
                <a:lnTo>
                  <a:pt x="2293257" y="0"/>
                </a:lnTo>
                <a:lnTo>
                  <a:pt x="2293257" y="2788874"/>
                </a:lnTo>
                <a:lnTo>
                  <a:pt x="0" y="2788874"/>
                </a:lnTo>
                <a:close/>
              </a:path>
            </a:pathLst>
          </a:custGeom>
          <a:pattFill prst="pct5">
            <a:fgClr>
              <a:schemeClr val="accent1"/>
            </a:fgClr>
            <a:bgClr>
              <a:schemeClr val="bg1"/>
            </a:bgClr>
          </a:pattFill>
        </p:spPr>
      </p:pic>
      <p:sp>
        <p:nvSpPr>
          <p:cNvPr id="9" name="Rectangle 8">
            <a:extLst>
              <a:ext uri="{FF2B5EF4-FFF2-40B4-BE49-F238E27FC236}">
                <a16:creationId xmlns:a16="http://schemas.microsoft.com/office/drawing/2014/main" id="{51589598-1EF8-C791-62F5-74B14636681D}"/>
              </a:ext>
            </a:extLst>
          </p:cNvPr>
          <p:cNvSpPr/>
          <p:nvPr/>
        </p:nvSpPr>
        <p:spPr>
          <a:xfrm>
            <a:off x="10778008" y="6046492"/>
            <a:ext cx="1413992" cy="811508"/>
          </a:xfrm>
          <a:prstGeom prst="rect">
            <a:avLst/>
          </a:prstGeom>
          <a:solidFill>
            <a:srgbClr val="3ECBF4">
              <a:alpha val="33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 name="Group 12">
            <a:extLst>
              <a:ext uri="{FF2B5EF4-FFF2-40B4-BE49-F238E27FC236}">
                <a16:creationId xmlns:a16="http://schemas.microsoft.com/office/drawing/2014/main" id="{07CEBC14-BB10-DE34-D422-5AD2C2C42B2D}"/>
              </a:ext>
            </a:extLst>
          </p:cNvPr>
          <p:cNvGrpSpPr/>
          <p:nvPr/>
        </p:nvGrpSpPr>
        <p:grpSpPr>
          <a:xfrm>
            <a:off x="10177867" y="5735237"/>
            <a:ext cx="1200282" cy="622509"/>
            <a:chOff x="7407977" y="1537855"/>
            <a:chExt cx="2107239" cy="1092889"/>
          </a:xfrm>
          <a:solidFill>
            <a:srgbClr val="1E5CE3">
              <a:alpha val="48000"/>
            </a:srgbClr>
          </a:solidFill>
        </p:grpSpPr>
        <p:sp>
          <p:nvSpPr>
            <p:cNvPr id="15" name="Oval 14">
              <a:extLst>
                <a:ext uri="{FF2B5EF4-FFF2-40B4-BE49-F238E27FC236}">
                  <a16:creationId xmlns:a16="http://schemas.microsoft.com/office/drawing/2014/main" id="{BCDFD0F8-9ABD-F63F-AB3A-F9AD22BBE217}"/>
                </a:ext>
              </a:extLst>
            </p:cNvPr>
            <p:cNvSpPr/>
            <p:nvPr/>
          </p:nvSpPr>
          <p:spPr>
            <a:xfrm>
              <a:off x="740797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99581ED0-B18B-1393-2E88-063601AB5933}"/>
                </a:ext>
              </a:extLst>
            </p:cNvPr>
            <p:cNvSpPr/>
            <p:nvPr/>
          </p:nvSpPr>
          <p:spPr>
            <a:xfrm>
              <a:off x="740797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Oval 16">
              <a:extLst>
                <a:ext uri="{FF2B5EF4-FFF2-40B4-BE49-F238E27FC236}">
                  <a16:creationId xmlns:a16="http://schemas.microsoft.com/office/drawing/2014/main" id="{530405B0-5C14-65D7-8F85-F4A15E13AED0}"/>
                </a:ext>
              </a:extLst>
            </p:cNvPr>
            <p:cNvSpPr/>
            <p:nvPr/>
          </p:nvSpPr>
          <p:spPr>
            <a:xfrm>
              <a:off x="769075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536DAE2A-EA02-88D0-1730-9ABB21979480}"/>
                </a:ext>
              </a:extLst>
            </p:cNvPr>
            <p:cNvSpPr/>
            <p:nvPr/>
          </p:nvSpPr>
          <p:spPr>
            <a:xfrm>
              <a:off x="769075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Oval 18">
              <a:extLst>
                <a:ext uri="{FF2B5EF4-FFF2-40B4-BE49-F238E27FC236}">
                  <a16:creationId xmlns:a16="http://schemas.microsoft.com/office/drawing/2014/main" id="{3712448F-9E85-EB3E-80E3-E79DBD548A1C}"/>
                </a:ext>
              </a:extLst>
            </p:cNvPr>
            <p:cNvSpPr/>
            <p:nvPr/>
          </p:nvSpPr>
          <p:spPr>
            <a:xfrm>
              <a:off x="797130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Oval 19">
              <a:extLst>
                <a:ext uri="{FF2B5EF4-FFF2-40B4-BE49-F238E27FC236}">
                  <a16:creationId xmlns:a16="http://schemas.microsoft.com/office/drawing/2014/main" id="{CDF64676-4342-3ECB-D645-6777C24A954D}"/>
                </a:ext>
              </a:extLst>
            </p:cNvPr>
            <p:cNvSpPr/>
            <p:nvPr/>
          </p:nvSpPr>
          <p:spPr>
            <a:xfrm>
              <a:off x="797130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9E596DD1-E762-7163-7454-6547FE770080}"/>
                </a:ext>
              </a:extLst>
            </p:cNvPr>
            <p:cNvSpPr/>
            <p:nvPr/>
          </p:nvSpPr>
          <p:spPr>
            <a:xfrm>
              <a:off x="825407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19E0284A-2568-C77F-3698-121FE2F7CBFB}"/>
                </a:ext>
              </a:extLst>
            </p:cNvPr>
            <p:cNvSpPr/>
            <p:nvPr/>
          </p:nvSpPr>
          <p:spPr>
            <a:xfrm>
              <a:off x="825407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0BFAFEDA-4382-400E-7C39-5AB998F8CDB1}"/>
                </a:ext>
              </a:extLst>
            </p:cNvPr>
            <p:cNvSpPr/>
            <p:nvPr/>
          </p:nvSpPr>
          <p:spPr>
            <a:xfrm>
              <a:off x="853462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3980FE48-8B40-55E7-F567-AF436356BC43}"/>
                </a:ext>
              </a:extLst>
            </p:cNvPr>
            <p:cNvSpPr/>
            <p:nvPr/>
          </p:nvSpPr>
          <p:spPr>
            <a:xfrm>
              <a:off x="853462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Oval 27">
              <a:extLst>
                <a:ext uri="{FF2B5EF4-FFF2-40B4-BE49-F238E27FC236}">
                  <a16:creationId xmlns:a16="http://schemas.microsoft.com/office/drawing/2014/main" id="{CC736002-D373-AD75-2D42-B89CDE75F618}"/>
                </a:ext>
              </a:extLst>
            </p:cNvPr>
            <p:cNvSpPr/>
            <p:nvPr/>
          </p:nvSpPr>
          <p:spPr>
            <a:xfrm>
              <a:off x="881740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584B9B36-FCAE-5BCD-FA87-15D121D2AACA}"/>
                </a:ext>
              </a:extLst>
            </p:cNvPr>
            <p:cNvSpPr/>
            <p:nvPr/>
          </p:nvSpPr>
          <p:spPr>
            <a:xfrm>
              <a:off x="881740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33E092A1-A1E9-4717-0C3C-9E3649DDB375}"/>
                </a:ext>
              </a:extLst>
            </p:cNvPr>
            <p:cNvSpPr/>
            <p:nvPr/>
          </p:nvSpPr>
          <p:spPr>
            <a:xfrm>
              <a:off x="909795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350AF655-B724-146A-18AC-916CFB3534FF}"/>
                </a:ext>
              </a:extLst>
            </p:cNvPr>
            <p:cNvSpPr/>
            <p:nvPr/>
          </p:nvSpPr>
          <p:spPr>
            <a:xfrm>
              <a:off x="909795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Oval 31">
              <a:extLst>
                <a:ext uri="{FF2B5EF4-FFF2-40B4-BE49-F238E27FC236}">
                  <a16:creationId xmlns:a16="http://schemas.microsoft.com/office/drawing/2014/main" id="{E1894CEF-EB4D-24A6-93C6-38613300D787}"/>
                </a:ext>
              </a:extLst>
            </p:cNvPr>
            <p:cNvSpPr/>
            <p:nvPr/>
          </p:nvSpPr>
          <p:spPr>
            <a:xfrm>
              <a:off x="938072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D90E42ED-2EFA-6EA1-4909-76EF1254BA63}"/>
                </a:ext>
              </a:extLst>
            </p:cNvPr>
            <p:cNvSpPr/>
            <p:nvPr/>
          </p:nvSpPr>
          <p:spPr>
            <a:xfrm>
              <a:off x="938072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7C49B12D-0AB1-417B-00CA-F4812380A2DB}"/>
                </a:ext>
              </a:extLst>
            </p:cNvPr>
            <p:cNvSpPr/>
            <p:nvPr/>
          </p:nvSpPr>
          <p:spPr>
            <a:xfrm>
              <a:off x="740797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6F437540-778D-CEDA-FFE5-5BE13686692A}"/>
                </a:ext>
              </a:extLst>
            </p:cNvPr>
            <p:cNvSpPr/>
            <p:nvPr/>
          </p:nvSpPr>
          <p:spPr>
            <a:xfrm>
              <a:off x="740797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68086A00-7B4A-2232-5530-1EAA141F41F7}"/>
                </a:ext>
              </a:extLst>
            </p:cNvPr>
            <p:cNvSpPr/>
            <p:nvPr/>
          </p:nvSpPr>
          <p:spPr>
            <a:xfrm>
              <a:off x="769075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AAFC616C-D999-10DB-3BAC-AEE3D3658FC1}"/>
                </a:ext>
              </a:extLst>
            </p:cNvPr>
            <p:cNvSpPr/>
            <p:nvPr/>
          </p:nvSpPr>
          <p:spPr>
            <a:xfrm>
              <a:off x="769075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C2CBD2B9-5395-0DE8-D516-54779D0CB679}"/>
                </a:ext>
              </a:extLst>
            </p:cNvPr>
            <p:cNvSpPr/>
            <p:nvPr/>
          </p:nvSpPr>
          <p:spPr>
            <a:xfrm>
              <a:off x="797130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2D8BEC5B-9BBC-0131-6AAA-6A1698C2537C}"/>
                </a:ext>
              </a:extLst>
            </p:cNvPr>
            <p:cNvSpPr/>
            <p:nvPr/>
          </p:nvSpPr>
          <p:spPr>
            <a:xfrm>
              <a:off x="797130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4BA8E1B0-FFF5-0937-3DD7-1047A1AF6404}"/>
                </a:ext>
              </a:extLst>
            </p:cNvPr>
            <p:cNvSpPr/>
            <p:nvPr/>
          </p:nvSpPr>
          <p:spPr>
            <a:xfrm>
              <a:off x="825407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497CE72C-BACC-7E58-0CDE-69F63BF75CA9}"/>
                </a:ext>
              </a:extLst>
            </p:cNvPr>
            <p:cNvSpPr/>
            <p:nvPr/>
          </p:nvSpPr>
          <p:spPr>
            <a:xfrm>
              <a:off x="825407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E40B06AB-1DAD-36DE-219B-3A047D61383D}"/>
                </a:ext>
              </a:extLst>
            </p:cNvPr>
            <p:cNvSpPr/>
            <p:nvPr/>
          </p:nvSpPr>
          <p:spPr>
            <a:xfrm>
              <a:off x="853462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ABBE0B28-77DB-744A-65FA-64B9A89BFC0B}"/>
                </a:ext>
              </a:extLst>
            </p:cNvPr>
            <p:cNvSpPr/>
            <p:nvPr/>
          </p:nvSpPr>
          <p:spPr>
            <a:xfrm>
              <a:off x="853462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Oval 43">
              <a:extLst>
                <a:ext uri="{FF2B5EF4-FFF2-40B4-BE49-F238E27FC236}">
                  <a16:creationId xmlns:a16="http://schemas.microsoft.com/office/drawing/2014/main" id="{CE797A5A-F419-4175-58AB-16FE2F745311}"/>
                </a:ext>
              </a:extLst>
            </p:cNvPr>
            <p:cNvSpPr/>
            <p:nvPr/>
          </p:nvSpPr>
          <p:spPr>
            <a:xfrm>
              <a:off x="881740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890F23E1-A842-06A6-9CC4-B304B18F822A}"/>
                </a:ext>
              </a:extLst>
            </p:cNvPr>
            <p:cNvSpPr/>
            <p:nvPr/>
          </p:nvSpPr>
          <p:spPr>
            <a:xfrm>
              <a:off x="881740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DB17D211-9118-9742-6218-0A0CEBF07E61}"/>
                </a:ext>
              </a:extLst>
            </p:cNvPr>
            <p:cNvSpPr/>
            <p:nvPr/>
          </p:nvSpPr>
          <p:spPr>
            <a:xfrm>
              <a:off x="909795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Oval 46">
              <a:extLst>
                <a:ext uri="{FF2B5EF4-FFF2-40B4-BE49-F238E27FC236}">
                  <a16:creationId xmlns:a16="http://schemas.microsoft.com/office/drawing/2014/main" id="{4FE613A6-291F-9BE7-AA8D-F4E2CCE4F5C0}"/>
                </a:ext>
              </a:extLst>
            </p:cNvPr>
            <p:cNvSpPr/>
            <p:nvPr/>
          </p:nvSpPr>
          <p:spPr>
            <a:xfrm>
              <a:off x="909795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Oval 47">
              <a:extLst>
                <a:ext uri="{FF2B5EF4-FFF2-40B4-BE49-F238E27FC236}">
                  <a16:creationId xmlns:a16="http://schemas.microsoft.com/office/drawing/2014/main" id="{CDA2907D-9DCB-A546-9120-83B4AE7B7471}"/>
                </a:ext>
              </a:extLst>
            </p:cNvPr>
            <p:cNvSpPr/>
            <p:nvPr/>
          </p:nvSpPr>
          <p:spPr>
            <a:xfrm>
              <a:off x="938072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Oval 48">
              <a:extLst>
                <a:ext uri="{FF2B5EF4-FFF2-40B4-BE49-F238E27FC236}">
                  <a16:creationId xmlns:a16="http://schemas.microsoft.com/office/drawing/2014/main" id="{ED1CCC59-B2D4-53C0-538C-8E7532FACAB8}"/>
                </a:ext>
              </a:extLst>
            </p:cNvPr>
            <p:cNvSpPr/>
            <p:nvPr/>
          </p:nvSpPr>
          <p:spPr>
            <a:xfrm>
              <a:off x="938072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0" name="TextBox 49">
            <a:extLst>
              <a:ext uri="{FF2B5EF4-FFF2-40B4-BE49-F238E27FC236}">
                <a16:creationId xmlns:a16="http://schemas.microsoft.com/office/drawing/2014/main" id="{FE79BBCF-5323-ECDE-6192-41CCCA5B0576}"/>
              </a:ext>
            </a:extLst>
          </p:cNvPr>
          <p:cNvSpPr txBox="1"/>
          <p:nvPr/>
        </p:nvSpPr>
        <p:spPr>
          <a:xfrm>
            <a:off x="1102616" y="3048596"/>
            <a:ext cx="440251" cy="584775"/>
          </a:xfrm>
          <a:prstGeom prst="rect">
            <a:avLst/>
          </a:prstGeom>
          <a:noFill/>
        </p:spPr>
        <p:txBody>
          <a:bodyPr wrap="square" rtlCol="0">
            <a:spAutoFit/>
          </a:bodyPr>
          <a:lstStyle/>
          <a:p>
            <a:r>
              <a:rPr lang="en-US" sz="3200" b="1">
                <a:solidFill>
                  <a:schemeClr val="bg1"/>
                </a:solidFill>
                <a:latin typeface="Poppins" panose="00000500000000000000" pitchFamily="2" charset="0"/>
                <a:cs typeface="Poppins" panose="00000500000000000000" pitchFamily="2" charset="0"/>
              </a:rPr>
              <a:t>1</a:t>
            </a:r>
          </a:p>
        </p:txBody>
      </p:sp>
      <p:sp>
        <p:nvSpPr>
          <p:cNvPr id="52" name="Oval 51">
            <a:extLst>
              <a:ext uri="{FF2B5EF4-FFF2-40B4-BE49-F238E27FC236}">
                <a16:creationId xmlns:a16="http://schemas.microsoft.com/office/drawing/2014/main" id="{5F0E416C-956C-E491-0B3E-218D0B3D7B9B}"/>
              </a:ext>
            </a:extLst>
          </p:cNvPr>
          <p:cNvSpPr/>
          <p:nvPr/>
        </p:nvSpPr>
        <p:spPr>
          <a:xfrm>
            <a:off x="915266" y="4911796"/>
            <a:ext cx="696091" cy="696091"/>
          </a:xfrm>
          <a:prstGeom prst="ellipse">
            <a:avLst/>
          </a:prstGeom>
          <a:solidFill>
            <a:srgbClr val="3E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3ECBF4"/>
              </a:solidFill>
            </a:endParaRPr>
          </a:p>
        </p:txBody>
      </p:sp>
      <p:sp>
        <p:nvSpPr>
          <p:cNvPr id="53" name="TextBox 52">
            <a:extLst>
              <a:ext uri="{FF2B5EF4-FFF2-40B4-BE49-F238E27FC236}">
                <a16:creationId xmlns:a16="http://schemas.microsoft.com/office/drawing/2014/main" id="{7E7DE936-BDCC-D8F0-7660-8784429C68D8}"/>
              </a:ext>
            </a:extLst>
          </p:cNvPr>
          <p:cNvSpPr txBox="1"/>
          <p:nvPr/>
        </p:nvSpPr>
        <p:spPr>
          <a:xfrm>
            <a:off x="1054490" y="4997712"/>
            <a:ext cx="440251" cy="584775"/>
          </a:xfrm>
          <a:prstGeom prst="rect">
            <a:avLst/>
          </a:prstGeom>
          <a:noFill/>
        </p:spPr>
        <p:txBody>
          <a:bodyPr wrap="square" rtlCol="0">
            <a:spAutoFit/>
          </a:bodyPr>
          <a:lstStyle/>
          <a:p>
            <a:r>
              <a:rPr lang="en-US" sz="3200" b="1">
                <a:solidFill>
                  <a:schemeClr val="bg1"/>
                </a:solidFill>
                <a:latin typeface="Poppins" panose="00000500000000000000" pitchFamily="2" charset="0"/>
                <a:cs typeface="Poppins" panose="00000500000000000000" pitchFamily="2" charset="0"/>
              </a:rPr>
              <a:t>2</a:t>
            </a:r>
          </a:p>
        </p:txBody>
      </p:sp>
      <p:sp>
        <p:nvSpPr>
          <p:cNvPr id="54" name="Oval 53">
            <a:extLst>
              <a:ext uri="{FF2B5EF4-FFF2-40B4-BE49-F238E27FC236}">
                <a16:creationId xmlns:a16="http://schemas.microsoft.com/office/drawing/2014/main" id="{54D02CC8-B9AA-30E1-A0BA-F5DD435AB8BC}"/>
              </a:ext>
            </a:extLst>
          </p:cNvPr>
          <p:cNvSpPr/>
          <p:nvPr/>
        </p:nvSpPr>
        <p:spPr>
          <a:xfrm>
            <a:off x="6723974" y="5515793"/>
            <a:ext cx="696091" cy="696091"/>
          </a:xfrm>
          <a:prstGeom prst="ellipse">
            <a:avLst/>
          </a:prstGeom>
          <a:solidFill>
            <a:srgbClr val="3E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3ECBF4"/>
              </a:solidFill>
            </a:endParaRPr>
          </a:p>
        </p:txBody>
      </p:sp>
      <p:sp>
        <p:nvSpPr>
          <p:cNvPr id="55" name="TextBox 54">
            <a:extLst>
              <a:ext uri="{FF2B5EF4-FFF2-40B4-BE49-F238E27FC236}">
                <a16:creationId xmlns:a16="http://schemas.microsoft.com/office/drawing/2014/main" id="{F6A7FFF7-7759-D00E-28BB-EC4C24235C66}"/>
              </a:ext>
            </a:extLst>
          </p:cNvPr>
          <p:cNvSpPr txBox="1"/>
          <p:nvPr/>
        </p:nvSpPr>
        <p:spPr>
          <a:xfrm>
            <a:off x="6911324" y="5601709"/>
            <a:ext cx="440251" cy="584775"/>
          </a:xfrm>
          <a:prstGeom prst="rect">
            <a:avLst/>
          </a:prstGeom>
          <a:noFill/>
        </p:spPr>
        <p:txBody>
          <a:bodyPr wrap="square" rtlCol="0">
            <a:spAutoFit/>
          </a:bodyPr>
          <a:lstStyle/>
          <a:p>
            <a:r>
              <a:rPr lang="en-US" sz="3200" b="1">
                <a:solidFill>
                  <a:schemeClr val="bg1"/>
                </a:solidFill>
                <a:latin typeface="Poppins" panose="00000500000000000000" pitchFamily="2" charset="0"/>
                <a:cs typeface="Poppins" panose="00000500000000000000" pitchFamily="2" charset="0"/>
              </a:rPr>
              <a:t>1</a:t>
            </a:r>
          </a:p>
        </p:txBody>
      </p:sp>
      <p:sp>
        <p:nvSpPr>
          <p:cNvPr id="56" name="Oval 55">
            <a:extLst>
              <a:ext uri="{FF2B5EF4-FFF2-40B4-BE49-F238E27FC236}">
                <a16:creationId xmlns:a16="http://schemas.microsoft.com/office/drawing/2014/main" id="{15CF746E-1502-5158-EBE3-7E91B8B59EAE}"/>
              </a:ext>
            </a:extLst>
          </p:cNvPr>
          <p:cNvSpPr/>
          <p:nvPr/>
        </p:nvSpPr>
        <p:spPr>
          <a:xfrm>
            <a:off x="10436118" y="3133436"/>
            <a:ext cx="696091" cy="696091"/>
          </a:xfrm>
          <a:prstGeom prst="ellipse">
            <a:avLst/>
          </a:prstGeom>
          <a:solidFill>
            <a:srgbClr val="3E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3ECBF4"/>
              </a:solidFill>
            </a:endParaRPr>
          </a:p>
        </p:txBody>
      </p:sp>
      <p:sp>
        <p:nvSpPr>
          <p:cNvPr id="57" name="TextBox 56">
            <a:extLst>
              <a:ext uri="{FF2B5EF4-FFF2-40B4-BE49-F238E27FC236}">
                <a16:creationId xmlns:a16="http://schemas.microsoft.com/office/drawing/2014/main" id="{A3505A75-5C6B-239E-5366-6B313E2E92FE}"/>
              </a:ext>
            </a:extLst>
          </p:cNvPr>
          <p:cNvSpPr txBox="1"/>
          <p:nvPr/>
        </p:nvSpPr>
        <p:spPr>
          <a:xfrm>
            <a:off x="10575342" y="3219352"/>
            <a:ext cx="440251" cy="584775"/>
          </a:xfrm>
          <a:prstGeom prst="rect">
            <a:avLst/>
          </a:prstGeom>
          <a:noFill/>
        </p:spPr>
        <p:txBody>
          <a:bodyPr wrap="square" rtlCol="0">
            <a:spAutoFit/>
          </a:bodyPr>
          <a:lstStyle/>
          <a:p>
            <a:r>
              <a:rPr lang="en-US" sz="3200" b="1">
                <a:solidFill>
                  <a:schemeClr val="bg1"/>
                </a:solidFill>
                <a:latin typeface="Poppins" panose="00000500000000000000" pitchFamily="2" charset="0"/>
                <a:cs typeface="Poppins" panose="00000500000000000000" pitchFamily="2" charset="0"/>
              </a:rPr>
              <a:t>2</a:t>
            </a:r>
          </a:p>
        </p:txBody>
      </p:sp>
    </p:spTree>
    <p:extLst>
      <p:ext uri="{BB962C8B-B14F-4D97-AF65-F5344CB8AC3E}">
        <p14:creationId xmlns:p14="http://schemas.microsoft.com/office/powerpoint/2010/main" val="503522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679618-1AD2-6CF0-6F9F-8553FC312337}"/>
              </a:ext>
            </a:extLst>
          </p:cNvPr>
          <p:cNvSpPr txBox="1"/>
          <p:nvPr/>
        </p:nvSpPr>
        <p:spPr>
          <a:xfrm>
            <a:off x="833378" y="947896"/>
            <a:ext cx="5044907" cy="584775"/>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Optional Activity</a:t>
            </a:r>
          </a:p>
        </p:txBody>
      </p:sp>
      <p:cxnSp>
        <p:nvCxnSpPr>
          <p:cNvPr id="11" name="Straight Connector 10">
            <a:extLst>
              <a:ext uri="{FF2B5EF4-FFF2-40B4-BE49-F238E27FC236}">
                <a16:creationId xmlns:a16="http://schemas.microsoft.com/office/drawing/2014/main" id="{2D9C78E7-FF05-5B3E-345B-431A8BF2CD2E}"/>
              </a:ext>
            </a:extLst>
          </p:cNvPr>
          <p:cNvCxnSpPr/>
          <p:nvPr/>
        </p:nvCxnSpPr>
        <p:spPr>
          <a:xfrm>
            <a:off x="915266" y="1692419"/>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0C0A51-1739-FD4F-17C7-721673ACC747}"/>
              </a:ext>
            </a:extLst>
          </p:cNvPr>
          <p:cNvSpPr txBox="1"/>
          <p:nvPr/>
        </p:nvSpPr>
        <p:spPr>
          <a:xfrm>
            <a:off x="841698" y="2056812"/>
            <a:ext cx="6875350" cy="4126130"/>
          </a:xfrm>
          <a:prstGeom prst="rect">
            <a:avLst/>
          </a:prstGeom>
          <a:noFill/>
        </p:spPr>
        <p:txBody>
          <a:bodyPr wrap="square" rtlCol="0">
            <a:spAutoFit/>
          </a:bodyPr>
          <a:lstStyle/>
          <a:p>
            <a:pPr>
              <a:lnSpc>
                <a:spcPts val="2100"/>
              </a:lnSpc>
            </a:pPr>
            <a:r>
              <a:rPr lang="en-ID" sz="1600" b="0" i="0">
                <a:solidFill>
                  <a:schemeClr val="accent1">
                    <a:lumMod val="75000"/>
                  </a:schemeClr>
                </a:solidFill>
                <a:effectLst/>
                <a:latin typeface="Poppins" panose="00000500000000000000" pitchFamily="2" charset="0"/>
                <a:cs typeface="Poppins" panose="00000500000000000000" pitchFamily="2" charset="0"/>
              </a:rPr>
              <a:t>Middle school students are also at risk of being harmed by fentanyl.  In groups (or individually), design a poster aimed at middle school students informing them how to stay safe from fentanyl. People can share their poster if time permits.</a:t>
            </a:r>
          </a:p>
          <a:p>
            <a:pPr>
              <a:lnSpc>
                <a:spcPts val="2100"/>
              </a:lnSpc>
            </a:pPr>
            <a:endParaRPr lang="en-ID" sz="1600">
              <a:solidFill>
                <a:schemeClr val="accent1">
                  <a:lumMod val="75000"/>
                </a:schemeClr>
              </a:solidFill>
              <a:latin typeface="Poppins" panose="00000500000000000000" pitchFamily="2" charset="0"/>
              <a:cs typeface="Poppins" panose="00000500000000000000" pitchFamily="2" charset="0"/>
            </a:endParaRPr>
          </a:p>
          <a:p>
            <a:pPr>
              <a:lnSpc>
                <a:spcPts val="2100"/>
              </a:lnSpc>
            </a:pPr>
            <a:r>
              <a:rPr lang="en-ID" sz="1600" b="1">
                <a:solidFill>
                  <a:schemeClr val="accent1">
                    <a:lumMod val="75000"/>
                  </a:schemeClr>
                </a:solidFill>
                <a:effectLst/>
                <a:latin typeface="Poppins" pitchFamily="2" charset="77"/>
                <a:cs typeface="Poppins" pitchFamily="2" charset="77"/>
              </a:rPr>
              <a:t>Here are some pointers:</a:t>
            </a:r>
          </a:p>
          <a:p>
            <a:pPr>
              <a:lnSpc>
                <a:spcPts val="21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285750" indent="-285750">
              <a:lnSpc>
                <a:spcPts val="21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Using scare tactics (threatening or scary language) is not a very effective way of reaching young people.</a:t>
            </a:r>
          </a:p>
          <a:p>
            <a:pPr marL="285750" indent="-285750">
              <a:lnSpc>
                <a:spcPts val="2100"/>
              </a:lnSpc>
              <a:buFont typeface="Wingdings" pitchFamily="2" charset="2"/>
              <a:buChar char="v"/>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285750" indent="-285750">
              <a:lnSpc>
                <a:spcPts val="21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Young people prefer honest and straightforward facts. </a:t>
            </a:r>
          </a:p>
          <a:p>
            <a:pPr marL="285750" indent="-285750">
              <a:lnSpc>
                <a:spcPts val="2100"/>
              </a:lnSpc>
              <a:buFont typeface="Wingdings" pitchFamily="2" charset="2"/>
              <a:buChar char="v"/>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285750" indent="-285750">
              <a:lnSpc>
                <a:spcPts val="21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Don’t include pictures of the drugs or people using the drugs.</a:t>
            </a:r>
          </a:p>
          <a:p>
            <a:pPr marL="285750" indent="-285750">
              <a:lnSpc>
                <a:spcPts val="2100"/>
              </a:lnSpc>
              <a:buFont typeface="Wingdings" pitchFamily="2" charset="2"/>
              <a:buChar char="v"/>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285750" indent="-285750">
              <a:lnSpc>
                <a:spcPts val="21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Emphasize what people should do (not what they shouldn’t do). </a:t>
            </a:r>
          </a:p>
        </p:txBody>
      </p:sp>
      <p:sp>
        <p:nvSpPr>
          <p:cNvPr id="9" name="Rectangle 8">
            <a:extLst>
              <a:ext uri="{FF2B5EF4-FFF2-40B4-BE49-F238E27FC236}">
                <a16:creationId xmlns:a16="http://schemas.microsoft.com/office/drawing/2014/main" id="{51589598-1EF8-C791-62F5-74B14636681D}"/>
              </a:ext>
            </a:extLst>
          </p:cNvPr>
          <p:cNvSpPr/>
          <p:nvPr/>
        </p:nvSpPr>
        <p:spPr>
          <a:xfrm>
            <a:off x="10778008" y="6046492"/>
            <a:ext cx="1413992" cy="811508"/>
          </a:xfrm>
          <a:prstGeom prst="rect">
            <a:avLst/>
          </a:prstGeom>
          <a:solidFill>
            <a:srgbClr val="3ECBF4">
              <a:alpha val="33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 name="Group 12">
            <a:extLst>
              <a:ext uri="{FF2B5EF4-FFF2-40B4-BE49-F238E27FC236}">
                <a16:creationId xmlns:a16="http://schemas.microsoft.com/office/drawing/2014/main" id="{07CEBC14-BB10-DE34-D422-5AD2C2C42B2D}"/>
              </a:ext>
            </a:extLst>
          </p:cNvPr>
          <p:cNvGrpSpPr/>
          <p:nvPr/>
        </p:nvGrpSpPr>
        <p:grpSpPr>
          <a:xfrm>
            <a:off x="10177867" y="5735237"/>
            <a:ext cx="1200282" cy="622509"/>
            <a:chOff x="7407977" y="1537855"/>
            <a:chExt cx="2107239" cy="1092889"/>
          </a:xfrm>
          <a:solidFill>
            <a:srgbClr val="1E5CE3">
              <a:alpha val="48000"/>
            </a:srgbClr>
          </a:solidFill>
        </p:grpSpPr>
        <p:sp>
          <p:nvSpPr>
            <p:cNvPr id="15" name="Oval 14">
              <a:extLst>
                <a:ext uri="{FF2B5EF4-FFF2-40B4-BE49-F238E27FC236}">
                  <a16:creationId xmlns:a16="http://schemas.microsoft.com/office/drawing/2014/main" id="{BCDFD0F8-9ABD-F63F-AB3A-F9AD22BBE217}"/>
                </a:ext>
              </a:extLst>
            </p:cNvPr>
            <p:cNvSpPr/>
            <p:nvPr/>
          </p:nvSpPr>
          <p:spPr>
            <a:xfrm>
              <a:off x="740797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99581ED0-B18B-1393-2E88-063601AB5933}"/>
                </a:ext>
              </a:extLst>
            </p:cNvPr>
            <p:cNvSpPr/>
            <p:nvPr/>
          </p:nvSpPr>
          <p:spPr>
            <a:xfrm>
              <a:off x="740797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Oval 16">
              <a:extLst>
                <a:ext uri="{FF2B5EF4-FFF2-40B4-BE49-F238E27FC236}">
                  <a16:creationId xmlns:a16="http://schemas.microsoft.com/office/drawing/2014/main" id="{530405B0-5C14-65D7-8F85-F4A15E13AED0}"/>
                </a:ext>
              </a:extLst>
            </p:cNvPr>
            <p:cNvSpPr/>
            <p:nvPr/>
          </p:nvSpPr>
          <p:spPr>
            <a:xfrm>
              <a:off x="769075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536DAE2A-EA02-88D0-1730-9ABB21979480}"/>
                </a:ext>
              </a:extLst>
            </p:cNvPr>
            <p:cNvSpPr/>
            <p:nvPr/>
          </p:nvSpPr>
          <p:spPr>
            <a:xfrm>
              <a:off x="769075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Oval 18">
              <a:extLst>
                <a:ext uri="{FF2B5EF4-FFF2-40B4-BE49-F238E27FC236}">
                  <a16:creationId xmlns:a16="http://schemas.microsoft.com/office/drawing/2014/main" id="{3712448F-9E85-EB3E-80E3-E79DBD548A1C}"/>
                </a:ext>
              </a:extLst>
            </p:cNvPr>
            <p:cNvSpPr/>
            <p:nvPr/>
          </p:nvSpPr>
          <p:spPr>
            <a:xfrm>
              <a:off x="797130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Oval 19">
              <a:extLst>
                <a:ext uri="{FF2B5EF4-FFF2-40B4-BE49-F238E27FC236}">
                  <a16:creationId xmlns:a16="http://schemas.microsoft.com/office/drawing/2014/main" id="{CDF64676-4342-3ECB-D645-6777C24A954D}"/>
                </a:ext>
              </a:extLst>
            </p:cNvPr>
            <p:cNvSpPr/>
            <p:nvPr/>
          </p:nvSpPr>
          <p:spPr>
            <a:xfrm>
              <a:off x="797130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9E596DD1-E762-7163-7454-6547FE770080}"/>
                </a:ext>
              </a:extLst>
            </p:cNvPr>
            <p:cNvSpPr/>
            <p:nvPr/>
          </p:nvSpPr>
          <p:spPr>
            <a:xfrm>
              <a:off x="825407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19E0284A-2568-C77F-3698-121FE2F7CBFB}"/>
                </a:ext>
              </a:extLst>
            </p:cNvPr>
            <p:cNvSpPr/>
            <p:nvPr/>
          </p:nvSpPr>
          <p:spPr>
            <a:xfrm>
              <a:off x="825407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0BFAFEDA-4382-400E-7C39-5AB998F8CDB1}"/>
                </a:ext>
              </a:extLst>
            </p:cNvPr>
            <p:cNvSpPr/>
            <p:nvPr/>
          </p:nvSpPr>
          <p:spPr>
            <a:xfrm>
              <a:off x="853462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3980FE48-8B40-55E7-F567-AF436356BC43}"/>
                </a:ext>
              </a:extLst>
            </p:cNvPr>
            <p:cNvSpPr/>
            <p:nvPr/>
          </p:nvSpPr>
          <p:spPr>
            <a:xfrm>
              <a:off x="853462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Oval 27">
              <a:extLst>
                <a:ext uri="{FF2B5EF4-FFF2-40B4-BE49-F238E27FC236}">
                  <a16:creationId xmlns:a16="http://schemas.microsoft.com/office/drawing/2014/main" id="{CC736002-D373-AD75-2D42-B89CDE75F618}"/>
                </a:ext>
              </a:extLst>
            </p:cNvPr>
            <p:cNvSpPr/>
            <p:nvPr/>
          </p:nvSpPr>
          <p:spPr>
            <a:xfrm>
              <a:off x="881740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584B9B36-FCAE-5BCD-FA87-15D121D2AACA}"/>
                </a:ext>
              </a:extLst>
            </p:cNvPr>
            <p:cNvSpPr/>
            <p:nvPr/>
          </p:nvSpPr>
          <p:spPr>
            <a:xfrm>
              <a:off x="881740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33E092A1-A1E9-4717-0C3C-9E3649DDB375}"/>
                </a:ext>
              </a:extLst>
            </p:cNvPr>
            <p:cNvSpPr/>
            <p:nvPr/>
          </p:nvSpPr>
          <p:spPr>
            <a:xfrm>
              <a:off x="909795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350AF655-B724-146A-18AC-916CFB3534FF}"/>
                </a:ext>
              </a:extLst>
            </p:cNvPr>
            <p:cNvSpPr/>
            <p:nvPr/>
          </p:nvSpPr>
          <p:spPr>
            <a:xfrm>
              <a:off x="909795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Oval 31">
              <a:extLst>
                <a:ext uri="{FF2B5EF4-FFF2-40B4-BE49-F238E27FC236}">
                  <a16:creationId xmlns:a16="http://schemas.microsoft.com/office/drawing/2014/main" id="{E1894CEF-EB4D-24A6-93C6-38613300D787}"/>
                </a:ext>
              </a:extLst>
            </p:cNvPr>
            <p:cNvSpPr/>
            <p:nvPr/>
          </p:nvSpPr>
          <p:spPr>
            <a:xfrm>
              <a:off x="938072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D90E42ED-2EFA-6EA1-4909-76EF1254BA63}"/>
                </a:ext>
              </a:extLst>
            </p:cNvPr>
            <p:cNvSpPr/>
            <p:nvPr/>
          </p:nvSpPr>
          <p:spPr>
            <a:xfrm>
              <a:off x="938072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7C49B12D-0AB1-417B-00CA-F4812380A2DB}"/>
                </a:ext>
              </a:extLst>
            </p:cNvPr>
            <p:cNvSpPr/>
            <p:nvPr/>
          </p:nvSpPr>
          <p:spPr>
            <a:xfrm>
              <a:off x="740797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6F437540-778D-CEDA-FFE5-5BE13686692A}"/>
                </a:ext>
              </a:extLst>
            </p:cNvPr>
            <p:cNvSpPr/>
            <p:nvPr/>
          </p:nvSpPr>
          <p:spPr>
            <a:xfrm>
              <a:off x="740797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68086A00-7B4A-2232-5530-1EAA141F41F7}"/>
                </a:ext>
              </a:extLst>
            </p:cNvPr>
            <p:cNvSpPr/>
            <p:nvPr/>
          </p:nvSpPr>
          <p:spPr>
            <a:xfrm>
              <a:off x="769075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AAFC616C-D999-10DB-3BAC-AEE3D3658FC1}"/>
                </a:ext>
              </a:extLst>
            </p:cNvPr>
            <p:cNvSpPr/>
            <p:nvPr/>
          </p:nvSpPr>
          <p:spPr>
            <a:xfrm>
              <a:off x="769075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C2CBD2B9-5395-0DE8-D516-54779D0CB679}"/>
                </a:ext>
              </a:extLst>
            </p:cNvPr>
            <p:cNvSpPr/>
            <p:nvPr/>
          </p:nvSpPr>
          <p:spPr>
            <a:xfrm>
              <a:off x="797130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2D8BEC5B-9BBC-0131-6AAA-6A1698C2537C}"/>
                </a:ext>
              </a:extLst>
            </p:cNvPr>
            <p:cNvSpPr/>
            <p:nvPr/>
          </p:nvSpPr>
          <p:spPr>
            <a:xfrm>
              <a:off x="797130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4BA8E1B0-FFF5-0937-3DD7-1047A1AF6404}"/>
                </a:ext>
              </a:extLst>
            </p:cNvPr>
            <p:cNvSpPr/>
            <p:nvPr/>
          </p:nvSpPr>
          <p:spPr>
            <a:xfrm>
              <a:off x="825407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497CE72C-BACC-7E58-0CDE-69F63BF75CA9}"/>
                </a:ext>
              </a:extLst>
            </p:cNvPr>
            <p:cNvSpPr/>
            <p:nvPr/>
          </p:nvSpPr>
          <p:spPr>
            <a:xfrm>
              <a:off x="825407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E40B06AB-1DAD-36DE-219B-3A047D61383D}"/>
                </a:ext>
              </a:extLst>
            </p:cNvPr>
            <p:cNvSpPr/>
            <p:nvPr/>
          </p:nvSpPr>
          <p:spPr>
            <a:xfrm>
              <a:off x="853462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ABBE0B28-77DB-744A-65FA-64B9A89BFC0B}"/>
                </a:ext>
              </a:extLst>
            </p:cNvPr>
            <p:cNvSpPr/>
            <p:nvPr/>
          </p:nvSpPr>
          <p:spPr>
            <a:xfrm>
              <a:off x="853462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Oval 43">
              <a:extLst>
                <a:ext uri="{FF2B5EF4-FFF2-40B4-BE49-F238E27FC236}">
                  <a16:creationId xmlns:a16="http://schemas.microsoft.com/office/drawing/2014/main" id="{CE797A5A-F419-4175-58AB-16FE2F745311}"/>
                </a:ext>
              </a:extLst>
            </p:cNvPr>
            <p:cNvSpPr/>
            <p:nvPr/>
          </p:nvSpPr>
          <p:spPr>
            <a:xfrm>
              <a:off x="881740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890F23E1-A842-06A6-9CC4-B304B18F822A}"/>
                </a:ext>
              </a:extLst>
            </p:cNvPr>
            <p:cNvSpPr/>
            <p:nvPr/>
          </p:nvSpPr>
          <p:spPr>
            <a:xfrm>
              <a:off x="881740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DB17D211-9118-9742-6218-0A0CEBF07E61}"/>
                </a:ext>
              </a:extLst>
            </p:cNvPr>
            <p:cNvSpPr/>
            <p:nvPr/>
          </p:nvSpPr>
          <p:spPr>
            <a:xfrm>
              <a:off x="909795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Oval 46">
              <a:extLst>
                <a:ext uri="{FF2B5EF4-FFF2-40B4-BE49-F238E27FC236}">
                  <a16:creationId xmlns:a16="http://schemas.microsoft.com/office/drawing/2014/main" id="{4FE613A6-291F-9BE7-AA8D-F4E2CCE4F5C0}"/>
                </a:ext>
              </a:extLst>
            </p:cNvPr>
            <p:cNvSpPr/>
            <p:nvPr/>
          </p:nvSpPr>
          <p:spPr>
            <a:xfrm>
              <a:off x="909795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Oval 47">
              <a:extLst>
                <a:ext uri="{FF2B5EF4-FFF2-40B4-BE49-F238E27FC236}">
                  <a16:creationId xmlns:a16="http://schemas.microsoft.com/office/drawing/2014/main" id="{CDA2907D-9DCB-A546-9120-83B4AE7B7471}"/>
                </a:ext>
              </a:extLst>
            </p:cNvPr>
            <p:cNvSpPr/>
            <p:nvPr/>
          </p:nvSpPr>
          <p:spPr>
            <a:xfrm>
              <a:off x="938072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Oval 48">
              <a:extLst>
                <a:ext uri="{FF2B5EF4-FFF2-40B4-BE49-F238E27FC236}">
                  <a16:creationId xmlns:a16="http://schemas.microsoft.com/office/drawing/2014/main" id="{ED1CCC59-B2D4-53C0-538C-8E7532FACAB8}"/>
                </a:ext>
              </a:extLst>
            </p:cNvPr>
            <p:cNvSpPr/>
            <p:nvPr/>
          </p:nvSpPr>
          <p:spPr>
            <a:xfrm>
              <a:off x="938072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a:extLst>
              <a:ext uri="{FF2B5EF4-FFF2-40B4-BE49-F238E27FC236}">
                <a16:creationId xmlns:a16="http://schemas.microsoft.com/office/drawing/2014/main" id="{9AE4A0D3-C2D8-55E9-B3EF-F177DEF0C2FE}"/>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t="3819" b="811"/>
          <a:stretch/>
        </p:blipFill>
        <p:spPr>
          <a:xfrm>
            <a:off x="7942322" y="679694"/>
            <a:ext cx="3416300" cy="4191593"/>
          </a:xfrm>
        </p:spPr>
      </p:pic>
    </p:spTree>
    <p:extLst>
      <p:ext uri="{BB962C8B-B14F-4D97-AF65-F5344CB8AC3E}">
        <p14:creationId xmlns:p14="http://schemas.microsoft.com/office/powerpoint/2010/main" val="3728049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679618-1AD2-6CF0-6F9F-8553FC312337}"/>
              </a:ext>
            </a:extLst>
          </p:cNvPr>
          <p:cNvSpPr txBox="1"/>
          <p:nvPr/>
        </p:nvSpPr>
        <p:spPr>
          <a:xfrm>
            <a:off x="833378" y="947896"/>
            <a:ext cx="5044907" cy="1569660"/>
          </a:xfrm>
          <a:prstGeom prst="rect">
            <a:avLst/>
          </a:prstGeom>
          <a:noFill/>
        </p:spPr>
        <p:txBody>
          <a:bodyPr wrap="square" rtlCol="0">
            <a:spAutoFit/>
          </a:bodyPr>
          <a:lstStyle/>
          <a:p>
            <a:r>
              <a:rPr lang="en-US" sz="3200" b="1">
                <a:solidFill>
                  <a:srgbClr val="0070C0"/>
                </a:solidFill>
                <a:latin typeface="Poppins" panose="00000500000000000000" pitchFamily="2" charset="0"/>
                <a:cs typeface="Poppins" panose="00000500000000000000" pitchFamily="2" charset="0"/>
              </a:rPr>
              <a:t>References and Resources</a:t>
            </a:r>
          </a:p>
          <a:p>
            <a:endParaRPr lang="en-US" sz="3200" b="1">
              <a:solidFill>
                <a:schemeClr val="tx1">
                  <a:lumMod val="85000"/>
                  <a:lumOff val="15000"/>
                </a:schemeClr>
              </a:solidFill>
              <a:latin typeface="Poppins" panose="00000500000000000000"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2D9C78E7-FF05-5B3E-345B-431A8BF2CD2E}"/>
              </a:ext>
            </a:extLst>
          </p:cNvPr>
          <p:cNvCxnSpPr/>
          <p:nvPr/>
        </p:nvCxnSpPr>
        <p:spPr>
          <a:xfrm>
            <a:off x="915266" y="2229830"/>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0C0A51-1739-FD4F-17C7-721673ACC747}"/>
              </a:ext>
            </a:extLst>
          </p:cNvPr>
          <p:cNvSpPr txBox="1"/>
          <p:nvPr/>
        </p:nvSpPr>
        <p:spPr>
          <a:xfrm>
            <a:off x="813851" y="2588550"/>
            <a:ext cx="8301625" cy="3954929"/>
          </a:xfrm>
          <a:prstGeom prst="rect">
            <a:avLst/>
          </a:prstGeom>
          <a:noFill/>
        </p:spPr>
        <p:txBody>
          <a:bodyPr wrap="square" rtlCol="0">
            <a:spAutoFit/>
          </a:bodyPr>
          <a:lstStyle/>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3"/>
              </a:rPr>
              <a:t>https://www.dea.gov</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4"/>
              </a:rPr>
              <a:t>https://www.dea.gov/onepill</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5"/>
              </a:rPr>
              <a:t>https://www.clearvuehealth.com/im/opioidlethaldoses/</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6"/>
              </a:rPr>
              <a:t>https://nida.nih.gov/</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7"/>
              </a:rPr>
              <a:t>https://drugabusestatistics.org/opioid-epidemic/</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8"/>
              </a:rPr>
              <a:t>https://jamanetwork.com/journals/jamainternalmedicine/fullarticle/2542417</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9"/>
              </a:rPr>
              <a:t>https://www.cdc.gov/nchs/fastats/deaths.htm</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10"/>
              </a:rPr>
              <a:t>https://www.cdc.gov/nchs/data/vsrr/VSRR016.pdf</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11"/>
              </a:rPr>
              <a:t>https://www.familiesagainstfentanyl.org/</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12"/>
              </a:rPr>
              <a:t>https://wisqars.cdc.gov/fatal-leading</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13"/>
              </a:rPr>
              <a:t>https://www.samhsa.gov/medications-substance-use-disorders/medications-counseling-related-conditions/opioid-overdose</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14"/>
              </a:rPr>
              <a:t>https://www.justthinktwice.gov</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r>
              <a:rPr lang="en-ID" sz="1600" b="0" i="0">
                <a:solidFill>
                  <a:schemeClr val="accent1">
                    <a:lumMod val="75000"/>
                  </a:schemeClr>
                </a:solidFill>
                <a:effectLst/>
                <a:latin typeface="Poppins" panose="00000500000000000000" pitchFamily="2" charset="0"/>
                <a:cs typeface="Poppins" panose="00000500000000000000" pitchFamily="2" charset="0"/>
                <a:hlinkClick r:id="rId15"/>
              </a:rPr>
              <a:t>https://www.vfhy.org</a:t>
            </a:r>
            <a:r>
              <a:rPr lang="en-ID" sz="1600" b="0" i="0">
                <a:solidFill>
                  <a:schemeClr val="accent1">
                    <a:lumMod val="75000"/>
                  </a:schemeClr>
                </a:solidFill>
                <a:effectLst/>
                <a:latin typeface="Poppins" panose="00000500000000000000" pitchFamily="2" charset="0"/>
                <a:cs typeface="Poppins" panose="00000500000000000000" pitchFamily="2" charset="0"/>
              </a:rPr>
              <a:t>  </a:t>
            </a:r>
          </a:p>
          <a:p>
            <a:pPr marL="285750" indent="-285750">
              <a:buFont typeface="Arial" panose="020B0604020202020204" pitchFamily="34" charset="0"/>
              <a:buChar char="•"/>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171450" indent="-171450" algn="just">
              <a:buFont typeface="Arial" panose="020B0604020202020204" pitchFamily="34" charset="0"/>
              <a:buChar char="•"/>
            </a:pPr>
            <a:endParaRPr lang="en-ID" sz="1100" b="0" i="0">
              <a:solidFill>
                <a:schemeClr val="bg1">
                  <a:lumMod val="50000"/>
                </a:schemeClr>
              </a:solidFill>
              <a:effectLst/>
              <a:latin typeface="Poppins" panose="00000500000000000000" pitchFamily="2" charset="0"/>
              <a:cs typeface="Poppins" panose="00000500000000000000" pitchFamily="2" charset="0"/>
            </a:endParaRPr>
          </a:p>
        </p:txBody>
      </p:sp>
      <p:pic>
        <p:nvPicPr>
          <p:cNvPr id="8" name="Picture Placeholder 6">
            <a:extLst>
              <a:ext uri="{FF2B5EF4-FFF2-40B4-BE49-F238E27FC236}">
                <a16:creationId xmlns:a16="http://schemas.microsoft.com/office/drawing/2014/main" id="{66221EFC-70C8-8072-2BB1-14C084AE5959}"/>
              </a:ext>
            </a:extLst>
          </p:cNvPr>
          <p:cNvPicPr>
            <a:picLocks noChangeAspect="1"/>
          </p:cNvPicPr>
          <p:nvPr/>
        </p:nvPicPr>
        <p:blipFill rotWithShape="1">
          <a:blip r:embed="rId16">
            <a:extLst>
              <a:ext uri="{28A0092B-C50C-407E-A947-70E740481C1C}">
                <a14:useLocalDpi xmlns:a14="http://schemas.microsoft.com/office/drawing/2010/main" val="0"/>
              </a:ext>
            </a:extLst>
          </a:blip>
          <a:srcRect l="26400" r="3130"/>
          <a:stretch/>
        </p:blipFill>
        <p:spPr>
          <a:xfrm>
            <a:off x="9199940" y="626324"/>
            <a:ext cx="2293938" cy="4187825"/>
          </a:xfrm>
          <a:custGeom>
            <a:avLst/>
            <a:gdLst>
              <a:gd name="connsiteX0" fmla="*/ 0 w 2293257"/>
              <a:gd name="connsiteY0" fmla="*/ 0 h 2788874"/>
              <a:gd name="connsiteX1" fmla="*/ 2293257 w 2293257"/>
              <a:gd name="connsiteY1" fmla="*/ 0 h 2788874"/>
              <a:gd name="connsiteX2" fmla="*/ 2293257 w 2293257"/>
              <a:gd name="connsiteY2" fmla="*/ 2788874 h 2788874"/>
              <a:gd name="connsiteX3" fmla="*/ 0 w 2293257"/>
              <a:gd name="connsiteY3" fmla="*/ 2788874 h 2788874"/>
            </a:gdLst>
            <a:ahLst/>
            <a:cxnLst>
              <a:cxn ang="0">
                <a:pos x="connsiteX0" y="connsiteY0"/>
              </a:cxn>
              <a:cxn ang="0">
                <a:pos x="connsiteX1" y="connsiteY1"/>
              </a:cxn>
              <a:cxn ang="0">
                <a:pos x="connsiteX2" y="connsiteY2"/>
              </a:cxn>
              <a:cxn ang="0">
                <a:pos x="connsiteX3" y="connsiteY3"/>
              </a:cxn>
            </a:cxnLst>
            <a:rect l="l" t="t" r="r" b="b"/>
            <a:pathLst>
              <a:path w="2293257" h="2788874">
                <a:moveTo>
                  <a:pt x="0" y="0"/>
                </a:moveTo>
                <a:lnTo>
                  <a:pt x="2293257" y="0"/>
                </a:lnTo>
                <a:lnTo>
                  <a:pt x="2293257" y="2788874"/>
                </a:lnTo>
                <a:lnTo>
                  <a:pt x="0" y="2788874"/>
                </a:lnTo>
                <a:close/>
              </a:path>
            </a:pathLst>
          </a:custGeom>
          <a:pattFill prst="pct5">
            <a:fgClr>
              <a:schemeClr val="accent1"/>
            </a:fgClr>
            <a:bgClr>
              <a:schemeClr val="bg1"/>
            </a:bgClr>
          </a:pattFill>
        </p:spPr>
      </p:pic>
      <p:sp>
        <p:nvSpPr>
          <p:cNvPr id="9" name="Rectangle 8">
            <a:extLst>
              <a:ext uri="{FF2B5EF4-FFF2-40B4-BE49-F238E27FC236}">
                <a16:creationId xmlns:a16="http://schemas.microsoft.com/office/drawing/2014/main" id="{51589598-1EF8-C791-62F5-74B14636681D}"/>
              </a:ext>
            </a:extLst>
          </p:cNvPr>
          <p:cNvSpPr/>
          <p:nvPr/>
        </p:nvSpPr>
        <p:spPr>
          <a:xfrm>
            <a:off x="10778008" y="6046492"/>
            <a:ext cx="1413992" cy="811508"/>
          </a:xfrm>
          <a:prstGeom prst="rect">
            <a:avLst/>
          </a:prstGeom>
          <a:solidFill>
            <a:srgbClr val="3ECBF4">
              <a:alpha val="33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 name="Group 12">
            <a:extLst>
              <a:ext uri="{FF2B5EF4-FFF2-40B4-BE49-F238E27FC236}">
                <a16:creationId xmlns:a16="http://schemas.microsoft.com/office/drawing/2014/main" id="{07CEBC14-BB10-DE34-D422-5AD2C2C42B2D}"/>
              </a:ext>
            </a:extLst>
          </p:cNvPr>
          <p:cNvGrpSpPr/>
          <p:nvPr/>
        </p:nvGrpSpPr>
        <p:grpSpPr>
          <a:xfrm>
            <a:off x="10177867" y="5735237"/>
            <a:ext cx="1200282" cy="622509"/>
            <a:chOff x="7407977" y="1537855"/>
            <a:chExt cx="2107239" cy="1092889"/>
          </a:xfrm>
          <a:solidFill>
            <a:srgbClr val="1E5CE3">
              <a:alpha val="48000"/>
            </a:srgbClr>
          </a:solidFill>
        </p:grpSpPr>
        <p:sp>
          <p:nvSpPr>
            <p:cNvPr id="15" name="Oval 14">
              <a:extLst>
                <a:ext uri="{FF2B5EF4-FFF2-40B4-BE49-F238E27FC236}">
                  <a16:creationId xmlns:a16="http://schemas.microsoft.com/office/drawing/2014/main" id="{BCDFD0F8-9ABD-F63F-AB3A-F9AD22BBE217}"/>
                </a:ext>
              </a:extLst>
            </p:cNvPr>
            <p:cNvSpPr/>
            <p:nvPr/>
          </p:nvSpPr>
          <p:spPr>
            <a:xfrm>
              <a:off x="740797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99581ED0-B18B-1393-2E88-063601AB5933}"/>
                </a:ext>
              </a:extLst>
            </p:cNvPr>
            <p:cNvSpPr/>
            <p:nvPr/>
          </p:nvSpPr>
          <p:spPr>
            <a:xfrm>
              <a:off x="740797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Oval 16">
              <a:extLst>
                <a:ext uri="{FF2B5EF4-FFF2-40B4-BE49-F238E27FC236}">
                  <a16:creationId xmlns:a16="http://schemas.microsoft.com/office/drawing/2014/main" id="{530405B0-5C14-65D7-8F85-F4A15E13AED0}"/>
                </a:ext>
              </a:extLst>
            </p:cNvPr>
            <p:cNvSpPr/>
            <p:nvPr/>
          </p:nvSpPr>
          <p:spPr>
            <a:xfrm>
              <a:off x="769075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536DAE2A-EA02-88D0-1730-9ABB21979480}"/>
                </a:ext>
              </a:extLst>
            </p:cNvPr>
            <p:cNvSpPr/>
            <p:nvPr/>
          </p:nvSpPr>
          <p:spPr>
            <a:xfrm>
              <a:off x="769075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Oval 18">
              <a:extLst>
                <a:ext uri="{FF2B5EF4-FFF2-40B4-BE49-F238E27FC236}">
                  <a16:creationId xmlns:a16="http://schemas.microsoft.com/office/drawing/2014/main" id="{3712448F-9E85-EB3E-80E3-E79DBD548A1C}"/>
                </a:ext>
              </a:extLst>
            </p:cNvPr>
            <p:cNvSpPr/>
            <p:nvPr/>
          </p:nvSpPr>
          <p:spPr>
            <a:xfrm>
              <a:off x="797130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Oval 19">
              <a:extLst>
                <a:ext uri="{FF2B5EF4-FFF2-40B4-BE49-F238E27FC236}">
                  <a16:creationId xmlns:a16="http://schemas.microsoft.com/office/drawing/2014/main" id="{CDF64676-4342-3ECB-D645-6777C24A954D}"/>
                </a:ext>
              </a:extLst>
            </p:cNvPr>
            <p:cNvSpPr/>
            <p:nvPr/>
          </p:nvSpPr>
          <p:spPr>
            <a:xfrm>
              <a:off x="797130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9E596DD1-E762-7163-7454-6547FE770080}"/>
                </a:ext>
              </a:extLst>
            </p:cNvPr>
            <p:cNvSpPr/>
            <p:nvPr/>
          </p:nvSpPr>
          <p:spPr>
            <a:xfrm>
              <a:off x="825407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19E0284A-2568-C77F-3698-121FE2F7CBFB}"/>
                </a:ext>
              </a:extLst>
            </p:cNvPr>
            <p:cNvSpPr/>
            <p:nvPr/>
          </p:nvSpPr>
          <p:spPr>
            <a:xfrm>
              <a:off x="825407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0BFAFEDA-4382-400E-7C39-5AB998F8CDB1}"/>
                </a:ext>
              </a:extLst>
            </p:cNvPr>
            <p:cNvSpPr/>
            <p:nvPr/>
          </p:nvSpPr>
          <p:spPr>
            <a:xfrm>
              <a:off x="853462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3980FE48-8B40-55E7-F567-AF436356BC43}"/>
                </a:ext>
              </a:extLst>
            </p:cNvPr>
            <p:cNvSpPr/>
            <p:nvPr/>
          </p:nvSpPr>
          <p:spPr>
            <a:xfrm>
              <a:off x="853462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Oval 27">
              <a:extLst>
                <a:ext uri="{FF2B5EF4-FFF2-40B4-BE49-F238E27FC236}">
                  <a16:creationId xmlns:a16="http://schemas.microsoft.com/office/drawing/2014/main" id="{CC736002-D373-AD75-2D42-B89CDE75F618}"/>
                </a:ext>
              </a:extLst>
            </p:cNvPr>
            <p:cNvSpPr/>
            <p:nvPr/>
          </p:nvSpPr>
          <p:spPr>
            <a:xfrm>
              <a:off x="881740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584B9B36-FCAE-5BCD-FA87-15D121D2AACA}"/>
                </a:ext>
              </a:extLst>
            </p:cNvPr>
            <p:cNvSpPr/>
            <p:nvPr/>
          </p:nvSpPr>
          <p:spPr>
            <a:xfrm>
              <a:off x="881740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33E092A1-A1E9-4717-0C3C-9E3649DDB375}"/>
                </a:ext>
              </a:extLst>
            </p:cNvPr>
            <p:cNvSpPr/>
            <p:nvPr/>
          </p:nvSpPr>
          <p:spPr>
            <a:xfrm>
              <a:off x="909795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350AF655-B724-146A-18AC-916CFB3534FF}"/>
                </a:ext>
              </a:extLst>
            </p:cNvPr>
            <p:cNvSpPr/>
            <p:nvPr/>
          </p:nvSpPr>
          <p:spPr>
            <a:xfrm>
              <a:off x="909795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Oval 31">
              <a:extLst>
                <a:ext uri="{FF2B5EF4-FFF2-40B4-BE49-F238E27FC236}">
                  <a16:creationId xmlns:a16="http://schemas.microsoft.com/office/drawing/2014/main" id="{E1894CEF-EB4D-24A6-93C6-38613300D787}"/>
                </a:ext>
              </a:extLst>
            </p:cNvPr>
            <p:cNvSpPr/>
            <p:nvPr/>
          </p:nvSpPr>
          <p:spPr>
            <a:xfrm>
              <a:off x="938072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D90E42ED-2EFA-6EA1-4909-76EF1254BA63}"/>
                </a:ext>
              </a:extLst>
            </p:cNvPr>
            <p:cNvSpPr/>
            <p:nvPr/>
          </p:nvSpPr>
          <p:spPr>
            <a:xfrm>
              <a:off x="938072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7C49B12D-0AB1-417B-00CA-F4812380A2DB}"/>
                </a:ext>
              </a:extLst>
            </p:cNvPr>
            <p:cNvSpPr/>
            <p:nvPr/>
          </p:nvSpPr>
          <p:spPr>
            <a:xfrm>
              <a:off x="740797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6F437540-778D-CEDA-FFE5-5BE13686692A}"/>
                </a:ext>
              </a:extLst>
            </p:cNvPr>
            <p:cNvSpPr/>
            <p:nvPr/>
          </p:nvSpPr>
          <p:spPr>
            <a:xfrm>
              <a:off x="740797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68086A00-7B4A-2232-5530-1EAA141F41F7}"/>
                </a:ext>
              </a:extLst>
            </p:cNvPr>
            <p:cNvSpPr/>
            <p:nvPr/>
          </p:nvSpPr>
          <p:spPr>
            <a:xfrm>
              <a:off x="769075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AAFC616C-D999-10DB-3BAC-AEE3D3658FC1}"/>
                </a:ext>
              </a:extLst>
            </p:cNvPr>
            <p:cNvSpPr/>
            <p:nvPr/>
          </p:nvSpPr>
          <p:spPr>
            <a:xfrm>
              <a:off x="769075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C2CBD2B9-5395-0DE8-D516-54779D0CB679}"/>
                </a:ext>
              </a:extLst>
            </p:cNvPr>
            <p:cNvSpPr/>
            <p:nvPr/>
          </p:nvSpPr>
          <p:spPr>
            <a:xfrm>
              <a:off x="797130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2D8BEC5B-9BBC-0131-6AAA-6A1698C2537C}"/>
                </a:ext>
              </a:extLst>
            </p:cNvPr>
            <p:cNvSpPr/>
            <p:nvPr/>
          </p:nvSpPr>
          <p:spPr>
            <a:xfrm>
              <a:off x="797130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4BA8E1B0-FFF5-0937-3DD7-1047A1AF6404}"/>
                </a:ext>
              </a:extLst>
            </p:cNvPr>
            <p:cNvSpPr/>
            <p:nvPr/>
          </p:nvSpPr>
          <p:spPr>
            <a:xfrm>
              <a:off x="825407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497CE72C-BACC-7E58-0CDE-69F63BF75CA9}"/>
                </a:ext>
              </a:extLst>
            </p:cNvPr>
            <p:cNvSpPr/>
            <p:nvPr/>
          </p:nvSpPr>
          <p:spPr>
            <a:xfrm>
              <a:off x="825407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E40B06AB-1DAD-36DE-219B-3A047D61383D}"/>
                </a:ext>
              </a:extLst>
            </p:cNvPr>
            <p:cNvSpPr/>
            <p:nvPr/>
          </p:nvSpPr>
          <p:spPr>
            <a:xfrm>
              <a:off x="853462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ABBE0B28-77DB-744A-65FA-64B9A89BFC0B}"/>
                </a:ext>
              </a:extLst>
            </p:cNvPr>
            <p:cNvSpPr/>
            <p:nvPr/>
          </p:nvSpPr>
          <p:spPr>
            <a:xfrm>
              <a:off x="853462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Oval 43">
              <a:extLst>
                <a:ext uri="{FF2B5EF4-FFF2-40B4-BE49-F238E27FC236}">
                  <a16:creationId xmlns:a16="http://schemas.microsoft.com/office/drawing/2014/main" id="{CE797A5A-F419-4175-58AB-16FE2F745311}"/>
                </a:ext>
              </a:extLst>
            </p:cNvPr>
            <p:cNvSpPr/>
            <p:nvPr/>
          </p:nvSpPr>
          <p:spPr>
            <a:xfrm>
              <a:off x="881740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890F23E1-A842-06A6-9CC4-B304B18F822A}"/>
                </a:ext>
              </a:extLst>
            </p:cNvPr>
            <p:cNvSpPr/>
            <p:nvPr/>
          </p:nvSpPr>
          <p:spPr>
            <a:xfrm>
              <a:off x="881740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DB17D211-9118-9742-6218-0A0CEBF07E61}"/>
                </a:ext>
              </a:extLst>
            </p:cNvPr>
            <p:cNvSpPr/>
            <p:nvPr/>
          </p:nvSpPr>
          <p:spPr>
            <a:xfrm>
              <a:off x="909795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Oval 46">
              <a:extLst>
                <a:ext uri="{FF2B5EF4-FFF2-40B4-BE49-F238E27FC236}">
                  <a16:creationId xmlns:a16="http://schemas.microsoft.com/office/drawing/2014/main" id="{4FE613A6-291F-9BE7-AA8D-F4E2CCE4F5C0}"/>
                </a:ext>
              </a:extLst>
            </p:cNvPr>
            <p:cNvSpPr/>
            <p:nvPr/>
          </p:nvSpPr>
          <p:spPr>
            <a:xfrm>
              <a:off x="909795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Oval 47">
              <a:extLst>
                <a:ext uri="{FF2B5EF4-FFF2-40B4-BE49-F238E27FC236}">
                  <a16:creationId xmlns:a16="http://schemas.microsoft.com/office/drawing/2014/main" id="{CDA2907D-9DCB-A546-9120-83B4AE7B7471}"/>
                </a:ext>
              </a:extLst>
            </p:cNvPr>
            <p:cNvSpPr/>
            <p:nvPr/>
          </p:nvSpPr>
          <p:spPr>
            <a:xfrm>
              <a:off x="938072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Oval 48">
              <a:extLst>
                <a:ext uri="{FF2B5EF4-FFF2-40B4-BE49-F238E27FC236}">
                  <a16:creationId xmlns:a16="http://schemas.microsoft.com/office/drawing/2014/main" id="{ED1CCC59-B2D4-53C0-538C-8E7532FACAB8}"/>
                </a:ext>
              </a:extLst>
            </p:cNvPr>
            <p:cNvSpPr/>
            <p:nvPr/>
          </p:nvSpPr>
          <p:spPr>
            <a:xfrm>
              <a:off x="938072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3735271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679618-1AD2-6CF0-6F9F-8553FC312337}"/>
              </a:ext>
            </a:extLst>
          </p:cNvPr>
          <p:cNvSpPr txBox="1"/>
          <p:nvPr/>
        </p:nvSpPr>
        <p:spPr>
          <a:xfrm>
            <a:off x="833378" y="947896"/>
            <a:ext cx="5044907" cy="584775"/>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Optional Activity</a:t>
            </a:r>
          </a:p>
        </p:txBody>
      </p:sp>
      <p:cxnSp>
        <p:nvCxnSpPr>
          <p:cNvPr id="11" name="Straight Connector 10">
            <a:extLst>
              <a:ext uri="{FF2B5EF4-FFF2-40B4-BE49-F238E27FC236}">
                <a16:creationId xmlns:a16="http://schemas.microsoft.com/office/drawing/2014/main" id="{2D9C78E7-FF05-5B3E-345B-431A8BF2CD2E}"/>
              </a:ext>
            </a:extLst>
          </p:cNvPr>
          <p:cNvCxnSpPr/>
          <p:nvPr/>
        </p:nvCxnSpPr>
        <p:spPr>
          <a:xfrm>
            <a:off x="915266" y="1692419"/>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0C0A51-1739-FD4F-17C7-721673ACC747}"/>
              </a:ext>
            </a:extLst>
          </p:cNvPr>
          <p:cNvSpPr txBox="1"/>
          <p:nvPr/>
        </p:nvSpPr>
        <p:spPr>
          <a:xfrm>
            <a:off x="813851" y="2490065"/>
            <a:ext cx="5482675" cy="3416320"/>
          </a:xfrm>
          <a:prstGeom prst="rect">
            <a:avLst/>
          </a:prstGeom>
          <a:noFill/>
        </p:spPr>
        <p:txBody>
          <a:bodyPr wrap="square" rtlCol="0">
            <a:spAutoFit/>
          </a:bodyPr>
          <a:lstStyle/>
          <a:p>
            <a:r>
              <a:rPr lang="en-ID" b="1">
                <a:solidFill>
                  <a:srgbClr val="3ECBF4"/>
                </a:solidFill>
                <a:effectLst/>
                <a:latin typeface="Poppins" pitchFamily="2" charset="77"/>
                <a:cs typeface="Poppins" pitchFamily="2" charset="77"/>
              </a:rPr>
              <a:t>If you administered a pre-survey, you may:</a:t>
            </a:r>
          </a:p>
          <a:p>
            <a:endParaRPr lang="en-ID" b="0" i="0">
              <a:solidFill>
                <a:schemeClr val="accent1">
                  <a:lumMod val="75000"/>
                </a:schemeClr>
              </a:solidFill>
              <a:effectLst/>
              <a:latin typeface="Poppins" panose="00000500000000000000" pitchFamily="2" charset="0"/>
              <a:cs typeface="Poppins" panose="00000500000000000000" pitchFamily="2" charset="0"/>
            </a:endParaRPr>
          </a:p>
          <a:p>
            <a:r>
              <a:rPr lang="en-ID" b="0" i="0">
                <a:solidFill>
                  <a:schemeClr val="accent1">
                    <a:lumMod val="75000"/>
                  </a:schemeClr>
                </a:solidFill>
                <a:effectLst/>
                <a:latin typeface="Poppins" panose="00000500000000000000" pitchFamily="2" charset="0"/>
                <a:cs typeface="Poppins" panose="00000500000000000000" pitchFamily="2" charset="0"/>
              </a:rPr>
              <a:t>Administer the post-survey and have students fill it out. </a:t>
            </a:r>
          </a:p>
          <a:p>
            <a:endParaRPr lang="en-ID" b="0" i="0">
              <a:solidFill>
                <a:schemeClr val="accent1">
                  <a:lumMod val="75000"/>
                </a:schemeClr>
              </a:solidFill>
              <a:effectLst/>
              <a:latin typeface="Poppins" panose="00000500000000000000" pitchFamily="2" charset="0"/>
              <a:cs typeface="Poppins" panose="00000500000000000000" pitchFamily="2" charset="0"/>
            </a:endParaRPr>
          </a:p>
          <a:p>
            <a:r>
              <a:rPr lang="en-ID" b="0" i="0">
                <a:solidFill>
                  <a:schemeClr val="accent1">
                    <a:lumMod val="75000"/>
                  </a:schemeClr>
                </a:solidFill>
                <a:effectLst/>
                <a:latin typeface="Poppins" panose="00000500000000000000" pitchFamily="2" charset="0"/>
                <a:cs typeface="Poppins" panose="00000500000000000000" pitchFamily="2" charset="0"/>
              </a:rPr>
              <a:t>Go over the right answers one by one with the class. Students are welcome to share their answers, but they don’t need to.</a:t>
            </a:r>
          </a:p>
          <a:p>
            <a:endParaRPr lang="en-ID" b="0" i="0">
              <a:solidFill>
                <a:schemeClr val="accent1">
                  <a:lumMod val="75000"/>
                </a:schemeClr>
              </a:solidFill>
              <a:effectLst/>
              <a:latin typeface="Poppins" panose="00000500000000000000" pitchFamily="2" charset="0"/>
              <a:cs typeface="Poppins" panose="00000500000000000000" pitchFamily="2" charset="0"/>
            </a:endParaRPr>
          </a:p>
          <a:p>
            <a:r>
              <a:rPr lang="en-ID" b="0" i="0">
                <a:solidFill>
                  <a:schemeClr val="accent1">
                    <a:lumMod val="75000"/>
                  </a:schemeClr>
                </a:solidFill>
                <a:effectLst/>
                <a:latin typeface="Poppins" panose="00000500000000000000" pitchFamily="2" charset="0"/>
                <a:cs typeface="Poppins" panose="00000500000000000000" pitchFamily="2" charset="0"/>
              </a:rPr>
              <a:t>Ask students what they learned that was most surprising. </a:t>
            </a:r>
          </a:p>
          <a:p>
            <a:endParaRPr lang="en-ID" b="0" i="0">
              <a:solidFill>
                <a:schemeClr val="accent1">
                  <a:lumMod val="75000"/>
                </a:schemeClr>
              </a:solidFill>
              <a:effectLst/>
              <a:latin typeface="Poppins" panose="000005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51589598-1EF8-C791-62F5-74B14636681D}"/>
              </a:ext>
            </a:extLst>
          </p:cNvPr>
          <p:cNvSpPr/>
          <p:nvPr/>
        </p:nvSpPr>
        <p:spPr>
          <a:xfrm rot="10800000">
            <a:off x="10778008" y="0"/>
            <a:ext cx="1413992" cy="811508"/>
          </a:xfrm>
          <a:prstGeom prst="rect">
            <a:avLst/>
          </a:prstGeom>
          <a:solidFill>
            <a:srgbClr val="3ECBF4">
              <a:alpha val="338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 name="Group 12">
            <a:extLst>
              <a:ext uri="{FF2B5EF4-FFF2-40B4-BE49-F238E27FC236}">
                <a16:creationId xmlns:a16="http://schemas.microsoft.com/office/drawing/2014/main" id="{07CEBC14-BB10-DE34-D422-5AD2C2C42B2D}"/>
              </a:ext>
            </a:extLst>
          </p:cNvPr>
          <p:cNvGrpSpPr/>
          <p:nvPr/>
        </p:nvGrpSpPr>
        <p:grpSpPr>
          <a:xfrm rot="10800000">
            <a:off x="10330267" y="316400"/>
            <a:ext cx="1200282" cy="622509"/>
            <a:chOff x="7407977" y="1537855"/>
            <a:chExt cx="2107239" cy="1092889"/>
          </a:xfrm>
          <a:solidFill>
            <a:srgbClr val="1E5CE3">
              <a:alpha val="48000"/>
            </a:srgbClr>
          </a:solidFill>
        </p:grpSpPr>
        <p:sp>
          <p:nvSpPr>
            <p:cNvPr id="15" name="Oval 14">
              <a:extLst>
                <a:ext uri="{FF2B5EF4-FFF2-40B4-BE49-F238E27FC236}">
                  <a16:creationId xmlns:a16="http://schemas.microsoft.com/office/drawing/2014/main" id="{BCDFD0F8-9ABD-F63F-AB3A-F9AD22BBE217}"/>
                </a:ext>
              </a:extLst>
            </p:cNvPr>
            <p:cNvSpPr/>
            <p:nvPr/>
          </p:nvSpPr>
          <p:spPr>
            <a:xfrm>
              <a:off x="740797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99581ED0-B18B-1393-2E88-063601AB5933}"/>
                </a:ext>
              </a:extLst>
            </p:cNvPr>
            <p:cNvSpPr/>
            <p:nvPr/>
          </p:nvSpPr>
          <p:spPr>
            <a:xfrm>
              <a:off x="740797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Oval 16">
              <a:extLst>
                <a:ext uri="{FF2B5EF4-FFF2-40B4-BE49-F238E27FC236}">
                  <a16:creationId xmlns:a16="http://schemas.microsoft.com/office/drawing/2014/main" id="{530405B0-5C14-65D7-8F85-F4A15E13AED0}"/>
                </a:ext>
              </a:extLst>
            </p:cNvPr>
            <p:cNvSpPr/>
            <p:nvPr/>
          </p:nvSpPr>
          <p:spPr>
            <a:xfrm>
              <a:off x="769075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536DAE2A-EA02-88D0-1730-9ABB21979480}"/>
                </a:ext>
              </a:extLst>
            </p:cNvPr>
            <p:cNvSpPr/>
            <p:nvPr/>
          </p:nvSpPr>
          <p:spPr>
            <a:xfrm>
              <a:off x="769075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Oval 18">
              <a:extLst>
                <a:ext uri="{FF2B5EF4-FFF2-40B4-BE49-F238E27FC236}">
                  <a16:creationId xmlns:a16="http://schemas.microsoft.com/office/drawing/2014/main" id="{3712448F-9E85-EB3E-80E3-E79DBD548A1C}"/>
                </a:ext>
              </a:extLst>
            </p:cNvPr>
            <p:cNvSpPr/>
            <p:nvPr/>
          </p:nvSpPr>
          <p:spPr>
            <a:xfrm>
              <a:off x="797130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Oval 19">
              <a:extLst>
                <a:ext uri="{FF2B5EF4-FFF2-40B4-BE49-F238E27FC236}">
                  <a16:creationId xmlns:a16="http://schemas.microsoft.com/office/drawing/2014/main" id="{CDF64676-4342-3ECB-D645-6777C24A954D}"/>
                </a:ext>
              </a:extLst>
            </p:cNvPr>
            <p:cNvSpPr/>
            <p:nvPr/>
          </p:nvSpPr>
          <p:spPr>
            <a:xfrm>
              <a:off x="797130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9E596DD1-E762-7163-7454-6547FE770080}"/>
                </a:ext>
              </a:extLst>
            </p:cNvPr>
            <p:cNvSpPr/>
            <p:nvPr/>
          </p:nvSpPr>
          <p:spPr>
            <a:xfrm>
              <a:off x="825407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19E0284A-2568-C77F-3698-121FE2F7CBFB}"/>
                </a:ext>
              </a:extLst>
            </p:cNvPr>
            <p:cNvSpPr/>
            <p:nvPr/>
          </p:nvSpPr>
          <p:spPr>
            <a:xfrm>
              <a:off x="825407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0BFAFEDA-4382-400E-7C39-5AB998F8CDB1}"/>
                </a:ext>
              </a:extLst>
            </p:cNvPr>
            <p:cNvSpPr/>
            <p:nvPr/>
          </p:nvSpPr>
          <p:spPr>
            <a:xfrm>
              <a:off x="853462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3980FE48-8B40-55E7-F567-AF436356BC43}"/>
                </a:ext>
              </a:extLst>
            </p:cNvPr>
            <p:cNvSpPr/>
            <p:nvPr/>
          </p:nvSpPr>
          <p:spPr>
            <a:xfrm>
              <a:off x="853462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Oval 27">
              <a:extLst>
                <a:ext uri="{FF2B5EF4-FFF2-40B4-BE49-F238E27FC236}">
                  <a16:creationId xmlns:a16="http://schemas.microsoft.com/office/drawing/2014/main" id="{CC736002-D373-AD75-2D42-B89CDE75F618}"/>
                </a:ext>
              </a:extLst>
            </p:cNvPr>
            <p:cNvSpPr/>
            <p:nvPr/>
          </p:nvSpPr>
          <p:spPr>
            <a:xfrm>
              <a:off x="881740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584B9B36-FCAE-5BCD-FA87-15D121D2AACA}"/>
                </a:ext>
              </a:extLst>
            </p:cNvPr>
            <p:cNvSpPr/>
            <p:nvPr/>
          </p:nvSpPr>
          <p:spPr>
            <a:xfrm>
              <a:off x="881740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33E092A1-A1E9-4717-0C3C-9E3649DDB375}"/>
                </a:ext>
              </a:extLst>
            </p:cNvPr>
            <p:cNvSpPr/>
            <p:nvPr/>
          </p:nvSpPr>
          <p:spPr>
            <a:xfrm>
              <a:off x="909795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350AF655-B724-146A-18AC-916CFB3534FF}"/>
                </a:ext>
              </a:extLst>
            </p:cNvPr>
            <p:cNvSpPr/>
            <p:nvPr/>
          </p:nvSpPr>
          <p:spPr>
            <a:xfrm>
              <a:off x="909795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Oval 31">
              <a:extLst>
                <a:ext uri="{FF2B5EF4-FFF2-40B4-BE49-F238E27FC236}">
                  <a16:creationId xmlns:a16="http://schemas.microsoft.com/office/drawing/2014/main" id="{E1894CEF-EB4D-24A6-93C6-38613300D787}"/>
                </a:ext>
              </a:extLst>
            </p:cNvPr>
            <p:cNvSpPr/>
            <p:nvPr/>
          </p:nvSpPr>
          <p:spPr>
            <a:xfrm>
              <a:off x="938072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D90E42ED-2EFA-6EA1-4909-76EF1254BA63}"/>
                </a:ext>
              </a:extLst>
            </p:cNvPr>
            <p:cNvSpPr/>
            <p:nvPr/>
          </p:nvSpPr>
          <p:spPr>
            <a:xfrm>
              <a:off x="938072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7C49B12D-0AB1-417B-00CA-F4812380A2DB}"/>
                </a:ext>
              </a:extLst>
            </p:cNvPr>
            <p:cNvSpPr/>
            <p:nvPr/>
          </p:nvSpPr>
          <p:spPr>
            <a:xfrm>
              <a:off x="740797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6F437540-778D-CEDA-FFE5-5BE13686692A}"/>
                </a:ext>
              </a:extLst>
            </p:cNvPr>
            <p:cNvSpPr/>
            <p:nvPr/>
          </p:nvSpPr>
          <p:spPr>
            <a:xfrm>
              <a:off x="740797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68086A00-7B4A-2232-5530-1EAA141F41F7}"/>
                </a:ext>
              </a:extLst>
            </p:cNvPr>
            <p:cNvSpPr/>
            <p:nvPr/>
          </p:nvSpPr>
          <p:spPr>
            <a:xfrm>
              <a:off x="769075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AAFC616C-D999-10DB-3BAC-AEE3D3658FC1}"/>
                </a:ext>
              </a:extLst>
            </p:cNvPr>
            <p:cNvSpPr/>
            <p:nvPr/>
          </p:nvSpPr>
          <p:spPr>
            <a:xfrm>
              <a:off x="769075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C2CBD2B9-5395-0DE8-D516-54779D0CB679}"/>
                </a:ext>
              </a:extLst>
            </p:cNvPr>
            <p:cNvSpPr/>
            <p:nvPr/>
          </p:nvSpPr>
          <p:spPr>
            <a:xfrm>
              <a:off x="797130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2D8BEC5B-9BBC-0131-6AAA-6A1698C2537C}"/>
                </a:ext>
              </a:extLst>
            </p:cNvPr>
            <p:cNvSpPr/>
            <p:nvPr/>
          </p:nvSpPr>
          <p:spPr>
            <a:xfrm>
              <a:off x="797130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4BA8E1B0-FFF5-0937-3DD7-1047A1AF6404}"/>
                </a:ext>
              </a:extLst>
            </p:cNvPr>
            <p:cNvSpPr/>
            <p:nvPr/>
          </p:nvSpPr>
          <p:spPr>
            <a:xfrm>
              <a:off x="825407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497CE72C-BACC-7E58-0CDE-69F63BF75CA9}"/>
                </a:ext>
              </a:extLst>
            </p:cNvPr>
            <p:cNvSpPr/>
            <p:nvPr/>
          </p:nvSpPr>
          <p:spPr>
            <a:xfrm>
              <a:off x="825407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E40B06AB-1DAD-36DE-219B-3A047D61383D}"/>
                </a:ext>
              </a:extLst>
            </p:cNvPr>
            <p:cNvSpPr/>
            <p:nvPr/>
          </p:nvSpPr>
          <p:spPr>
            <a:xfrm>
              <a:off x="853462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ABBE0B28-77DB-744A-65FA-64B9A89BFC0B}"/>
                </a:ext>
              </a:extLst>
            </p:cNvPr>
            <p:cNvSpPr/>
            <p:nvPr/>
          </p:nvSpPr>
          <p:spPr>
            <a:xfrm>
              <a:off x="853462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Oval 43">
              <a:extLst>
                <a:ext uri="{FF2B5EF4-FFF2-40B4-BE49-F238E27FC236}">
                  <a16:creationId xmlns:a16="http://schemas.microsoft.com/office/drawing/2014/main" id="{CE797A5A-F419-4175-58AB-16FE2F745311}"/>
                </a:ext>
              </a:extLst>
            </p:cNvPr>
            <p:cNvSpPr/>
            <p:nvPr/>
          </p:nvSpPr>
          <p:spPr>
            <a:xfrm>
              <a:off x="881740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890F23E1-A842-06A6-9CC4-B304B18F822A}"/>
                </a:ext>
              </a:extLst>
            </p:cNvPr>
            <p:cNvSpPr/>
            <p:nvPr/>
          </p:nvSpPr>
          <p:spPr>
            <a:xfrm>
              <a:off x="881740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DB17D211-9118-9742-6218-0A0CEBF07E61}"/>
                </a:ext>
              </a:extLst>
            </p:cNvPr>
            <p:cNvSpPr/>
            <p:nvPr/>
          </p:nvSpPr>
          <p:spPr>
            <a:xfrm>
              <a:off x="909795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Oval 46">
              <a:extLst>
                <a:ext uri="{FF2B5EF4-FFF2-40B4-BE49-F238E27FC236}">
                  <a16:creationId xmlns:a16="http://schemas.microsoft.com/office/drawing/2014/main" id="{4FE613A6-291F-9BE7-AA8D-F4E2CCE4F5C0}"/>
                </a:ext>
              </a:extLst>
            </p:cNvPr>
            <p:cNvSpPr/>
            <p:nvPr/>
          </p:nvSpPr>
          <p:spPr>
            <a:xfrm>
              <a:off x="909795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Oval 47">
              <a:extLst>
                <a:ext uri="{FF2B5EF4-FFF2-40B4-BE49-F238E27FC236}">
                  <a16:creationId xmlns:a16="http://schemas.microsoft.com/office/drawing/2014/main" id="{CDA2907D-9DCB-A546-9120-83B4AE7B7471}"/>
                </a:ext>
              </a:extLst>
            </p:cNvPr>
            <p:cNvSpPr/>
            <p:nvPr/>
          </p:nvSpPr>
          <p:spPr>
            <a:xfrm>
              <a:off x="938072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Oval 48">
              <a:extLst>
                <a:ext uri="{FF2B5EF4-FFF2-40B4-BE49-F238E27FC236}">
                  <a16:creationId xmlns:a16="http://schemas.microsoft.com/office/drawing/2014/main" id="{ED1CCC59-B2D4-53C0-538C-8E7532FACAB8}"/>
                </a:ext>
              </a:extLst>
            </p:cNvPr>
            <p:cNvSpPr/>
            <p:nvPr/>
          </p:nvSpPr>
          <p:spPr>
            <a:xfrm>
              <a:off x="938072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6" name="Picture Placeholder 5">
            <a:extLst>
              <a:ext uri="{FF2B5EF4-FFF2-40B4-BE49-F238E27FC236}">
                <a16:creationId xmlns:a16="http://schemas.microsoft.com/office/drawing/2014/main" id="{9AE4A0D3-C2D8-55E9-B3EF-F177DEF0C2FE}"/>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260" t="2586" r="1627" b="14948"/>
          <a:stretch/>
        </p:blipFill>
        <p:spPr>
          <a:xfrm>
            <a:off x="7040787" y="1356811"/>
            <a:ext cx="4337362" cy="4942013"/>
          </a:xfrm>
        </p:spPr>
      </p:pic>
    </p:spTree>
    <p:extLst>
      <p:ext uri="{BB962C8B-B14F-4D97-AF65-F5344CB8AC3E}">
        <p14:creationId xmlns:p14="http://schemas.microsoft.com/office/powerpoint/2010/main" val="3692033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679618-1AD2-6CF0-6F9F-8553FC312337}"/>
              </a:ext>
            </a:extLst>
          </p:cNvPr>
          <p:cNvSpPr txBox="1"/>
          <p:nvPr/>
        </p:nvSpPr>
        <p:spPr>
          <a:xfrm>
            <a:off x="672014" y="938931"/>
            <a:ext cx="5044907" cy="584775"/>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What is Fentanyl?</a:t>
            </a:r>
            <a:endParaRPr lang="en-ID" sz="3200" b="1">
              <a:solidFill>
                <a:schemeClr val="accent6"/>
              </a:solidFill>
              <a:latin typeface="Poppins" panose="00000500000000000000"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2D9C78E7-FF05-5B3E-345B-431A8BF2CD2E}"/>
              </a:ext>
            </a:extLst>
          </p:cNvPr>
          <p:cNvCxnSpPr/>
          <p:nvPr/>
        </p:nvCxnSpPr>
        <p:spPr>
          <a:xfrm>
            <a:off x="753902" y="1691094"/>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0C0A51-1739-FD4F-17C7-721673ACC747}"/>
              </a:ext>
            </a:extLst>
          </p:cNvPr>
          <p:cNvSpPr txBox="1"/>
          <p:nvPr/>
        </p:nvSpPr>
        <p:spPr>
          <a:xfrm>
            <a:off x="882797" y="2124562"/>
            <a:ext cx="5437321" cy="4092787"/>
          </a:xfrm>
          <a:prstGeom prst="rect">
            <a:avLst/>
          </a:prstGeom>
          <a:noFill/>
        </p:spPr>
        <p:txBody>
          <a:bodyPr wrap="square" rtlCol="0">
            <a:spAutoFit/>
          </a:bodyPr>
          <a:lstStyle/>
          <a:p>
            <a:pPr marL="285750" indent="-285750">
              <a:lnSpc>
                <a:spcPts val="20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Fentanyl is a synthetic opioid that is 50-100 times stronger than morphine.  </a:t>
            </a:r>
          </a:p>
          <a:p>
            <a:pPr>
              <a:lnSpc>
                <a:spcPts val="21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285750" indent="-285750">
              <a:lnSpc>
                <a:spcPts val="21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Pharmaceutical fentanyl was developed for pain management treatment of cancer patients, applied via a patch on the skin. Fentanyl is now commonly mixed with drugs like heroin, cocaine, methamphetamine, and marijuana and made into fake or counterfeit pills that are made to resemble prescription pills. </a:t>
            </a:r>
          </a:p>
          <a:p>
            <a:pPr>
              <a:lnSpc>
                <a:spcPts val="2100"/>
              </a:lnSpc>
            </a:pPr>
            <a:endParaRPr lang="en-ID" sz="1600" b="0" i="0">
              <a:solidFill>
                <a:schemeClr val="accent1">
                  <a:lumMod val="75000"/>
                </a:schemeClr>
              </a:solidFill>
              <a:effectLst/>
              <a:latin typeface="Poppins" panose="00000500000000000000" pitchFamily="2" charset="0"/>
              <a:cs typeface="Poppins" panose="00000500000000000000" pitchFamily="2" charset="0"/>
            </a:endParaRPr>
          </a:p>
          <a:p>
            <a:pPr marL="285750" indent="-285750">
              <a:lnSpc>
                <a:spcPts val="2100"/>
              </a:lnSpc>
              <a:buFont typeface="Wingdings" pitchFamily="2" charset="2"/>
              <a:buChar char="v"/>
            </a:pPr>
            <a:r>
              <a:rPr lang="en-ID" sz="1600" b="0" i="0">
                <a:solidFill>
                  <a:schemeClr val="accent1">
                    <a:lumMod val="75000"/>
                  </a:schemeClr>
                </a:solidFill>
                <a:effectLst/>
                <a:latin typeface="Poppins" panose="00000500000000000000" pitchFamily="2" charset="0"/>
                <a:cs typeface="Poppins" panose="00000500000000000000" pitchFamily="2" charset="0"/>
              </a:rPr>
              <a:t>Fentanyl can be fatal. People often die from a fentanyl overdose without even knowing that it is present in the substance they took.</a:t>
            </a:r>
          </a:p>
          <a:p>
            <a:pPr algn="just">
              <a:lnSpc>
                <a:spcPts val="2100"/>
              </a:lnSpc>
            </a:pPr>
            <a:endParaRPr lang="en-ID" sz="1400" b="0" i="0">
              <a:solidFill>
                <a:schemeClr val="accent1">
                  <a:lumMod val="75000"/>
                </a:schemeClr>
              </a:solidFill>
              <a:effectLst/>
              <a:latin typeface="Poppins" panose="00000500000000000000" pitchFamily="2" charset="0"/>
              <a:cs typeface="Poppins" panose="00000500000000000000" pitchFamily="2" charset="0"/>
            </a:endParaRPr>
          </a:p>
        </p:txBody>
      </p:sp>
      <p:pic>
        <p:nvPicPr>
          <p:cNvPr id="4" name="Picture Placeholder 3">
            <a:extLst>
              <a:ext uri="{FF2B5EF4-FFF2-40B4-BE49-F238E27FC236}">
                <a16:creationId xmlns:a16="http://schemas.microsoft.com/office/drawing/2014/main" id="{84F824D7-6876-F5C7-95B0-E61360067B6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 r="113"/>
          <a:stretch>
            <a:fillRect/>
          </a:stretch>
        </p:blipFill>
        <p:spPr/>
      </p:pic>
      <p:pic>
        <p:nvPicPr>
          <p:cNvPr id="8" name="Picture Placeholder 7">
            <a:extLst>
              <a:ext uri="{FF2B5EF4-FFF2-40B4-BE49-F238E27FC236}">
                <a16:creationId xmlns:a16="http://schemas.microsoft.com/office/drawing/2014/main" id="{9B260618-2401-F493-9414-8863A5014408}"/>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21" r="121"/>
          <a:stretch/>
        </p:blipFill>
        <p:spPr/>
      </p:pic>
      <p:pic>
        <p:nvPicPr>
          <p:cNvPr id="13" name="Picture Placeholder 12">
            <a:extLst>
              <a:ext uri="{FF2B5EF4-FFF2-40B4-BE49-F238E27FC236}">
                <a16:creationId xmlns:a16="http://schemas.microsoft.com/office/drawing/2014/main" id="{18006BE0-684C-13C5-DF6C-B47E4C88B353}"/>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03" b="103"/>
          <a:stretch>
            <a:fillRect/>
          </a:stretch>
        </p:blipFill>
        <p:spPr>
          <a:xfrm>
            <a:off x="6943725" y="3673475"/>
            <a:ext cx="4724400" cy="2544763"/>
          </a:xfrm>
        </p:spPr>
      </p:pic>
      <p:pic>
        <p:nvPicPr>
          <p:cNvPr id="2" name="Picture Placeholder 12">
            <a:extLst>
              <a:ext uri="{FF2B5EF4-FFF2-40B4-BE49-F238E27FC236}">
                <a16:creationId xmlns:a16="http://schemas.microsoft.com/office/drawing/2014/main" id="{3AF0B11F-3F62-4866-6986-D3C6280FEBB9}"/>
              </a:ext>
            </a:extLst>
          </p:cNvPr>
          <p:cNvPicPr>
            <a:picLocks noChangeAspect="1"/>
          </p:cNvPicPr>
          <p:nvPr/>
        </p:nvPicPr>
        <p:blipFill>
          <a:blip r:embed="rId6">
            <a:extLst>
              <a:ext uri="{28A0092B-C50C-407E-A947-70E740481C1C}">
                <a14:useLocalDpi xmlns:a14="http://schemas.microsoft.com/office/drawing/2010/main" val="0"/>
              </a:ext>
            </a:extLst>
          </a:blip>
          <a:srcRect t="103" b="103"/>
          <a:stretch/>
        </p:blipFill>
        <p:spPr>
          <a:xfrm>
            <a:off x="6943790" y="3682560"/>
            <a:ext cx="4724400" cy="2544763"/>
          </a:xfrm>
          <a:custGeom>
            <a:avLst/>
            <a:gdLst>
              <a:gd name="connsiteX0" fmla="*/ 0 w 5529077"/>
              <a:gd name="connsiteY0" fmla="*/ 0 h 2543802"/>
              <a:gd name="connsiteX1" fmla="*/ 5529077 w 5529077"/>
              <a:gd name="connsiteY1" fmla="*/ 0 h 2543802"/>
              <a:gd name="connsiteX2" fmla="*/ 5529077 w 5529077"/>
              <a:gd name="connsiteY2" fmla="*/ 2543802 h 2543802"/>
              <a:gd name="connsiteX3" fmla="*/ 0 w 5529077"/>
              <a:gd name="connsiteY3" fmla="*/ 2543802 h 2543802"/>
            </a:gdLst>
            <a:ahLst/>
            <a:cxnLst>
              <a:cxn ang="0">
                <a:pos x="connsiteX0" y="connsiteY0"/>
              </a:cxn>
              <a:cxn ang="0">
                <a:pos x="connsiteX1" y="connsiteY1"/>
              </a:cxn>
              <a:cxn ang="0">
                <a:pos x="connsiteX2" y="connsiteY2"/>
              </a:cxn>
              <a:cxn ang="0">
                <a:pos x="connsiteX3" y="connsiteY3"/>
              </a:cxn>
            </a:cxnLst>
            <a:rect l="l" t="t" r="r" b="b"/>
            <a:pathLst>
              <a:path w="5529077" h="2543802">
                <a:moveTo>
                  <a:pt x="0" y="0"/>
                </a:moveTo>
                <a:lnTo>
                  <a:pt x="5529077" y="0"/>
                </a:lnTo>
                <a:lnTo>
                  <a:pt x="5529077" y="2543802"/>
                </a:lnTo>
                <a:lnTo>
                  <a:pt x="0" y="2543802"/>
                </a:lnTo>
                <a:close/>
              </a:path>
            </a:pathLst>
          </a:custGeom>
          <a:pattFill prst="pct5">
            <a:fgClr>
              <a:schemeClr val="accent1"/>
            </a:fgClr>
            <a:bgClr>
              <a:schemeClr val="bg1"/>
            </a:bgClr>
          </a:pattFill>
        </p:spPr>
      </p:pic>
    </p:spTree>
    <p:extLst>
      <p:ext uri="{BB962C8B-B14F-4D97-AF65-F5344CB8AC3E}">
        <p14:creationId xmlns:p14="http://schemas.microsoft.com/office/powerpoint/2010/main" val="3128654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679618-1AD2-6CF0-6F9F-8553FC312337}"/>
              </a:ext>
            </a:extLst>
          </p:cNvPr>
          <p:cNvSpPr txBox="1"/>
          <p:nvPr/>
        </p:nvSpPr>
        <p:spPr>
          <a:xfrm>
            <a:off x="833378" y="947896"/>
            <a:ext cx="5507264" cy="584775"/>
          </a:xfrm>
          <a:prstGeom prst="rect">
            <a:avLst/>
          </a:prstGeom>
          <a:noFill/>
        </p:spPr>
        <p:txBody>
          <a:bodyPr wrap="square" rtlCol="0">
            <a:spAutoFit/>
          </a:bodyPr>
          <a:lstStyle/>
          <a:p>
            <a:r>
              <a:rPr lang="en-US" sz="3200" b="1">
                <a:solidFill>
                  <a:schemeClr val="accent6"/>
                </a:solidFill>
                <a:latin typeface="Poppins" panose="00000500000000000000" pitchFamily="2" charset="0"/>
                <a:cs typeface="Poppins" panose="00000500000000000000" pitchFamily="2" charset="0"/>
              </a:rPr>
              <a:t>How Strong is Fentanyl?</a:t>
            </a:r>
            <a:endParaRPr lang="en-ID" sz="3200" b="1">
              <a:solidFill>
                <a:schemeClr val="accent6"/>
              </a:solidFill>
              <a:latin typeface="Poppins" panose="00000500000000000000"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2D9C78E7-FF05-5B3E-345B-431A8BF2CD2E}"/>
              </a:ext>
            </a:extLst>
          </p:cNvPr>
          <p:cNvCxnSpPr/>
          <p:nvPr/>
        </p:nvCxnSpPr>
        <p:spPr>
          <a:xfrm>
            <a:off x="915266" y="1700059"/>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31912697-2A1F-C976-E9A6-698E416978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069329" y="1700059"/>
            <a:ext cx="9207405" cy="4482169"/>
          </a:xfrm>
          <a:prstGeom prst="rect">
            <a:avLst/>
          </a:prstGeom>
        </p:spPr>
      </p:pic>
    </p:spTree>
    <p:extLst>
      <p:ext uri="{BB962C8B-B14F-4D97-AF65-F5344CB8AC3E}">
        <p14:creationId xmlns:p14="http://schemas.microsoft.com/office/powerpoint/2010/main" val="3593352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013C5C-1BEE-01E9-E1BB-120287AA12D1}"/>
              </a:ext>
            </a:extLst>
          </p:cNvPr>
          <p:cNvSpPr txBox="1"/>
          <p:nvPr/>
        </p:nvSpPr>
        <p:spPr>
          <a:xfrm>
            <a:off x="6520149" y="1669050"/>
            <a:ext cx="4756728" cy="1569660"/>
          </a:xfrm>
          <a:prstGeom prst="rect">
            <a:avLst/>
          </a:prstGeom>
          <a:noFill/>
        </p:spPr>
        <p:txBody>
          <a:bodyPr wrap="square" rtlCol="0">
            <a:spAutoFit/>
          </a:bodyPr>
          <a:lstStyle/>
          <a:p>
            <a:r>
              <a:rPr lang="en-US" sz="4800" b="1">
                <a:solidFill>
                  <a:schemeClr val="accent6"/>
                </a:solidFill>
                <a:latin typeface="Poppins" pitchFamily="2" charset="77"/>
                <a:cs typeface="Poppins" pitchFamily="2" charset="77"/>
              </a:rPr>
              <a:t>How much is</a:t>
            </a:r>
          </a:p>
          <a:p>
            <a:r>
              <a:rPr lang="en-US" sz="4800" b="1">
                <a:solidFill>
                  <a:schemeClr val="accent6"/>
                </a:solidFill>
                <a:latin typeface="Poppins" pitchFamily="2" charset="77"/>
                <a:cs typeface="Poppins" pitchFamily="2" charset="77"/>
              </a:rPr>
              <a:t>Too much?</a:t>
            </a:r>
            <a:endParaRPr lang="en-ID" sz="4800" b="1">
              <a:solidFill>
                <a:schemeClr val="accent6"/>
              </a:solidFill>
              <a:latin typeface="Poppins" pitchFamily="2" charset="77"/>
              <a:cs typeface="Poppins" pitchFamily="2" charset="77"/>
            </a:endParaRPr>
          </a:p>
        </p:txBody>
      </p:sp>
      <p:sp>
        <p:nvSpPr>
          <p:cNvPr id="17" name="Rectangle 16">
            <a:extLst>
              <a:ext uri="{FF2B5EF4-FFF2-40B4-BE49-F238E27FC236}">
                <a16:creationId xmlns:a16="http://schemas.microsoft.com/office/drawing/2014/main" id="{8860A59D-EDA1-5BF1-19F5-BB6DFF932D53}"/>
              </a:ext>
            </a:extLst>
          </p:cNvPr>
          <p:cNvSpPr/>
          <p:nvPr/>
        </p:nvSpPr>
        <p:spPr>
          <a:xfrm>
            <a:off x="10537045" y="5908201"/>
            <a:ext cx="1654955" cy="949800"/>
          </a:xfrm>
          <a:prstGeom prst="rect">
            <a:avLst/>
          </a:prstGeom>
          <a:solidFill>
            <a:schemeClr val="accent1">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solidFill>
                <a:schemeClr val="accent1">
                  <a:lumMod val="60000"/>
                  <a:lumOff val="40000"/>
                </a:schemeClr>
              </a:solidFill>
              <a:highlight>
                <a:srgbClr val="FF00FF"/>
              </a:highlight>
            </a:endParaRPr>
          </a:p>
        </p:txBody>
      </p:sp>
      <p:grpSp>
        <p:nvGrpSpPr>
          <p:cNvPr id="18" name="Group 17">
            <a:extLst>
              <a:ext uri="{FF2B5EF4-FFF2-40B4-BE49-F238E27FC236}">
                <a16:creationId xmlns:a16="http://schemas.microsoft.com/office/drawing/2014/main" id="{AFF98A5C-E332-2D64-ADCE-4158B19AF8FD}"/>
              </a:ext>
            </a:extLst>
          </p:cNvPr>
          <p:cNvGrpSpPr/>
          <p:nvPr/>
        </p:nvGrpSpPr>
        <p:grpSpPr>
          <a:xfrm>
            <a:off x="9974462" y="5695584"/>
            <a:ext cx="1404826" cy="728593"/>
            <a:chOff x="7407977" y="1537855"/>
            <a:chExt cx="2107239" cy="1092889"/>
          </a:xfrm>
          <a:solidFill>
            <a:schemeClr val="accent6">
              <a:lumMod val="40000"/>
              <a:lumOff val="60000"/>
            </a:schemeClr>
          </a:solidFill>
        </p:grpSpPr>
        <p:sp>
          <p:nvSpPr>
            <p:cNvPr id="19" name="Oval 18">
              <a:extLst>
                <a:ext uri="{FF2B5EF4-FFF2-40B4-BE49-F238E27FC236}">
                  <a16:creationId xmlns:a16="http://schemas.microsoft.com/office/drawing/2014/main" id="{05DC04D0-A3F5-C9E4-6B87-84223C1CD19E}"/>
                </a:ext>
              </a:extLst>
            </p:cNvPr>
            <p:cNvSpPr/>
            <p:nvPr/>
          </p:nvSpPr>
          <p:spPr>
            <a:xfrm>
              <a:off x="740797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0" name="Oval 19">
              <a:extLst>
                <a:ext uri="{FF2B5EF4-FFF2-40B4-BE49-F238E27FC236}">
                  <a16:creationId xmlns:a16="http://schemas.microsoft.com/office/drawing/2014/main" id="{740F274C-EF61-4D7F-F586-BA8C9ECA0C1F}"/>
                </a:ext>
              </a:extLst>
            </p:cNvPr>
            <p:cNvSpPr/>
            <p:nvPr/>
          </p:nvSpPr>
          <p:spPr>
            <a:xfrm>
              <a:off x="740797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1" name="Oval 20">
              <a:extLst>
                <a:ext uri="{FF2B5EF4-FFF2-40B4-BE49-F238E27FC236}">
                  <a16:creationId xmlns:a16="http://schemas.microsoft.com/office/drawing/2014/main" id="{91A47886-7D9D-3EC3-93DE-A4D76E4992E0}"/>
                </a:ext>
              </a:extLst>
            </p:cNvPr>
            <p:cNvSpPr/>
            <p:nvPr/>
          </p:nvSpPr>
          <p:spPr>
            <a:xfrm>
              <a:off x="769075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2" name="Oval 21">
              <a:extLst>
                <a:ext uri="{FF2B5EF4-FFF2-40B4-BE49-F238E27FC236}">
                  <a16:creationId xmlns:a16="http://schemas.microsoft.com/office/drawing/2014/main" id="{94E2A1D2-35F4-2A5F-4A50-32D0712EE936}"/>
                </a:ext>
              </a:extLst>
            </p:cNvPr>
            <p:cNvSpPr/>
            <p:nvPr/>
          </p:nvSpPr>
          <p:spPr>
            <a:xfrm>
              <a:off x="769075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3" name="Oval 22">
              <a:extLst>
                <a:ext uri="{FF2B5EF4-FFF2-40B4-BE49-F238E27FC236}">
                  <a16:creationId xmlns:a16="http://schemas.microsoft.com/office/drawing/2014/main" id="{E7EF8ED8-EBC0-F582-B400-65F7DB47AD36}"/>
                </a:ext>
              </a:extLst>
            </p:cNvPr>
            <p:cNvSpPr/>
            <p:nvPr/>
          </p:nvSpPr>
          <p:spPr>
            <a:xfrm>
              <a:off x="797130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4" name="Oval 23">
              <a:extLst>
                <a:ext uri="{FF2B5EF4-FFF2-40B4-BE49-F238E27FC236}">
                  <a16:creationId xmlns:a16="http://schemas.microsoft.com/office/drawing/2014/main" id="{EA9287B3-8BE2-BEF4-1A12-40EFDCAA3275}"/>
                </a:ext>
              </a:extLst>
            </p:cNvPr>
            <p:cNvSpPr/>
            <p:nvPr/>
          </p:nvSpPr>
          <p:spPr>
            <a:xfrm>
              <a:off x="797130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5" name="Oval 24">
              <a:extLst>
                <a:ext uri="{FF2B5EF4-FFF2-40B4-BE49-F238E27FC236}">
                  <a16:creationId xmlns:a16="http://schemas.microsoft.com/office/drawing/2014/main" id="{1E5D0F16-4A2B-2F41-787A-BFF711D8789F}"/>
                </a:ext>
              </a:extLst>
            </p:cNvPr>
            <p:cNvSpPr/>
            <p:nvPr/>
          </p:nvSpPr>
          <p:spPr>
            <a:xfrm>
              <a:off x="825407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6" name="Oval 25">
              <a:extLst>
                <a:ext uri="{FF2B5EF4-FFF2-40B4-BE49-F238E27FC236}">
                  <a16:creationId xmlns:a16="http://schemas.microsoft.com/office/drawing/2014/main" id="{B1E6C8C8-BE6E-F9DB-14E6-F4B0F68618FF}"/>
                </a:ext>
              </a:extLst>
            </p:cNvPr>
            <p:cNvSpPr/>
            <p:nvPr/>
          </p:nvSpPr>
          <p:spPr>
            <a:xfrm>
              <a:off x="825407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7" name="Oval 26">
              <a:extLst>
                <a:ext uri="{FF2B5EF4-FFF2-40B4-BE49-F238E27FC236}">
                  <a16:creationId xmlns:a16="http://schemas.microsoft.com/office/drawing/2014/main" id="{20CA95B7-6209-D0E1-54BA-5CDC6BB7E3EE}"/>
                </a:ext>
              </a:extLst>
            </p:cNvPr>
            <p:cNvSpPr/>
            <p:nvPr/>
          </p:nvSpPr>
          <p:spPr>
            <a:xfrm>
              <a:off x="853462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8" name="Oval 27">
              <a:extLst>
                <a:ext uri="{FF2B5EF4-FFF2-40B4-BE49-F238E27FC236}">
                  <a16:creationId xmlns:a16="http://schemas.microsoft.com/office/drawing/2014/main" id="{B6D0E4D8-4827-4691-C060-D4D43E036923}"/>
                </a:ext>
              </a:extLst>
            </p:cNvPr>
            <p:cNvSpPr/>
            <p:nvPr/>
          </p:nvSpPr>
          <p:spPr>
            <a:xfrm>
              <a:off x="853462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9" name="Oval 28">
              <a:extLst>
                <a:ext uri="{FF2B5EF4-FFF2-40B4-BE49-F238E27FC236}">
                  <a16:creationId xmlns:a16="http://schemas.microsoft.com/office/drawing/2014/main" id="{9CDCC3AC-2855-9AEA-C3F4-E19EE20417B8}"/>
                </a:ext>
              </a:extLst>
            </p:cNvPr>
            <p:cNvSpPr/>
            <p:nvPr/>
          </p:nvSpPr>
          <p:spPr>
            <a:xfrm>
              <a:off x="881740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0" name="Oval 29">
              <a:extLst>
                <a:ext uri="{FF2B5EF4-FFF2-40B4-BE49-F238E27FC236}">
                  <a16:creationId xmlns:a16="http://schemas.microsoft.com/office/drawing/2014/main" id="{C9552CED-B9D8-CA87-3D46-24536807D4B9}"/>
                </a:ext>
              </a:extLst>
            </p:cNvPr>
            <p:cNvSpPr/>
            <p:nvPr/>
          </p:nvSpPr>
          <p:spPr>
            <a:xfrm>
              <a:off x="881740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1" name="Oval 30">
              <a:extLst>
                <a:ext uri="{FF2B5EF4-FFF2-40B4-BE49-F238E27FC236}">
                  <a16:creationId xmlns:a16="http://schemas.microsoft.com/office/drawing/2014/main" id="{F553930B-F7E4-9D15-D73E-AF06FA1240FC}"/>
                </a:ext>
              </a:extLst>
            </p:cNvPr>
            <p:cNvSpPr/>
            <p:nvPr/>
          </p:nvSpPr>
          <p:spPr>
            <a:xfrm>
              <a:off x="909795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2" name="Oval 31">
              <a:extLst>
                <a:ext uri="{FF2B5EF4-FFF2-40B4-BE49-F238E27FC236}">
                  <a16:creationId xmlns:a16="http://schemas.microsoft.com/office/drawing/2014/main" id="{C50DF70F-B07D-8679-5EF1-8B37F171DEC9}"/>
                </a:ext>
              </a:extLst>
            </p:cNvPr>
            <p:cNvSpPr/>
            <p:nvPr/>
          </p:nvSpPr>
          <p:spPr>
            <a:xfrm>
              <a:off x="909795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3" name="Oval 32">
              <a:extLst>
                <a:ext uri="{FF2B5EF4-FFF2-40B4-BE49-F238E27FC236}">
                  <a16:creationId xmlns:a16="http://schemas.microsoft.com/office/drawing/2014/main" id="{7A86783C-E1D6-5680-4E8F-8CE24AE9C977}"/>
                </a:ext>
              </a:extLst>
            </p:cNvPr>
            <p:cNvSpPr/>
            <p:nvPr/>
          </p:nvSpPr>
          <p:spPr>
            <a:xfrm>
              <a:off x="938072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4" name="Oval 33">
              <a:extLst>
                <a:ext uri="{FF2B5EF4-FFF2-40B4-BE49-F238E27FC236}">
                  <a16:creationId xmlns:a16="http://schemas.microsoft.com/office/drawing/2014/main" id="{04287FBA-56B1-DE4B-0465-4942B70AA49D}"/>
                </a:ext>
              </a:extLst>
            </p:cNvPr>
            <p:cNvSpPr/>
            <p:nvPr/>
          </p:nvSpPr>
          <p:spPr>
            <a:xfrm>
              <a:off x="938072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5" name="Oval 34">
              <a:extLst>
                <a:ext uri="{FF2B5EF4-FFF2-40B4-BE49-F238E27FC236}">
                  <a16:creationId xmlns:a16="http://schemas.microsoft.com/office/drawing/2014/main" id="{25AF8ABC-0905-FC6D-C4B1-51532DC6F8FE}"/>
                </a:ext>
              </a:extLst>
            </p:cNvPr>
            <p:cNvSpPr/>
            <p:nvPr/>
          </p:nvSpPr>
          <p:spPr>
            <a:xfrm>
              <a:off x="740797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6" name="Oval 35">
              <a:extLst>
                <a:ext uri="{FF2B5EF4-FFF2-40B4-BE49-F238E27FC236}">
                  <a16:creationId xmlns:a16="http://schemas.microsoft.com/office/drawing/2014/main" id="{8A26A3F2-3688-2C14-471B-67A863127E4E}"/>
                </a:ext>
              </a:extLst>
            </p:cNvPr>
            <p:cNvSpPr/>
            <p:nvPr/>
          </p:nvSpPr>
          <p:spPr>
            <a:xfrm>
              <a:off x="740797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7" name="Oval 36">
              <a:extLst>
                <a:ext uri="{FF2B5EF4-FFF2-40B4-BE49-F238E27FC236}">
                  <a16:creationId xmlns:a16="http://schemas.microsoft.com/office/drawing/2014/main" id="{D8732DB2-DD42-AEF3-D282-1619A452EFEA}"/>
                </a:ext>
              </a:extLst>
            </p:cNvPr>
            <p:cNvSpPr/>
            <p:nvPr/>
          </p:nvSpPr>
          <p:spPr>
            <a:xfrm>
              <a:off x="769075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8" name="Oval 37">
              <a:extLst>
                <a:ext uri="{FF2B5EF4-FFF2-40B4-BE49-F238E27FC236}">
                  <a16:creationId xmlns:a16="http://schemas.microsoft.com/office/drawing/2014/main" id="{DC8D0FE1-1BFD-62E6-0C65-BA5A0F7C7D1B}"/>
                </a:ext>
              </a:extLst>
            </p:cNvPr>
            <p:cNvSpPr/>
            <p:nvPr/>
          </p:nvSpPr>
          <p:spPr>
            <a:xfrm>
              <a:off x="769075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9" name="Oval 38">
              <a:extLst>
                <a:ext uri="{FF2B5EF4-FFF2-40B4-BE49-F238E27FC236}">
                  <a16:creationId xmlns:a16="http://schemas.microsoft.com/office/drawing/2014/main" id="{6A51341E-ADC6-C308-311A-72024BD935F6}"/>
                </a:ext>
              </a:extLst>
            </p:cNvPr>
            <p:cNvSpPr/>
            <p:nvPr/>
          </p:nvSpPr>
          <p:spPr>
            <a:xfrm>
              <a:off x="797130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0" name="Oval 39">
              <a:extLst>
                <a:ext uri="{FF2B5EF4-FFF2-40B4-BE49-F238E27FC236}">
                  <a16:creationId xmlns:a16="http://schemas.microsoft.com/office/drawing/2014/main" id="{D7C9538B-0C46-0753-5054-4A8BBD07582E}"/>
                </a:ext>
              </a:extLst>
            </p:cNvPr>
            <p:cNvSpPr/>
            <p:nvPr/>
          </p:nvSpPr>
          <p:spPr>
            <a:xfrm>
              <a:off x="797130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1" name="Oval 40">
              <a:extLst>
                <a:ext uri="{FF2B5EF4-FFF2-40B4-BE49-F238E27FC236}">
                  <a16:creationId xmlns:a16="http://schemas.microsoft.com/office/drawing/2014/main" id="{4879E02D-ADF3-604A-E3EF-56E84D550727}"/>
                </a:ext>
              </a:extLst>
            </p:cNvPr>
            <p:cNvSpPr/>
            <p:nvPr/>
          </p:nvSpPr>
          <p:spPr>
            <a:xfrm>
              <a:off x="825407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2" name="Oval 41">
              <a:extLst>
                <a:ext uri="{FF2B5EF4-FFF2-40B4-BE49-F238E27FC236}">
                  <a16:creationId xmlns:a16="http://schemas.microsoft.com/office/drawing/2014/main" id="{2DEAF7B2-7BC4-BCF8-82BA-6DBF929A8B75}"/>
                </a:ext>
              </a:extLst>
            </p:cNvPr>
            <p:cNvSpPr/>
            <p:nvPr/>
          </p:nvSpPr>
          <p:spPr>
            <a:xfrm>
              <a:off x="825407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3" name="Oval 42">
              <a:extLst>
                <a:ext uri="{FF2B5EF4-FFF2-40B4-BE49-F238E27FC236}">
                  <a16:creationId xmlns:a16="http://schemas.microsoft.com/office/drawing/2014/main" id="{0F5ABE0F-D9AE-9F38-AC2B-E4FFD78A6DC5}"/>
                </a:ext>
              </a:extLst>
            </p:cNvPr>
            <p:cNvSpPr/>
            <p:nvPr/>
          </p:nvSpPr>
          <p:spPr>
            <a:xfrm>
              <a:off x="853462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4" name="Oval 43">
              <a:extLst>
                <a:ext uri="{FF2B5EF4-FFF2-40B4-BE49-F238E27FC236}">
                  <a16:creationId xmlns:a16="http://schemas.microsoft.com/office/drawing/2014/main" id="{606F4A83-305A-54F5-FCC0-80834A2C069F}"/>
                </a:ext>
              </a:extLst>
            </p:cNvPr>
            <p:cNvSpPr/>
            <p:nvPr/>
          </p:nvSpPr>
          <p:spPr>
            <a:xfrm>
              <a:off x="853462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5" name="Oval 44">
              <a:extLst>
                <a:ext uri="{FF2B5EF4-FFF2-40B4-BE49-F238E27FC236}">
                  <a16:creationId xmlns:a16="http://schemas.microsoft.com/office/drawing/2014/main" id="{9DA78940-6E0B-3B5A-2E26-E9D6F5CE4980}"/>
                </a:ext>
              </a:extLst>
            </p:cNvPr>
            <p:cNvSpPr/>
            <p:nvPr/>
          </p:nvSpPr>
          <p:spPr>
            <a:xfrm>
              <a:off x="881740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6" name="Oval 45">
              <a:extLst>
                <a:ext uri="{FF2B5EF4-FFF2-40B4-BE49-F238E27FC236}">
                  <a16:creationId xmlns:a16="http://schemas.microsoft.com/office/drawing/2014/main" id="{806C55F5-252B-397B-A67F-70C1DC7A9E94}"/>
                </a:ext>
              </a:extLst>
            </p:cNvPr>
            <p:cNvSpPr/>
            <p:nvPr/>
          </p:nvSpPr>
          <p:spPr>
            <a:xfrm>
              <a:off x="881740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7" name="Oval 46">
              <a:extLst>
                <a:ext uri="{FF2B5EF4-FFF2-40B4-BE49-F238E27FC236}">
                  <a16:creationId xmlns:a16="http://schemas.microsoft.com/office/drawing/2014/main" id="{CBFC8ED3-C6FC-D722-2827-E4CDB1E11E40}"/>
                </a:ext>
              </a:extLst>
            </p:cNvPr>
            <p:cNvSpPr/>
            <p:nvPr/>
          </p:nvSpPr>
          <p:spPr>
            <a:xfrm>
              <a:off x="909795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8" name="Oval 47">
              <a:extLst>
                <a:ext uri="{FF2B5EF4-FFF2-40B4-BE49-F238E27FC236}">
                  <a16:creationId xmlns:a16="http://schemas.microsoft.com/office/drawing/2014/main" id="{A01BD67F-CC65-F56E-9B97-4C54C3912317}"/>
                </a:ext>
              </a:extLst>
            </p:cNvPr>
            <p:cNvSpPr/>
            <p:nvPr/>
          </p:nvSpPr>
          <p:spPr>
            <a:xfrm>
              <a:off x="909795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9" name="Oval 48">
              <a:extLst>
                <a:ext uri="{FF2B5EF4-FFF2-40B4-BE49-F238E27FC236}">
                  <a16:creationId xmlns:a16="http://schemas.microsoft.com/office/drawing/2014/main" id="{574DB385-D948-17FE-7F9A-01347BA112F6}"/>
                </a:ext>
              </a:extLst>
            </p:cNvPr>
            <p:cNvSpPr/>
            <p:nvPr/>
          </p:nvSpPr>
          <p:spPr>
            <a:xfrm>
              <a:off x="938072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50" name="Oval 49">
              <a:extLst>
                <a:ext uri="{FF2B5EF4-FFF2-40B4-BE49-F238E27FC236}">
                  <a16:creationId xmlns:a16="http://schemas.microsoft.com/office/drawing/2014/main" id="{562F0F67-3FDB-38AD-F3FF-0A3593903ABE}"/>
                </a:ext>
              </a:extLst>
            </p:cNvPr>
            <p:cNvSpPr/>
            <p:nvPr/>
          </p:nvSpPr>
          <p:spPr>
            <a:xfrm>
              <a:off x="938072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grpSp>
      <p:pic>
        <p:nvPicPr>
          <p:cNvPr id="4" name="Picture Placeholder 3">
            <a:extLst>
              <a:ext uri="{FF2B5EF4-FFF2-40B4-BE49-F238E27FC236}">
                <a16:creationId xmlns:a16="http://schemas.microsoft.com/office/drawing/2014/main" id="{0EB282D8-1707-8B0C-E7FF-DCCC8E193263}"/>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54" t="632" r="480" b="1080"/>
          <a:stretch/>
        </p:blipFill>
        <p:spPr>
          <a:xfrm>
            <a:off x="728622" y="512763"/>
            <a:ext cx="4954588" cy="5832475"/>
          </a:xfrm>
        </p:spPr>
      </p:pic>
      <p:sp>
        <p:nvSpPr>
          <p:cNvPr id="16" name="TextBox 15">
            <a:extLst>
              <a:ext uri="{FF2B5EF4-FFF2-40B4-BE49-F238E27FC236}">
                <a16:creationId xmlns:a16="http://schemas.microsoft.com/office/drawing/2014/main" id="{739598D0-328B-DA59-66A1-838466D62A68}"/>
              </a:ext>
            </a:extLst>
          </p:cNvPr>
          <p:cNvSpPr txBox="1"/>
          <p:nvPr/>
        </p:nvSpPr>
        <p:spPr>
          <a:xfrm>
            <a:off x="6520149" y="3619291"/>
            <a:ext cx="4670622" cy="971676"/>
          </a:xfrm>
          <a:prstGeom prst="rect">
            <a:avLst/>
          </a:prstGeom>
          <a:noFill/>
        </p:spPr>
        <p:txBody>
          <a:bodyPr wrap="square" rtlCol="0">
            <a:spAutoFit/>
          </a:bodyPr>
          <a:lstStyle/>
          <a:p>
            <a:pPr algn="just">
              <a:lnSpc>
                <a:spcPts val="2300"/>
              </a:lnSpc>
            </a:pPr>
            <a:r>
              <a:rPr lang="en-ID" sz="1900">
                <a:solidFill>
                  <a:srgbClr val="0070C0"/>
                </a:solidFill>
                <a:latin typeface="Poppins" panose="00000500000000000000" pitchFamily="2" charset="0"/>
                <a:cs typeface="Poppins" panose="00000500000000000000" pitchFamily="2" charset="0"/>
              </a:rPr>
              <a:t>V</a:t>
            </a:r>
            <a:r>
              <a:rPr lang="en-ID" sz="1900" b="0" i="0">
                <a:solidFill>
                  <a:srgbClr val="0070C0"/>
                </a:solidFill>
                <a:effectLst/>
                <a:latin typeface="Poppins" panose="00000500000000000000" pitchFamily="2" charset="0"/>
                <a:cs typeface="Poppins" panose="00000500000000000000" pitchFamily="2" charset="0"/>
              </a:rPr>
              <a:t>isual comparison between a </a:t>
            </a:r>
          </a:p>
          <a:p>
            <a:pPr algn="just">
              <a:lnSpc>
                <a:spcPts val="2300"/>
              </a:lnSpc>
            </a:pPr>
            <a:r>
              <a:rPr lang="en-ID" sz="1900">
                <a:solidFill>
                  <a:srgbClr val="0070C0"/>
                </a:solidFill>
                <a:latin typeface="Poppins" panose="00000500000000000000" pitchFamily="2" charset="0"/>
                <a:cs typeface="Poppins" panose="00000500000000000000" pitchFamily="2" charset="0"/>
              </a:rPr>
              <a:t>penny and a few grains of fentanyl</a:t>
            </a:r>
          </a:p>
          <a:p>
            <a:pPr algn="just">
              <a:lnSpc>
                <a:spcPts val="2300"/>
              </a:lnSpc>
            </a:pPr>
            <a:endParaRPr lang="en-ID" sz="1900">
              <a:solidFill>
                <a:srgbClr val="0070C0"/>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828759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A63B87-1BBE-DC7B-4EAF-2E347BBABD60}"/>
              </a:ext>
            </a:extLst>
          </p:cNvPr>
          <p:cNvSpPr txBox="1"/>
          <p:nvPr/>
        </p:nvSpPr>
        <p:spPr>
          <a:xfrm>
            <a:off x="6768907" y="1514592"/>
            <a:ext cx="4832617" cy="4524315"/>
          </a:xfrm>
          <a:prstGeom prst="rect">
            <a:avLst/>
          </a:prstGeom>
          <a:noFill/>
        </p:spPr>
        <p:txBody>
          <a:bodyPr wrap="square" rtlCol="0">
            <a:spAutoFit/>
          </a:bodyPr>
          <a:lstStyle/>
          <a:p>
            <a:pPr>
              <a:lnSpc>
                <a:spcPts val="2600"/>
              </a:lnSpc>
            </a:pPr>
            <a:r>
              <a:rPr lang="en-US" sz="2500" b="1">
                <a:solidFill>
                  <a:srgbClr val="0070C0"/>
                </a:solidFill>
                <a:latin typeface="Poppins" panose="00000500000000000000" pitchFamily="2" charset="0"/>
                <a:cs typeface="Poppins" panose="00000500000000000000" pitchFamily="2" charset="0"/>
              </a:rPr>
              <a:t>Option 1: </a:t>
            </a:r>
          </a:p>
          <a:p>
            <a:pPr>
              <a:lnSpc>
                <a:spcPts val="3000"/>
              </a:lnSpc>
            </a:pPr>
            <a:r>
              <a:rPr lang="en-US">
                <a:solidFill>
                  <a:srgbClr val="0070C0"/>
                </a:solidFill>
                <a:latin typeface="Poppins" panose="00000500000000000000" pitchFamily="2" charset="0"/>
                <a:cs typeface="Poppins" panose="00000500000000000000" pitchFamily="2" charset="0"/>
              </a:rPr>
              <a:t>Explain to a partner in your own words what fentanyl is and at what amount it becomes harmful. </a:t>
            </a:r>
          </a:p>
          <a:p>
            <a:pPr>
              <a:lnSpc>
                <a:spcPts val="2600"/>
              </a:lnSpc>
            </a:pPr>
            <a:endParaRPr lang="en-US">
              <a:solidFill>
                <a:schemeClr val="tx1">
                  <a:lumMod val="85000"/>
                  <a:lumOff val="15000"/>
                </a:schemeClr>
              </a:solidFill>
              <a:latin typeface="Poppins" panose="00000500000000000000" pitchFamily="2" charset="0"/>
              <a:cs typeface="Poppins" panose="00000500000000000000" pitchFamily="2" charset="0"/>
            </a:endParaRPr>
          </a:p>
          <a:p>
            <a:pPr>
              <a:lnSpc>
                <a:spcPts val="2600"/>
              </a:lnSpc>
            </a:pPr>
            <a:endParaRPr lang="en-US" b="1">
              <a:solidFill>
                <a:schemeClr val="accent6"/>
              </a:solidFill>
              <a:latin typeface="Poppins" panose="00000500000000000000" pitchFamily="2" charset="0"/>
              <a:cs typeface="Poppins" panose="00000500000000000000" pitchFamily="2" charset="0"/>
            </a:endParaRPr>
          </a:p>
          <a:p>
            <a:pPr>
              <a:lnSpc>
                <a:spcPts val="2600"/>
              </a:lnSpc>
            </a:pPr>
            <a:endParaRPr lang="en-US" b="1">
              <a:solidFill>
                <a:schemeClr val="accent6"/>
              </a:solidFill>
              <a:latin typeface="Poppins" panose="00000500000000000000" pitchFamily="2" charset="0"/>
              <a:cs typeface="Poppins" panose="00000500000000000000" pitchFamily="2" charset="0"/>
            </a:endParaRPr>
          </a:p>
          <a:p>
            <a:pPr>
              <a:lnSpc>
                <a:spcPts val="2600"/>
              </a:lnSpc>
            </a:pPr>
            <a:endParaRPr lang="en-US" sz="2500" b="1">
              <a:solidFill>
                <a:schemeClr val="accent6"/>
              </a:solidFill>
              <a:latin typeface="Poppins" panose="00000500000000000000" pitchFamily="2" charset="0"/>
              <a:cs typeface="Poppins" panose="00000500000000000000" pitchFamily="2" charset="0"/>
            </a:endParaRPr>
          </a:p>
          <a:p>
            <a:pPr>
              <a:lnSpc>
                <a:spcPts val="2600"/>
              </a:lnSpc>
            </a:pPr>
            <a:r>
              <a:rPr lang="en-US" sz="2500" b="1">
                <a:solidFill>
                  <a:srgbClr val="0070C0"/>
                </a:solidFill>
                <a:latin typeface="Poppins" panose="00000500000000000000" pitchFamily="2" charset="0"/>
                <a:cs typeface="Poppins" panose="00000500000000000000" pitchFamily="2" charset="0"/>
              </a:rPr>
              <a:t>Option 2: </a:t>
            </a:r>
          </a:p>
          <a:p>
            <a:pPr>
              <a:lnSpc>
                <a:spcPts val="2600"/>
              </a:lnSpc>
            </a:pPr>
            <a:r>
              <a:rPr lang="en-US">
                <a:solidFill>
                  <a:srgbClr val="0070C0"/>
                </a:solidFill>
                <a:latin typeface="Poppins" panose="00000500000000000000" pitchFamily="2" charset="0"/>
                <a:cs typeface="Poppins" panose="00000500000000000000" pitchFamily="2" charset="0"/>
              </a:rPr>
              <a:t>Raise your hand to explain in your own words what fentanyl is and at what amount it becomes harmful. </a:t>
            </a:r>
          </a:p>
          <a:p>
            <a:endParaRPr lang="en-US" b="1">
              <a:solidFill>
                <a:schemeClr val="tx1">
                  <a:lumMod val="85000"/>
                  <a:lumOff val="15000"/>
                </a:schemeClr>
              </a:solidFill>
              <a:latin typeface="Poppins" panose="00000500000000000000" pitchFamily="2" charset="0"/>
              <a:cs typeface="Poppins" panose="00000500000000000000" pitchFamily="2" charset="0"/>
            </a:endParaRPr>
          </a:p>
        </p:txBody>
      </p:sp>
      <p:sp>
        <p:nvSpPr>
          <p:cNvPr id="17" name="Freeform: Shape 16">
            <a:extLst>
              <a:ext uri="{FF2B5EF4-FFF2-40B4-BE49-F238E27FC236}">
                <a16:creationId xmlns:a16="http://schemas.microsoft.com/office/drawing/2014/main" id="{99C81D50-F6B1-CBBA-0CE9-9D8E41A13D8D}"/>
              </a:ext>
            </a:extLst>
          </p:cNvPr>
          <p:cNvSpPr/>
          <p:nvPr/>
        </p:nvSpPr>
        <p:spPr>
          <a:xfrm>
            <a:off x="4012876" y="4751387"/>
            <a:ext cx="629278" cy="629278"/>
          </a:xfrm>
          <a:custGeom>
            <a:avLst/>
            <a:gdLst>
              <a:gd name="connsiteX0" fmla="*/ 0 w 629278"/>
              <a:gd name="connsiteY0" fmla="*/ 0 h 629278"/>
              <a:gd name="connsiteX1" fmla="*/ 629278 w 629278"/>
              <a:gd name="connsiteY1" fmla="*/ 0 h 629278"/>
              <a:gd name="connsiteX2" fmla="*/ 629278 w 629278"/>
              <a:gd name="connsiteY2" fmla="*/ 629278 h 629278"/>
              <a:gd name="connsiteX3" fmla="*/ 0 w 629278"/>
              <a:gd name="connsiteY3" fmla="*/ 629278 h 629278"/>
            </a:gdLst>
            <a:ahLst/>
            <a:cxnLst>
              <a:cxn ang="0">
                <a:pos x="connsiteX0" y="connsiteY0"/>
              </a:cxn>
              <a:cxn ang="0">
                <a:pos x="connsiteX1" y="connsiteY1"/>
              </a:cxn>
              <a:cxn ang="0">
                <a:pos x="connsiteX2" y="connsiteY2"/>
              </a:cxn>
              <a:cxn ang="0">
                <a:pos x="connsiteX3" y="connsiteY3"/>
              </a:cxn>
            </a:cxnLst>
            <a:rect l="l" t="t" r="r" b="b"/>
            <a:pathLst>
              <a:path w="629278" h="629278">
                <a:moveTo>
                  <a:pt x="0" y="0"/>
                </a:moveTo>
                <a:lnTo>
                  <a:pt x="629278" y="0"/>
                </a:lnTo>
                <a:lnTo>
                  <a:pt x="629278" y="629278"/>
                </a:lnTo>
                <a:lnTo>
                  <a:pt x="0" y="629278"/>
                </a:lnTo>
                <a:close/>
              </a:path>
            </a:pathLst>
          </a:custGeom>
          <a:noFill/>
          <a:ln w="26194" cap="flat">
            <a:noFill/>
            <a:prstDash val="solid"/>
            <a:miter/>
          </a:ln>
        </p:spPr>
        <p:txBody>
          <a:bodyPr rtlCol="0" anchor="ctr"/>
          <a:lstStyle/>
          <a:p>
            <a:endParaRPr lang="en-ID"/>
          </a:p>
        </p:txBody>
      </p:sp>
      <p:pic>
        <p:nvPicPr>
          <p:cNvPr id="8" name="Picture Placeholder 7">
            <a:extLst>
              <a:ext uri="{FF2B5EF4-FFF2-40B4-BE49-F238E27FC236}">
                <a16:creationId xmlns:a16="http://schemas.microsoft.com/office/drawing/2014/main" id="{F5EEA8D3-9F90-36FD-4436-9D3F4484CFBE}"/>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8601" t="77" r="29818" b="-1"/>
          <a:stretch/>
        </p:blipFill>
        <p:spPr>
          <a:xfrm>
            <a:off x="3" y="0"/>
            <a:ext cx="5176296" cy="6857997"/>
          </a:xfrm>
        </p:spPr>
      </p:pic>
      <p:sp>
        <p:nvSpPr>
          <p:cNvPr id="29" name="Rectangle 28">
            <a:extLst>
              <a:ext uri="{FF2B5EF4-FFF2-40B4-BE49-F238E27FC236}">
                <a16:creationId xmlns:a16="http://schemas.microsoft.com/office/drawing/2014/main" id="{CD193E2C-67FC-F144-98CE-524FBCF4AC5B}"/>
              </a:ext>
            </a:extLst>
          </p:cNvPr>
          <p:cNvSpPr/>
          <p:nvPr/>
        </p:nvSpPr>
        <p:spPr>
          <a:xfrm>
            <a:off x="1" y="0"/>
            <a:ext cx="5176296" cy="6858000"/>
          </a:xfrm>
          <a:prstGeom prst="rect">
            <a:avLst/>
          </a:prstGeom>
          <a:solidFill>
            <a:srgbClr val="0070C0">
              <a:alpha val="5064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7">
            <a:extLst>
              <a:ext uri="{FF2B5EF4-FFF2-40B4-BE49-F238E27FC236}">
                <a16:creationId xmlns:a16="http://schemas.microsoft.com/office/drawing/2014/main" id="{C9C945B2-E27D-8269-6881-D19487A09983}"/>
              </a:ext>
            </a:extLst>
          </p:cNvPr>
          <p:cNvPicPr>
            <a:picLocks/>
          </p:cNvPicPr>
          <p:nvPr/>
        </p:nvPicPr>
        <p:blipFill>
          <a:blip r:embed="rId4">
            <a:extLst>
              <a:ext uri="{28A0092B-C50C-407E-A947-70E740481C1C}">
                <a14:useLocalDpi xmlns:a14="http://schemas.microsoft.com/office/drawing/2010/main" val="0"/>
              </a:ext>
            </a:extLst>
          </a:blip>
          <a:srcRect t="2668" b="2668"/>
          <a:stretch/>
        </p:blipFill>
        <p:spPr>
          <a:xfrm>
            <a:off x="3806031" y="3692655"/>
            <a:ext cx="2561132" cy="2484596"/>
          </a:xfrm>
          <a:custGeom>
            <a:avLst/>
            <a:gdLst>
              <a:gd name="connsiteX0" fmla="*/ 0 w 5842375"/>
              <a:gd name="connsiteY0" fmla="*/ 0 h 3985145"/>
              <a:gd name="connsiteX1" fmla="*/ 5842375 w 5842375"/>
              <a:gd name="connsiteY1" fmla="*/ 0 h 3985145"/>
              <a:gd name="connsiteX2" fmla="*/ 5842375 w 5842375"/>
              <a:gd name="connsiteY2" fmla="*/ 3985145 h 3985145"/>
              <a:gd name="connsiteX3" fmla="*/ 0 w 5842375"/>
              <a:gd name="connsiteY3" fmla="*/ 3985145 h 3985145"/>
            </a:gdLst>
            <a:ahLst/>
            <a:cxnLst>
              <a:cxn ang="0">
                <a:pos x="connsiteX0" y="connsiteY0"/>
              </a:cxn>
              <a:cxn ang="0">
                <a:pos x="connsiteX1" y="connsiteY1"/>
              </a:cxn>
              <a:cxn ang="0">
                <a:pos x="connsiteX2" y="connsiteY2"/>
              </a:cxn>
              <a:cxn ang="0">
                <a:pos x="connsiteX3" y="connsiteY3"/>
              </a:cxn>
            </a:cxnLst>
            <a:rect l="l" t="t" r="r" b="b"/>
            <a:pathLst>
              <a:path w="5842375" h="3985145">
                <a:moveTo>
                  <a:pt x="0" y="0"/>
                </a:moveTo>
                <a:lnTo>
                  <a:pt x="5842375" y="0"/>
                </a:lnTo>
                <a:lnTo>
                  <a:pt x="5842375" y="3985145"/>
                </a:lnTo>
                <a:lnTo>
                  <a:pt x="0" y="3985145"/>
                </a:lnTo>
                <a:close/>
              </a:path>
            </a:pathLst>
          </a:custGeom>
          <a:pattFill prst="pct5">
            <a:fgClr>
              <a:schemeClr val="accent1"/>
            </a:fgClr>
            <a:bgClr>
              <a:schemeClr val="bg1"/>
            </a:bgClr>
          </a:pattFill>
          <a:ln w="63500">
            <a:solidFill>
              <a:schemeClr val="bg1"/>
            </a:solidFill>
            <a:miter lim="800000"/>
          </a:ln>
        </p:spPr>
      </p:pic>
      <p:sp>
        <p:nvSpPr>
          <p:cNvPr id="30" name="Rectangle 29">
            <a:extLst>
              <a:ext uri="{FF2B5EF4-FFF2-40B4-BE49-F238E27FC236}">
                <a16:creationId xmlns:a16="http://schemas.microsoft.com/office/drawing/2014/main" id="{5A76F762-9A8C-8C2F-54C7-B8C6688F0AE3}"/>
              </a:ext>
            </a:extLst>
          </p:cNvPr>
          <p:cNvSpPr/>
          <p:nvPr/>
        </p:nvSpPr>
        <p:spPr>
          <a:xfrm>
            <a:off x="-1" y="1388951"/>
            <a:ext cx="5176296" cy="1163607"/>
          </a:xfrm>
          <a:prstGeom prst="rect">
            <a:avLst/>
          </a:prstGeom>
          <a:solidFill>
            <a:srgbClr val="063498">
              <a:alpha val="6514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4AED4D76-39FA-39A6-7D2A-B4A76A06D858}"/>
              </a:ext>
            </a:extLst>
          </p:cNvPr>
          <p:cNvSpPr txBox="1"/>
          <p:nvPr/>
        </p:nvSpPr>
        <p:spPr>
          <a:xfrm>
            <a:off x="539818" y="1568767"/>
            <a:ext cx="3138991" cy="584775"/>
          </a:xfrm>
          <a:prstGeom prst="rect">
            <a:avLst/>
          </a:prstGeom>
          <a:noFill/>
        </p:spPr>
        <p:txBody>
          <a:bodyPr wrap="square" rtlCol="0">
            <a:spAutoFit/>
          </a:bodyPr>
          <a:lstStyle/>
          <a:p>
            <a:r>
              <a:rPr lang="en-US" sz="3200" b="1">
                <a:solidFill>
                  <a:schemeClr val="bg1"/>
                </a:solidFill>
                <a:latin typeface="Poppins" panose="00000500000000000000" pitchFamily="2" charset="0"/>
                <a:cs typeface="Poppins" panose="00000500000000000000" pitchFamily="2" charset="0"/>
              </a:rPr>
              <a:t>Activity</a:t>
            </a:r>
            <a:endParaRPr lang="en-ID" sz="3200" b="1">
              <a:solidFill>
                <a:schemeClr val="bg1"/>
              </a:solidFill>
              <a:latin typeface="Poppins" panose="00000500000000000000" pitchFamily="2" charset="0"/>
              <a:cs typeface="Poppins" panose="00000500000000000000" pitchFamily="2" charset="0"/>
            </a:endParaRPr>
          </a:p>
        </p:txBody>
      </p:sp>
      <p:cxnSp>
        <p:nvCxnSpPr>
          <p:cNvPr id="5" name="Straight Connector 4">
            <a:extLst>
              <a:ext uri="{FF2B5EF4-FFF2-40B4-BE49-F238E27FC236}">
                <a16:creationId xmlns:a16="http://schemas.microsoft.com/office/drawing/2014/main" id="{29CA7708-4712-92C0-2DD0-8657D906B4C3}"/>
              </a:ext>
            </a:extLst>
          </p:cNvPr>
          <p:cNvCxnSpPr>
            <a:cxnSpLocks/>
          </p:cNvCxnSpPr>
          <p:nvPr/>
        </p:nvCxnSpPr>
        <p:spPr>
          <a:xfrm>
            <a:off x="621706" y="2225516"/>
            <a:ext cx="7779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Placeholder 7">
            <a:extLst>
              <a:ext uri="{FF2B5EF4-FFF2-40B4-BE49-F238E27FC236}">
                <a16:creationId xmlns:a16="http://schemas.microsoft.com/office/drawing/2014/main" id="{6BE95442-9A90-7C71-A074-D570C54DE2C0}"/>
              </a:ext>
            </a:extLst>
          </p:cNvPr>
          <p:cNvPicPr>
            <a:picLocks/>
          </p:cNvPicPr>
          <p:nvPr/>
        </p:nvPicPr>
        <p:blipFill rotWithShape="1">
          <a:blip r:embed="rId5">
            <a:extLst>
              <a:ext uri="{28A0092B-C50C-407E-A947-70E740481C1C}">
                <a14:useLocalDpi xmlns:a14="http://schemas.microsoft.com/office/drawing/2010/main" val="0"/>
              </a:ext>
            </a:extLst>
          </a:blip>
          <a:srcRect t="1136" b="4200"/>
          <a:stretch/>
        </p:blipFill>
        <p:spPr>
          <a:xfrm>
            <a:off x="3806031" y="728457"/>
            <a:ext cx="2561132" cy="2484596"/>
          </a:xfrm>
          <a:custGeom>
            <a:avLst/>
            <a:gdLst>
              <a:gd name="connsiteX0" fmla="*/ 0 w 5842375"/>
              <a:gd name="connsiteY0" fmla="*/ 0 h 3985145"/>
              <a:gd name="connsiteX1" fmla="*/ 5842375 w 5842375"/>
              <a:gd name="connsiteY1" fmla="*/ 0 h 3985145"/>
              <a:gd name="connsiteX2" fmla="*/ 5842375 w 5842375"/>
              <a:gd name="connsiteY2" fmla="*/ 3985145 h 3985145"/>
              <a:gd name="connsiteX3" fmla="*/ 0 w 5842375"/>
              <a:gd name="connsiteY3" fmla="*/ 3985145 h 3985145"/>
            </a:gdLst>
            <a:ahLst/>
            <a:cxnLst>
              <a:cxn ang="0">
                <a:pos x="connsiteX0" y="connsiteY0"/>
              </a:cxn>
              <a:cxn ang="0">
                <a:pos x="connsiteX1" y="connsiteY1"/>
              </a:cxn>
              <a:cxn ang="0">
                <a:pos x="connsiteX2" y="connsiteY2"/>
              </a:cxn>
              <a:cxn ang="0">
                <a:pos x="connsiteX3" y="connsiteY3"/>
              </a:cxn>
            </a:cxnLst>
            <a:rect l="l" t="t" r="r" b="b"/>
            <a:pathLst>
              <a:path w="5842375" h="3985145">
                <a:moveTo>
                  <a:pt x="0" y="0"/>
                </a:moveTo>
                <a:lnTo>
                  <a:pt x="5842375" y="0"/>
                </a:lnTo>
                <a:lnTo>
                  <a:pt x="5842375" y="3985145"/>
                </a:lnTo>
                <a:lnTo>
                  <a:pt x="0" y="3985145"/>
                </a:lnTo>
                <a:close/>
              </a:path>
            </a:pathLst>
          </a:custGeom>
          <a:pattFill prst="pct5">
            <a:fgClr>
              <a:schemeClr val="accent1"/>
            </a:fgClr>
            <a:bgClr>
              <a:schemeClr val="bg1"/>
            </a:bgClr>
          </a:pattFill>
          <a:ln w="63500">
            <a:solidFill>
              <a:schemeClr val="bg1"/>
            </a:solidFill>
            <a:miter lim="800000"/>
          </a:ln>
        </p:spPr>
      </p:pic>
      <p:sp>
        <p:nvSpPr>
          <p:cNvPr id="31" name="Rectangle 30">
            <a:extLst>
              <a:ext uri="{FF2B5EF4-FFF2-40B4-BE49-F238E27FC236}">
                <a16:creationId xmlns:a16="http://schemas.microsoft.com/office/drawing/2014/main" id="{BEC5E670-186C-924D-A867-C75BB8952DEE}"/>
              </a:ext>
            </a:extLst>
          </p:cNvPr>
          <p:cNvSpPr/>
          <p:nvPr/>
        </p:nvSpPr>
        <p:spPr>
          <a:xfrm>
            <a:off x="11414441" y="0"/>
            <a:ext cx="777559" cy="74742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2" name="Group 31">
            <a:extLst>
              <a:ext uri="{FF2B5EF4-FFF2-40B4-BE49-F238E27FC236}">
                <a16:creationId xmlns:a16="http://schemas.microsoft.com/office/drawing/2014/main" id="{1C05C5FA-49E4-3F55-3457-BB4C8FA133C0}"/>
              </a:ext>
            </a:extLst>
          </p:cNvPr>
          <p:cNvGrpSpPr/>
          <p:nvPr/>
        </p:nvGrpSpPr>
        <p:grpSpPr>
          <a:xfrm>
            <a:off x="11045638" y="368973"/>
            <a:ext cx="737606" cy="761921"/>
            <a:chOff x="16564827" y="8502010"/>
            <a:chExt cx="1342041" cy="1386281"/>
          </a:xfrm>
          <a:solidFill>
            <a:srgbClr val="BAC8E5"/>
          </a:solidFill>
        </p:grpSpPr>
        <p:sp>
          <p:nvSpPr>
            <p:cNvPr id="33" name="Oval 32">
              <a:extLst>
                <a:ext uri="{FF2B5EF4-FFF2-40B4-BE49-F238E27FC236}">
                  <a16:creationId xmlns:a16="http://schemas.microsoft.com/office/drawing/2014/main" id="{886FB427-483E-3DCC-CF82-F073BAEB3CD7}"/>
                </a:ext>
              </a:extLst>
            </p:cNvPr>
            <p:cNvSpPr/>
            <p:nvPr/>
          </p:nvSpPr>
          <p:spPr>
            <a:xfrm rot="5400000">
              <a:off x="17772379"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CC89F7FB-0ED5-EDE0-F6DE-9FF6833CE58C}"/>
                </a:ext>
              </a:extLst>
            </p:cNvPr>
            <p:cNvSpPr/>
            <p:nvPr/>
          </p:nvSpPr>
          <p:spPr>
            <a:xfrm rot="5400000">
              <a:off x="17372748"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C1E464AC-3083-7319-3D97-3DBC9475A95C}"/>
                </a:ext>
              </a:extLst>
            </p:cNvPr>
            <p:cNvSpPr/>
            <p:nvPr/>
          </p:nvSpPr>
          <p:spPr>
            <a:xfrm rot="5400000">
              <a:off x="17364089"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EDCAE9FA-FD8B-088A-0F1C-17FACC18742F}"/>
                </a:ext>
              </a:extLst>
            </p:cNvPr>
            <p:cNvSpPr/>
            <p:nvPr/>
          </p:nvSpPr>
          <p:spPr>
            <a:xfrm rot="5400000">
              <a:off x="17768482"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3605AC20-60A5-E500-8899-2A15345DD829}"/>
                </a:ext>
              </a:extLst>
            </p:cNvPr>
            <p:cNvSpPr/>
            <p:nvPr/>
          </p:nvSpPr>
          <p:spPr>
            <a:xfrm rot="5400000">
              <a:off x="17772379"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298FD02B-4064-7368-AAAB-77804E41F6E9}"/>
                </a:ext>
              </a:extLst>
            </p:cNvPr>
            <p:cNvSpPr/>
            <p:nvPr/>
          </p:nvSpPr>
          <p:spPr>
            <a:xfrm rot="5400000">
              <a:off x="17372748"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0EB2FD50-5029-6102-99B9-EEFF1DB59EAA}"/>
                </a:ext>
              </a:extLst>
            </p:cNvPr>
            <p:cNvSpPr/>
            <p:nvPr/>
          </p:nvSpPr>
          <p:spPr>
            <a:xfrm rot="5400000">
              <a:off x="17364089"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BD89BCB0-4C0F-99A5-7511-481AC86D09D4}"/>
                </a:ext>
              </a:extLst>
            </p:cNvPr>
            <p:cNvSpPr/>
            <p:nvPr/>
          </p:nvSpPr>
          <p:spPr>
            <a:xfrm rot="5400000">
              <a:off x="17768482"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6051042A-A6F0-75EE-D1EE-4356F1A23CB4}"/>
                </a:ext>
              </a:extLst>
            </p:cNvPr>
            <p:cNvSpPr/>
            <p:nvPr/>
          </p:nvSpPr>
          <p:spPr>
            <a:xfrm rot="5400000">
              <a:off x="16973117"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6169FF82-2C0F-6BD6-9D4F-D0E7BD25CCCE}"/>
                </a:ext>
              </a:extLst>
            </p:cNvPr>
            <p:cNvSpPr/>
            <p:nvPr/>
          </p:nvSpPr>
          <p:spPr>
            <a:xfrm rot="5400000">
              <a:off x="16573486" y="9336538"/>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1CA839A7-1944-2CEA-EF9E-AD655045370A}"/>
                </a:ext>
              </a:extLst>
            </p:cNvPr>
            <p:cNvSpPr/>
            <p:nvPr/>
          </p:nvSpPr>
          <p:spPr>
            <a:xfrm rot="5400000">
              <a:off x="16564827"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Oval 43">
              <a:extLst>
                <a:ext uri="{FF2B5EF4-FFF2-40B4-BE49-F238E27FC236}">
                  <a16:creationId xmlns:a16="http://schemas.microsoft.com/office/drawing/2014/main" id="{3834BB3F-3A4C-3277-8C85-76FF76F3511B}"/>
                </a:ext>
              </a:extLst>
            </p:cNvPr>
            <p:cNvSpPr/>
            <p:nvPr/>
          </p:nvSpPr>
          <p:spPr>
            <a:xfrm rot="5400000">
              <a:off x="16969220" y="975380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703F90BE-DC60-2CD1-890B-2C1CF1CA3AA0}"/>
                </a:ext>
              </a:extLst>
            </p:cNvPr>
            <p:cNvSpPr/>
            <p:nvPr/>
          </p:nvSpPr>
          <p:spPr>
            <a:xfrm rot="5400000">
              <a:off x="16973117"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FA1DBCD9-2F89-24B9-7244-0FF29D75186F}"/>
                </a:ext>
              </a:extLst>
            </p:cNvPr>
            <p:cNvSpPr/>
            <p:nvPr/>
          </p:nvSpPr>
          <p:spPr>
            <a:xfrm rot="5400000">
              <a:off x="16573486" y="8502010"/>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Oval 46">
              <a:extLst>
                <a:ext uri="{FF2B5EF4-FFF2-40B4-BE49-F238E27FC236}">
                  <a16:creationId xmlns:a16="http://schemas.microsoft.com/office/drawing/2014/main" id="{F4855309-ECF3-5BBA-7682-19149AA9116A}"/>
                </a:ext>
              </a:extLst>
            </p:cNvPr>
            <p:cNvSpPr/>
            <p:nvPr/>
          </p:nvSpPr>
          <p:spPr>
            <a:xfrm rot="5400000">
              <a:off x="16564827"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Oval 47">
              <a:extLst>
                <a:ext uri="{FF2B5EF4-FFF2-40B4-BE49-F238E27FC236}">
                  <a16:creationId xmlns:a16="http://schemas.microsoft.com/office/drawing/2014/main" id="{070D4229-A065-6D2A-2EF8-C4C56D3B68A4}"/>
                </a:ext>
              </a:extLst>
            </p:cNvPr>
            <p:cNvSpPr/>
            <p:nvPr/>
          </p:nvSpPr>
          <p:spPr>
            <a:xfrm rot="5400000">
              <a:off x="16969220" y="8919274"/>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747987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human body&#10;&#10;Description automatically generated">
            <a:extLst>
              <a:ext uri="{FF2B5EF4-FFF2-40B4-BE49-F238E27FC236}">
                <a16:creationId xmlns:a16="http://schemas.microsoft.com/office/drawing/2014/main" id="{D7CF7D98-1655-86E1-DC9E-4914CB3C3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84"/>
            <a:ext cx="12192001" cy="6859540"/>
          </a:xfrm>
          <a:prstGeom prst="rect">
            <a:avLst/>
          </a:prstGeom>
        </p:spPr>
      </p:pic>
      <p:sp>
        <p:nvSpPr>
          <p:cNvPr id="3" name="TextBox 2">
            <a:extLst>
              <a:ext uri="{FF2B5EF4-FFF2-40B4-BE49-F238E27FC236}">
                <a16:creationId xmlns:a16="http://schemas.microsoft.com/office/drawing/2014/main" id="{A0E729B3-F0B9-3085-3CB3-C15702E524D5}"/>
              </a:ext>
            </a:extLst>
          </p:cNvPr>
          <p:cNvSpPr txBox="1"/>
          <p:nvPr/>
        </p:nvSpPr>
        <p:spPr>
          <a:xfrm>
            <a:off x="559879" y="1060884"/>
            <a:ext cx="3932607" cy="1077218"/>
          </a:xfrm>
          <a:prstGeom prst="rect">
            <a:avLst/>
          </a:prstGeom>
          <a:noFill/>
        </p:spPr>
        <p:txBody>
          <a:bodyPr wrap="square" rtlCol="0">
            <a:spAutoFit/>
          </a:bodyPr>
          <a:lstStyle/>
          <a:p>
            <a:r>
              <a:rPr lang="en-US" sz="3200" b="1">
                <a:solidFill>
                  <a:schemeClr val="accent1">
                    <a:lumMod val="75000"/>
                  </a:schemeClr>
                </a:solidFill>
                <a:latin typeface="Poppins" panose="00000500000000000000" pitchFamily="2" charset="0"/>
                <a:cs typeface="Poppins" panose="00000500000000000000" pitchFamily="2" charset="0"/>
              </a:rPr>
              <a:t>How Do Opioids</a:t>
            </a:r>
          </a:p>
          <a:p>
            <a:r>
              <a:rPr lang="en-US" sz="3200" b="1">
                <a:solidFill>
                  <a:schemeClr val="accent1">
                    <a:lumMod val="75000"/>
                  </a:schemeClr>
                </a:solidFill>
                <a:latin typeface="Poppins" panose="00000500000000000000" pitchFamily="2" charset="0"/>
                <a:cs typeface="Poppins" panose="00000500000000000000" pitchFamily="2" charset="0"/>
              </a:rPr>
              <a:t>Work in the Body?</a:t>
            </a:r>
            <a:endParaRPr lang="en-ID" sz="3200" b="1">
              <a:solidFill>
                <a:schemeClr val="accent1">
                  <a:lumMod val="75000"/>
                </a:schemeClr>
              </a:solidFill>
              <a:latin typeface="Poppins" panose="00000500000000000000" pitchFamily="2" charset="0"/>
              <a:cs typeface="Poppins" panose="00000500000000000000" pitchFamily="2" charset="0"/>
            </a:endParaRPr>
          </a:p>
        </p:txBody>
      </p:sp>
      <p:cxnSp>
        <p:nvCxnSpPr>
          <p:cNvPr id="8" name="Straight Connector 7">
            <a:extLst>
              <a:ext uri="{FF2B5EF4-FFF2-40B4-BE49-F238E27FC236}">
                <a16:creationId xmlns:a16="http://schemas.microsoft.com/office/drawing/2014/main" id="{A12E6483-43A1-434D-DCD7-6B7FC0C908CA}"/>
              </a:ext>
            </a:extLst>
          </p:cNvPr>
          <p:cNvCxnSpPr/>
          <p:nvPr/>
        </p:nvCxnSpPr>
        <p:spPr>
          <a:xfrm>
            <a:off x="641767" y="2271100"/>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473CA0B-CDE6-464D-7850-C1021658C888}"/>
              </a:ext>
            </a:extLst>
          </p:cNvPr>
          <p:cNvSpPr txBox="1"/>
          <p:nvPr/>
        </p:nvSpPr>
        <p:spPr>
          <a:xfrm>
            <a:off x="857747" y="2948259"/>
            <a:ext cx="5238253" cy="2848857"/>
          </a:xfrm>
          <a:prstGeom prst="rect">
            <a:avLst/>
          </a:prstGeom>
          <a:noFill/>
        </p:spPr>
        <p:txBody>
          <a:bodyPr wrap="square" rtlCol="0">
            <a:spAutoFit/>
          </a:bodyPr>
          <a:lstStyle/>
          <a:p>
            <a:pPr>
              <a:lnSpc>
                <a:spcPts val="2700"/>
              </a:lnSpc>
            </a:pPr>
            <a:r>
              <a:rPr lang="en-ID" sz="1900" b="0" i="0">
                <a:solidFill>
                  <a:schemeClr val="accent1">
                    <a:lumMod val="75000"/>
                  </a:schemeClr>
                </a:solidFill>
                <a:effectLst/>
                <a:latin typeface="Poppins" panose="00000500000000000000" pitchFamily="2" charset="0"/>
                <a:cs typeface="Poppins" panose="00000500000000000000" pitchFamily="2" charset="0"/>
              </a:rPr>
              <a:t>Fentanyl, like other commonly used opioids (e.g., morphine), produces effects such as relaxation, euphoria, pain relief, sedation, confusion, drowsiness, dizziness, nausea, vomiting, constipation, urinary retention, pupillary constriction, and respiratory depression.</a:t>
            </a:r>
          </a:p>
          <a:p>
            <a:pPr>
              <a:lnSpc>
                <a:spcPts val="2700"/>
              </a:lnSpc>
            </a:pPr>
            <a:endParaRPr lang="en-ID" sz="1900" b="0" i="0">
              <a:solidFill>
                <a:schemeClr val="accent1">
                  <a:lumMod val="75000"/>
                </a:schemeClr>
              </a:solidFill>
              <a:effectLst/>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988037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D8C38BD4-9D91-28E0-93AB-D00D984321E0}"/>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76" b="76"/>
          <a:stretch/>
        </p:blipFill>
        <p:spPr>
          <a:xfrm>
            <a:off x="0" y="0"/>
            <a:ext cx="12192000" cy="6858000"/>
          </a:xfrm>
          <a:prstGeom prst="rect">
            <a:avLst/>
          </a:prstGeom>
        </p:spPr>
      </p:pic>
      <p:sp>
        <p:nvSpPr>
          <p:cNvPr id="3" name="TextBox 2">
            <a:extLst>
              <a:ext uri="{FF2B5EF4-FFF2-40B4-BE49-F238E27FC236}">
                <a16:creationId xmlns:a16="http://schemas.microsoft.com/office/drawing/2014/main" id="{A0E729B3-F0B9-3085-3CB3-C15702E524D5}"/>
              </a:ext>
            </a:extLst>
          </p:cNvPr>
          <p:cNvSpPr txBox="1"/>
          <p:nvPr/>
        </p:nvSpPr>
        <p:spPr>
          <a:xfrm>
            <a:off x="559879" y="1178754"/>
            <a:ext cx="3932607" cy="1077218"/>
          </a:xfrm>
          <a:prstGeom prst="rect">
            <a:avLst/>
          </a:prstGeom>
          <a:noFill/>
        </p:spPr>
        <p:txBody>
          <a:bodyPr wrap="square" rtlCol="0">
            <a:spAutoFit/>
          </a:bodyPr>
          <a:lstStyle/>
          <a:p>
            <a:r>
              <a:rPr lang="en-US" sz="3200" b="1">
                <a:solidFill>
                  <a:schemeClr val="accent1">
                    <a:lumMod val="75000"/>
                  </a:schemeClr>
                </a:solidFill>
                <a:latin typeface="Poppins" panose="00000500000000000000" pitchFamily="2" charset="0"/>
                <a:cs typeface="Poppins" panose="00000500000000000000" pitchFamily="2" charset="0"/>
              </a:rPr>
              <a:t>Addictive Nature of Opioids</a:t>
            </a:r>
            <a:endParaRPr lang="en-ID" sz="3200" b="1">
              <a:solidFill>
                <a:schemeClr val="accent1">
                  <a:lumMod val="75000"/>
                </a:schemeClr>
              </a:solidFill>
              <a:latin typeface="Poppins" panose="00000500000000000000" pitchFamily="2" charset="0"/>
              <a:cs typeface="Poppins" panose="00000500000000000000" pitchFamily="2" charset="0"/>
            </a:endParaRPr>
          </a:p>
        </p:txBody>
      </p:sp>
      <p:cxnSp>
        <p:nvCxnSpPr>
          <p:cNvPr id="8" name="Straight Connector 7">
            <a:extLst>
              <a:ext uri="{FF2B5EF4-FFF2-40B4-BE49-F238E27FC236}">
                <a16:creationId xmlns:a16="http://schemas.microsoft.com/office/drawing/2014/main" id="{A12E6483-43A1-434D-DCD7-6B7FC0C908CA}"/>
              </a:ext>
            </a:extLst>
          </p:cNvPr>
          <p:cNvCxnSpPr/>
          <p:nvPr/>
        </p:nvCxnSpPr>
        <p:spPr>
          <a:xfrm>
            <a:off x="641767" y="2460688"/>
            <a:ext cx="777923" cy="0"/>
          </a:xfrm>
          <a:prstGeom prst="line">
            <a:avLst/>
          </a:prstGeom>
          <a:ln w="38100">
            <a:solidFill>
              <a:srgbClr val="00317A"/>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473CA0B-CDE6-464D-7850-C1021658C888}"/>
              </a:ext>
            </a:extLst>
          </p:cNvPr>
          <p:cNvSpPr txBox="1"/>
          <p:nvPr/>
        </p:nvSpPr>
        <p:spPr>
          <a:xfrm>
            <a:off x="552946" y="2895995"/>
            <a:ext cx="5148139" cy="2786276"/>
          </a:xfrm>
          <a:prstGeom prst="rect">
            <a:avLst/>
          </a:prstGeom>
          <a:noFill/>
        </p:spPr>
        <p:txBody>
          <a:bodyPr wrap="square" rtlCol="0">
            <a:spAutoFit/>
          </a:bodyPr>
          <a:lstStyle/>
          <a:p>
            <a:pPr>
              <a:lnSpc>
                <a:spcPts val="2100"/>
              </a:lnSpc>
            </a:pPr>
            <a:r>
              <a:rPr lang="en-ID" sz="1900" b="0" i="0">
                <a:solidFill>
                  <a:schemeClr val="accent1">
                    <a:lumMod val="75000"/>
                  </a:schemeClr>
                </a:solidFill>
                <a:effectLst/>
                <a:latin typeface="Poppins" panose="00000500000000000000" pitchFamily="2" charset="0"/>
                <a:cs typeface="Poppins" panose="00000500000000000000" pitchFamily="2" charset="0"/>
              </a:rPr>
              <a:t>Teenagers who are prescribed opioids are 33% more likely to report misusing opioids after high school.</a:t>
            </a:r>
          </a:p>
          <a:p>
            <a:pPr>
              <a:lnSpc>
                <a:spcPts val="2100"/>
              </a:lnSpc>
            </a:pPr>
            <a:endParaRPr lang="en-ID" sz="1900" b="0" i="0">
              <a:solidFill>
                <a:schemeClr val="accent1">
                  <a:lumMod val="75000"/>
                </a:schemeClr>
              </a:solidFill>
              <a:effectLst/>
              <a:latin typeface="Poppins" panose="00000500000000000000" pitchFamily="2" charset="0"/>
              <a:cs typeface="Poppins" panose="00000500000000000000" pitchFamily="2" charset="0"/>
            </a:endParaRPr>
          </a:p>
          <a:p>
            <a:pPr>
              <a:lnSpc>
                <a:spcPts val="2100"/>
              </a:lnSpc>
            </a:pPr>
            <a:r>
              <a:rPr lang="en-ID" sz="1900" b="0" i="0">
                <a:solidFill>
                  <a:schemeClr val="accent1">
                    <a:lumMod val="75000"/>
                  </a:schemeClr>
                </a:solidFill>
                <a:effectLst/>
                <a:latin typeface="Poppins" panose="00000500000000000000" pitchFamily="2" charset="0"/>
                <a:cs typeface="Poppins" panose="00000500000000000000" pitchFamily="2" charset="0"/>
              </a:rPr>
              <a:t>You don’t know if you’ll become addicted and neither does anyone else - including your doctor.</a:t>
            </a:r>
          </a:p>
          <a:p>
            <a:pPr>
              <a:lnSpc>
                <a:spcPts val="2100"/>
              </a:lnSpc>
            </a:pPr>
            <a:endParaRPr lang="en-ID" sz="1900" b="0" i="0">
              <a:solidFill>
                <a:schemeClr val="accent1">
                  <a:lumMod val="75000"/>
                </a:schemeClr>
              </a:solidFill>
              <a:effectLst/>
              <a:latin typeface="Poppins" panose="00000500000000000000" pitchFamily="2" charset="0"/>
              <a:cs typeface="Poppins" panose="00000500000000000000" pitchFamily="2" charset="0"/>
            </a:endParaRPr>
          </a:p>
          <a:p>
            <a:pPr>
              <a:lnSpc>
                <a:spcPts val="2100"/>
              </a:lnSpc>
            </a:pPr>
            <a:r>
              <a:rPr lang="en-ID" sz="1900" b="0" i="0">
                <a:solidFill>
                  <a:schemeClr val="accent1">
                    <a:lumMod val="75000"/>
                  </a:schemeClr>
                </a:solidFill>
                <a:effectLst/>
                <a:latin typeface="Poppins" panose="00000500000000000000" pitchFamily="2" charset="0"/>
                <a:cs typeface="Poppins" panose="00000500000000000000" pitchFamily="2" charset="0"/>
              </a:rPr>
              <a:t>It only takes days to become addicted to opioids.</a:t>
            </a:r>
          </a:p>
        </p:txBody>
      </p:sp>
      <p:sp>
        <p:nvSpPr>
          <p:cNvPr id="2" name="TextBox 1">
            <a:extLst>
              <a:ext uri="{FF2B5EF4-FFF2-40B4-BE49-F238E27FC236}">
                <a16:creationId xmlns:a16="http://schemas.microsoft.com/office/drawing/2014/main" id="{E3DD6D06-2E4F-75BA-BC1D-FD9F482DC0D3}"/>
              </a:ext>
            </a:extLst>
          </p:cNvPr>
          <p:cNvSpPr txBox="1"/>
          <p:nvPr/>
        </p:nvSpPr>
        <p:spPr>
          <a:xfrm>
            <a:off x="7267492" y="6028583"/>
            <a:ext cx="3466769" cy="340478"/>
          </a:xfrm>
          <a:prstGeom prst="rect">
            <a:avLst/>
          </a:prstGeom>
          <a:noFill/>
        </p:spPr>
        <p:txBody>
          <a:bodyPr wrap="square" rtlCol="0">
            <a:spAutoFit/>
          </a:bodyPr>
          <a:lstStyle/>
          <a:p>
            <a:pPr algn="ctr">
              <a:lnSpc>
                <a:spcPts val="2100"/>
              </a:lnSpc>
            </a:pPr>
            <a:r>
              <a:rPr lang="en-ID" sz="1200" b="0" i="0">
                <a:solidFill>
                  <a:schemeClr val="accent1">
                    <a:lumMod val="75000"/>
                  </a:schemeClr>
                </a:solidFill>
                <a:effectLst/>
                <a:latin typeface="Poppins" panose="00000500000000000000" pitchFamily="2" charset="0"/>
                <a:cs typeface="Poppins" panose="00000500000000000000" pitchFamily="2" charset="0"/>
              </a:rPr>
              <a:t>Graph source: cdc.gov</a:t>
            </a:r>
            <a:endParaRPr lang="en-ID" sz="1900" b="0" i="0">
              <a:solidFill>
                <a:schemeClr val="accent1">
                  <a:lumMod val="75000"/>
                </a:schemeClr>
              </a:solidFill>
              <a:effectLst/>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706548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013C5C-1BEE-01E9-E1BB-120287AA12D1}"/>
              </a:ext>
            </a:extLst>
          </p:cNvPr>
          <p:cNvSpPr txBox="1"/>
          <p:nvPr/>
        </p:nvSpPr>
        <p:spPr>
          <a:xfrm>
            <a:off x="6496296" y="1261607"/>
            <a:ext cx="4756728" cy="1569660"/>
          </a:xfrm>
          <a:prstGeom prst="rect">
            <a:avLst/>
          </a:prstGeom>
          <a:noFill/>
        </p:spPr>
        <p:txBody>
          <a:bodyPr wrap="square" rtlCol="0">
            <a:spAutoFit/>
          </a:bodyPr>
          <a:lstStyle/>
          <a:p>
            <a:r>
              <a:rPr lang="en-US" sz="4800" b="1">
                <a:solidFill>
                  <a:schemeClr val="accent6"/>
                </a:solidFill>
                <a:latin typeface="Poppins" pitchFamily="2" charset="77"/>
                <a:cs typeface="Poppins" pitchFamily="2" charset="77"/>
              </a:rPr>
              <a:t>A Deadly Number</a:t>
            </a:r>
            <a:endParaRPr lang="en-ID" sz="4800" b="1">
              <a:solidFill>
                <a:schemeClr val="accent6"/>
              </a:solidFill>
              <a:latin typeface="Poppins" pitchFamily="2" charset="77"/>
              <a:cs typeface="Poppins" pitchFamily="2" charset="77"/>
            </a:endParaRPr>
          </a:p>
        </p:txBody>
      </p:sp>
      <p:sp>
        <p:nvSpPr>
          <p:cNvPr id="17" name="Rectangle 16">
            <a:extLst>
              <a:ext uri="{FF2B5EF4-FFF2-40B4-BE49-F238E27FC236}">
                <a16:creationId xmlns:a16="http://schemas.microsoft.com/office/drawing/2014/main" id="{8860A59D-EDA1-5BF1-19F5-BB6DFF932D53}"/>
              </a:ext>
            </a:extLst>
          </p:cNvPr>
          <p:cNvSpPr/>
          <p:nvPr/>
        </p:nvSpPr>
        <p:spPr>
          <a:xfrm>
            <a:off x="11190771" y="5908201"/>
            <a:ext cx="1001229" cy="949800"/>
          </a:xfrm>
          <a:prstGeom prst="rect">
            <a:avLst/>
          </a:prstGeom>
          <a:solidFill>
            <a:schemeClr val="accent6">
              <a:lumMod val="20000"/>
              <a:lumOff val="8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solidFill>
                <a:schemeClr val="accent1">
                  <a:lumMod val="60000"/>
                  <a:lumOff val="40000"/>
                </a:schemeClr>
              </a:solidFill>
              <a:highlight>
                <a:srgbClr val="FF00FF"/>
              </a:highlight>
            </a:endParaRPr>
          </a:p>
        </p:txBody>
      </p:sp>
      <p:grpSp>
        <p:nvGrpSpPr>
          <p:cNvPr id="18" name="Group 17">
            <a:extLst>
              <a:ext uri="{FF2B5EF4-FFF2-40B4-BE49-F238E27FC236}">
                <a16:creationId xmlns:a16="http://schemas.microsoft.com/office/drawing/2014/main" id="{AFF98A5C-E332-2D64-ADCE-4158B19AF8FD}"/>
              </a:ext>
            </a:extLst>
          </p:cNvPr>
          <p:cNvGrpSpPr/>
          <p:nvPr/>
        </p:nvGrpSpPr>
        <p:grpSpPr>
          <a:xfrm>
            <a:off x="10488358" y="5767148"/>
            <a:ext cx="1404826" cy="728593"/>
            <a:chOff x="7407977" y="1537855"/>
            <a:chExt cx="2107239" cy="1092889"/>
          </a:xfrm>
          <a:solidFill>
            <a:schemeClr val="accent6">
              <a:lumMod val="40000"/>
              <a:lumOff val="60000"/>
            </a:schemeClr>
          </a:solidFill>
        </p:grpSpPr>
        <p:sp>
          <p:nvSpPr>
            <p:cNvPr id="19" name="Oval 18">
              <a:extLst>
                <a:ext uri="{FF2B5EF4-FFF2-40B4-BE49-F238E27FC236}">
                  <a16:creationId xmlns:a16="http://schemas.microsoft.com/office/drawing/2014/main" id="{05DC04D0-A3F5-C9E4-6B87-84223C1CD19E}"/>
                </a:ext>
              </a:extLst>
            </p:cNvPr>
            <p:cNvSpPr/>
            <p:nvPr/>
          </p:nvSpPr>
          <p:spPr>
            <a:xfrm>
              <a:off x="740797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0" name="Oval 19">
              <a:extLst>
                <a:ext uri="{FF2B5EF4-FFF2-40B4-BE49-F238E27FC236}">
                  <a16:creationId xmlns:a16="http://schemas.microsoft.com/office/drawing/2014/main" id="{740F274C-EF61-4D7F-F586-BA8C9ECA0C1F}"/>
                </a:ext>
              </a:extLst>
            </p:cNvPr>
            <p:cNvSpPr/>
            <p:nvPr/>
          </p:nvSpPr>
          <p:spPr>
            <a:xfrm>
              <a:off x="740797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1" name="Oval 20">
              <a:extLst>
                <a:ext uri="{FF2B5EF4-FFF2-40B4-BE49-F238E27FC236}">
                  <a16:creationId xmlns:a16="http://schemas.microsoft.com/office/drawing/2014/main" id="{91A47886-7D9D-3EC3-93DE-A4D76E4992E0}"/>
                </a:ext>
              </a:extLst>
            </p:cNvPr>
            <p:cNvSpPr/>
            <p:nvPr/>
          </p:nvSpPr>
          <p:spPr>
            <a:xfrm>
              <a:off x="769075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2" name="Oval 21">
              <a:extLst>
                <a:ext uri="{FF2B5EF4-FFF2-40B4-BE49-F238E27FC236}">
                  <a16:creationId xmlns:a16="http://schemas.microsoft.com/office/drawing/2014/main" id="{94E2A1D2-35F4-2A5F-4A50-32D0712EE936}"/>
                </a:ext>
              </a:extLst>
            </p:cNvPr>
            <p:cNvSpPr/>
            <p:nvPr/>
          </p:nvSpPr>
          <p:spPr>
            <a:xfrm>
              <a:off x="769075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3" name="Oval 22">
              <a:extLst>
                <a:ext uri="{FF2B5EF4-FFF2-40B4-BE49-F238E27FC236}">
                  <a16:creationId xmlns:a16="http://schemas.microsoft.com/office/drawing/2014/main" id="{E7EF8ED8-EBC0-F582-B400-65F7DB47AD36}"/>
                </a:ext>
              </a:extLst>
            </p:cNvPr>
            <p:cNvSpPr/>
            <p:nvPr/>
          </p:nvSpPr>
          <p:spPr>
            <a:xfrm>
              <a:off x="797130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4" name="Oval 23">
              <a:extLst>
                <a:ext uri="{FF2B5EF4-FFF2-40B4-BE49-F238E27FC236}">
                  <a16:creationId xmlns:a16="http://schemas.microsoft.com/office/drawing/2014/main" id="{EA9287B3-8BE2-BEF4-1A12-40EFDCAA3275}"/>
                </a:ext>
              </a:extLst>
            </p:cNvPr>
            <p:cNvSpPr/>
            <p:nvPr/>
          </p:nvSpPr>
          <p:spPr>
            <a:xfrm>
              <a:off x="797130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5" name="Oval 24">
              <a:extLst>
                <a:ext uri="{FF2B5EF4-FFF2-40B4-BE49-F238E27FC236}">
                  <a16:creationId xmlns:a16="http://schemas.microsoft.com/office/drawing/2014/main" id="{1E5D0F16-4A2B-2F41-787A-BFF711D8789F}"/>
                </a:ext>
              </a:extLst>
            </p:cNvPr>
            <p:cNvSpPr/>
            <p:nvPr/>
          </p:nvSpPr>
          <p:spPr>
            <a:xfrm>
              <a:off x="825407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6" name="Oval 25">
              <a:extLst>
                <a:ext uri="{FF2B5EF4-FFF2-40B4-BE49-F238E27FC236}">
                  <a16:creationId xmlns:a16="http://schemas.microsoft.com/office/drawing/2014/main" id="{B1E6C8C8-BE6E-F9DB-14E6-F4B0F68618FF}"/>
                </a:ext>
              </a:extLst>
            </p:cNvPr>
            <p:cNvSpPr/>
            <p:nvPr/>
          </p:nvSpPr>
          <p:spPr>
            <a:xfrm>
              <a:off x="825407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7" name="Oval 26">
              <a:extLst>
                <a:ext uri="{FF2B5EF4-FFF2-40B4-BE49-F238E27FC236}">
                  <a16:creationId xmlns:a16="http://schemas.microsoft.com/office/drawing/2014/main" id="{20CA95B7-6209-D0E1-54BA-5CDC6BB7E3EE}"/>
                </a:ext>
              </a:extLst>
            </p:cNvPr>
            <p:cNvSpPr/>
            <p:nvPr/>
          </p:nvSpPr>
          <p:spPr>
            <a:xfrm>
              <a:off x="8534627"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8" name="Oval 27">
              <a:extLst>
                <a:ext uri="{FF2B5EF4-FFF2-40B4-BE49-F238E27FC236}">
                  <a16:creationId xmlns:a16="http://schemas.microsoft.com/office/drawing/2014/main" id="{B6D0E4D8-4827-4691-C060-D4D43E036923}"/>
                </a:ext>
              </a:extLst>
            </p:cNvPr>
            <p:cNvSpPr/>
            <p:nvPr/>
          </p:nvSpPr>
          <p:spPr>
            <a:xfrm>
              <a:off x="8534627"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9" name="Oval 28">
              <a:extLst>
                <a:ext uri="{FF2B5EF4-FFF2-40B4-BE49-F238E27FC236}">
                  <a16:creationId xmlns:a16="http://schemas.microsoft.com/office/drawing/2014/main" id="{9CDCC3AC-2855-9AEA-C3F4-E19EE20417B8}"/>
                </a:ext>
              </a:extLst>
            </p:cNvPr>
            <p:cNvSpPr/>
            <p:nvPr/>
          </p:nvSpPr>
          <p:spPr>
            <a:xfrm>
              <a:off x="8817402"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0" name="Oval 29">
              <a:extLst>
                <a:ext uri="{FF2B5EF4-FFF2-40B4-BE49-F238E27FC236}">
                  <a16:creationId xmlns:a16="http://schemas.microsoft.com/office/drawing/2014/main" id="{C9552CED-B9D8-CA87-3D46-24536807D4B9}"/>
                </a:ext>
              </a:extLst>
            </p:cNvPr>
            <p:cNvSpPr/>
            <p:nvPr/>
          </p:nvSpPr>
          <p:spPr>
            <a:xfrm>
              <a:off x="8817402"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1" name="Oval 30">
              <a:extLst>
                <a:ext uri="{FF2B5EF4-FFF2-40B4-BE49-F238E27FC236}">
                  <a16:creationId xmlns:a16="http://schemas.microsoft.com/office/drawing/2014/main" id="{F553930B-F7E4-9D15-D73E-AF06FA1240FC}"/>
                </a:ext>
              </a:extLst>
            </p:cNvPr>
            <p:cNvSpPr/>
            <p:nvPr/>
          </p:nvSpPr>
          <p:spPr>
            <a:xfrm>
              <a:off x="9097952" y="15378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2" name="Oval 31">
              <a:extLst>
                <a:ext uri="{FF2B5EF4-FFF2-40B4-BE49-F238E27FC236}">
                  <a16:creationId xmlns:a16="http://schemas.microsoft.com/office/drawing/2014/main" id="{C50DF70F-B07D-8679-5EF1-8B37F171DEC9}"/>
                </a:ext>
              </a:extLst>
            </p:cNvPr>
            <p:cNvSpPr/>
            <p:nvPr/>
          </p:nvSpPr>
          <p:spPr>
            <a:xfrm>
              <a:off x="9097952" y="184812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3" name="Oval 32">
              <a:extLst>
                <a:ext uri="{FF2B5EF4-FFF2-40B4-BE49-F238E27FC236}">
                  <a16:creationId xmlns:a16="http://schemas.microsoft.com/office/drawing/2014/main" id="{7A86783C-E1D6-5680-4E8F-8CE24AE9C977}"/>
                </a:ext>
              </a:extLst>
            </p:cNvPr>
            <p:cNvSpPr/>
            <p:nvPr/>
          </p:nvSpPr>
          <p:spPr>
            <a:xfrm>
              <a:off x="9380727" y="1856781"/>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4" name="Oval 33">
              <a:extLst>
                <a:ext uri="{FF2B5EF4-FFF2-40B4-BE49-F238E27FC236}">
                  <a16:creationId xmlns:a16="http://schemas.microsoft.com/office/drawing/2014/main" id="{04287FBA-56B1-DE4B-0465-4942B70AA49D}"/>
                </a:ext>
              </a:extLst>
            </p:cNvPr>
            <p:cNvSpPr/>
            <p:nvPr/>
          </p:nvSpPr>
          <p:spPr>
            <a:xfrm>
              <a:off x="9380727" y="1541752"/>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5" name="Oval 34">
              <a:extLst>
                <a:ext uri="{FF2B5EF4-FFF2-40B4-BE49-F238E27FC236}">
                  <a16:creationId xmlns:a16="http://schemas.microsoft.com/office/drawing/2014/main" id="{25AF8ABC-0905-FC6D-C4B1-51532DC6F8FE}"/>
                </a:ext>
              </a:extLst>
            </p:cNvPr>
            <p:cNvSpPr/>
            <p:nvPr/>
          </p:nvSpPr>
          <p:spPr>
            <a:xfrm>
              <a:off x="740797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6" name="Oval 35">
              <a:extLst>
                <a:ext uri="{FF2B5EF4-FFF2-40B4-BE49-F238E27FC236}">
                  <a16:creationId xmlns:a16="http://schemas.microsoft.com/office/drawing/2014/main" id="{8A26A3F2-3688-2C14-471B-67A863127E4E}"/>
                </a:ext>
              </a:extLst>
            </p:cNvPr>
            <p:cNvSpPr/>
            <p:nvPr/>
          </p:nvSpPr>
          <p:spPr>
            <a:xfrm>
              <a:off x="740797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7" name="Oval 36">
              <a:extLst>
                <a:ext uri="{FF2B5EF4-FFF2-40B4-BE49-F238E27FC236}">
                  <a16:creationId xmlns:a16="http://schemas.microsoft.com/office/drawing/2014/main" id="{D8732DB2-DD42-AEF3-D282-1619A452EFEA}"/>
                </a:ext>
              </a:extLst>
            </p:cNvPr>
            <p:cNvSpPr/>
            <p:nvPr/>
          </p:nvSpPr>
          <p:spPr>
            <a:xfrm>
              <a:off x="769075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8" name="Oval 37">
              <a:extLst>
                <a:ext uri="{FF2B5EF4-FFF2-40B4-BE49-F238E27FC236}">
                  <a16:creationId xmlns:a16="http://schemas.microsoft.com/office/drawing/2014/main" id="{DC8D0FE1-1BFD-62E6-0C65-BA5A0F7C7D1B}"/>
                </a:ext>
              </a:extLst>
            </p:cNvPr>
            <p:cNvSpPr/>
            <p:nvPr/>
          </p:nvSpPr>
          <p:spPr>
            <a:xfrm>
              <a:off x="769075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39" name="Oval 38">
              <a:extLst>
                <a:ext uri="{FF2B5EF4-FFF2-40B4-BE49-F238E27FC236}">
                  <a16:creationId xmlns:a16="http://schemas.microsoft.com/office/drawing/2014/main" id="{6A51341E-ADC6-C308-311A-72024BD935F6}"/>
                </a:ext>
              </a:extLst>
            </p:cNvPr>
            <p:cNvSpPr/>
            <p:nvPr/>
          </p:nvSpPr>
          <p:spPr>
            <a:xfrm>
              <a:off x="797130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0" name="Oval 39">
              <a:extLst>
                <a:ext uri="{FF2B5EF4-FFF2-40B4-BE49-F238E27FC236}">
                  <a16:creationId xmlns:a16="http://schemas.microsoft.com/office/drawing/2014/main" id="{D7C9538B-0C46-0753-5054-4A8BBD07582E}"/>
                </a:ext>
              </a:extLst>
            </p:cNvPr>
            <p:cNvSpPr/>
            <p:nvPr/>
          </p:nvSpPr>
          <p:spPr>
            <a:xfrm>
              <a:off x="797130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1" name="Oval 40">
              <a:extLst>
                <a:ext uri="{FF2B5EF4-FFF2-40B4-BE49-F238E27FC236}">
                  <a16:creationId xmlns:a16="http://schemas.microsoft.com/office/drawing/2014/main" id="{4879E02D-ADF3-604A-E3EF-56E84D550727}"/>
                </a:ext>
              </a:extLst>
            </p:cNvPr>
            <p:cNvSpPr/>
            <p:nvPr/>
          </p:nvSpPr>
          <p:spPr>
            <a:xfrm>
              <a:off x="825407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2" name="Oval 41">
              <a:extLst>
                <a:ext uri="{FF2B5EF4-FFF2-40B4-BE49-F238E27FC236}">
                  <a16:creationId xmlns:a16="http://schemas.microsoft.com/office/drawing/2014/main" id="{2DEAF7B2-7BC4-BCF8-82BA-6DBF929A8B75}"/>
                </a:ext>
              </a:extLst>
            </p:cNvPr>
            <p:cNvSpPr/>
            <p:nvPr/>
          </p:nvSpPr>
          <p:spPr>
            <a:xfrm>
              <a:off x="825407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3" name="Oval 42">
              <a:extLst>
                <a:ext uri="{FF2B5EF4-FFF2-40B4-BE49-F238E27FC236}">
                  <a16:creationId xmlns:a16="http://schemas.microsoft.com/office/drawing/2014/main" id="{0F5ABE0F-D9AE-9F38-AC2B-E4FFD78A6DC5}"/>
                </a:ext>
              </a:extLst>
            </p:cNvPr>
            <p:cNvSpPr/>
            <p:nvPr/>
          </p:nvSpPr>
          <p:spPr>
            <a:xfrm>
              <a:off x="8534627"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4" name="Oval 43">
              <a:extLst>
                <a:ext uri="{FF2B5EF4-FFF2-40B4-BE49-F238E27FC236}">
                  <a16:creationId xmlns:a16="http://schemas.microsoft.com/office/drawing/2014/main" id="{606F4A83-305A-54F5-FCC0-80834A2C069F}"/>
                </a:ext>
              </a:extLst>
            </p:cNvPr>
            <p:cNvSpPr/>
            <p:nvPr/>
          </p:nvSpPr>
          <p:spPr>
            <a:xfrm>
              <a:off x="8534627"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5" name="Oval 44">
              <a:extLst>
                <a:ext uri="{FF2B5EF4-FFF2-40B4-BE49-F238E27FC236}">
                  <a16:creationId xmlns:a16="http://schemas.microsoft.com/office/drawing/2014/main" id="{9DA78940-6E0B-3B5A-2E26-E9D6F5CE4980}"/>
                </a:ext>
              </a:extLst>
            </p:cNvPr>
            <p:cNvSpPr/>
            <p:nvPr/>
          </p:nvSpPr>
          <p:spPr>
            <a:xfrm>
              <a:off x="8817402"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6" name="Oval 45">
              <a:extLst>
                <a:ext uri="{FF2B5EF4-FFF2-40B4-BE49-F238E27FC236}">
                  <a16:creationId xmlns:a16="http://schemas.microsoft.com/office/drawing/2014/main" id="{806C55F5-252B-397B-A67F-70C1DC7A9E94}"/>
                </a:ext>
              </a:extLst>
            </p:cNvPr>
            <p:cNvSpPr/>
            <p:nvPr/>
          </p:nvSpPr>
          <p:spPr>
            <a:xfrm>
              <a:off x="8817402"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7" name="Oval 46">
              <a:extLst>
                <a:ext uri="{FF2B5EF4-FFF2-40B4-BE49-F238E27FC236}">
                  <a16:creationId xmlns:a16="http://schemas.microsoft.com/office/drawing/2014/main" id="{CBFC8ED3-C6FC-D722-2827-E4CDB1E11E40}"/>
                </a:ext>
              </a:extLst>
            </p:cNvPr>
            <p:cNvSpPr/>
            <p:nvPr/>
          </p:nvSpPr>
          <p:spPr>
            <a:xfrm>
              <a:off x="9097952" y="2177329"/>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8" name="Oval 47">
              <a:extLst>
                <a:ext uri="{FF2B5EF4-FFF2-40B4-BE49-F238E27FC236}">
                  <a16:creationId xmlns:a16="http://schemas.microsoft.com/office/drawing/2014/main" id="{A01BD67F-CC65-F56E-9B97-4C54C3912317}"/>
                </a:ext>
              </a:extLst>
            </p:cNvPr>
            <p:cNvSpPr/>
            <p:nvPr/>
          </p:nvSpPr>
          <p:spPr>
            <a:xfrm>
              <a:off x="9097952" y="248759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9" name="Oval 48">
              <a:extLst>
                <a:ext uri="{FF2B5EF4-FFF2-40B4-BE49-F238E27FC236}">
                  <a16:creationId xmlns:a16="http://schemas.microsoft.com/office/drawing/2014/main" id="{574DB385-D948-17FE-7F9A-01347BA112F6}"/>
                </a:ext>
              </a:extLst>
            </p:cNvPr>
            <p:cNvSpPr/>
            <p:nvPr/>
          </p:nvSpPr>
          <p:spPr>
            <a:xfrm>
              <a:off x="9380727" y="2496255"/>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50" name="Oval 49">
              <a:extLst>
                <a:ext uri="{FF2B5EF4-FFF2-40B4-BE49-F238E27FC236}">
                  <a16:creationId xmlns:a16="http://schemas.microsoft.com/office/drawing/2014/main" id="{562F0F67-3FDB-38AD-F3FF-0A3593903ABE}"/>
                </a:ext>
              </a:extLst>
            </p:cNvPr>
            <p:cNvSpPr/>
            <p:nvPr/>
          </p:nvSpPr>
          <p:spPr>
            <a:xfrm>
              <a:off x="9380727" y="2181226"/>
              <a:ext cx="134489" cy="1344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grpSp>
      <p:sp>
        <p:nvSpPr>
          <p:cNvPr id="16" name="TextBox 15">
            <a:extLst>
              <a:ext uri="{FF2B5EF4-FFF2-40B4-BE49-F238E27FC236}">
                <a16:creationId xmlns:a16="http://schemas.microsoft.com/office/drawing/2014/main" id="{739598D0-328B-DA59-66A1-838466D62A68}"/>
              </a:ext>
            </a:extLst>
          </p:cNvPr>
          <p:cNvSpPr txBox="1"/>
          <p:nvPr/>
        </p:nvSpPr>
        <p:spPr>
          <a:xfrm>
            <a:off x="6520149" y="3412803"/>
            <a:ext cx="4769480" cy="1708160"/>
          </a:xfrm>
          <a:prstGeom prst="rect">
            <a:avLst/>
          </a:prstGeom>
          <a:noFill/>
        </p:spPr>
        <p:txBody>
          <a:bodyPr wrap="square" rtlCol="0">
            <a:spAutoFit/>
          </a:bodyPr>
          <a:lstStyle/>
          <a:p>
            <a:pPr algn="just">
              <a:lnSpc>
                <a:spcPct val="150000"/>
              </a:lnSpc>
            </a:pPr>
            <a:r>
              <a:rPr lang="en-ID" sz="2400" b="1">
                <a:solidFill>
                  <a:schemeClr val="accent1">
                    <a:lumMod val="75000"/>
                  </a:schemeClr>
                </a:solidFill>
                <a:effectLst/>
                <a:latin typeface="Poppins SemiBold" pitchFamily="2" charset="77"/>
                <a:cs typeface="Poppins SemiBold" pitchFamily="2" charset="77"/>
              </a:rPr>
              <a:t>7 out every 10 DEA tested pills</a:t>
            </a:r>
          </a:p>
          <a:p>
            <a:pPr algn="just">
              <a:lnSpc>
                <a:spcPct val="150000"/>
              </a:lnSpc>
            </a:pPr>
            <a:r>
              <a:rPr lang="en-ID" sz="2400" b="1">
                <a:solidFill>
                  <a:schemeClr val="accent1">
                    <a:lumMod val="75000"/>
                  </a:schemeClr>
                </a:solidFill>
                <a:latin typeface="Poppins SemiBold" pitchFamily="2" charset="77"/>
                <a:cs typeface="Poppins SemiBold" pitchFamily="2" charset="77"/>
              </a:rPr>
              <a:t>with Fentanyl are</a:t>
            </a:r>
          </a:p>
          <a:p>
            <a:pPr algn="just">
              <a:lnSpc>
                <a:spcPct val="150000"/>
              </a:lnSpc>
            </a:pPr>
            <a:r>
              <a:rPr lang="en-ID" sz="2400" b="1">
                <a:solidFill>
                  <a:schemeClr val="accent1">
                    <a:lumMod val="75000"/>
                  </a:schemeClr>
                </a:solidFill>
                <a:latin typeface="Poppins SemiBold" pitchFamily="2" charset="77"/>
                <a:cs typeface="Poppins SemiBold" pitchFamily="2" charset="77"/>
              </a:rPr>
              <a:t>Potentially DEADLY</a:t>
            </a:r>
          </a:p>
        </p:txBody>
      </p:sp>
      <p:sp>
        <p:nvSpPr>
          <p:cNvPr id="2" name="Rectangle 1">
            <a:extLst>
              <a:ext uri="{FF2B5EF4-FFF2-40B4-BE49-F238E27FC236}">
                <a16:creationId xmlns:a16="http://schemas.microsoft.com/office/drawing/2014/main" id="{9B998982-9405-1A84-0FE9-4D7AC923E362}"/>
              </a:ext>
            </a:extLst>
          </p:cNvPr>
          <p:cNvSpPr/>
          <p:nvPr/>
        </p:nvSpPr>
        <p:spPr>
          <a:xfrm>
            <a:off x="752849" y="512763"/>
            <a:ext cx="4516497" cy="581598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30EB10E4-E066-B486-1ABB-0483C536EF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38433" y="1100648"/>
            <a:ext cx="3552636" cy="4666500"/>
          </a:xfrm>
          <a:prstGeom prst="rect">
            <a:avLst/>
          </a:prstGeom>
        </p:spPr>
      </p:pic>
      <p:cxnSp>
        <p:nvCxnSpPr>
          <p:cNvPr id="9" name="Straight Connector 8">
            <a:extLst>
              <a:ext uri="{FF2B5EF4-FFF2-40B4-BE49-F238E27FC236}">
                <a16:creationId xmlns:a16="http://schemas.microsoft.com/office/drawing/2014/main" id="{C48C80CF-9208-9FF0-07F1-7C4FC31133F7}"/>
              </a:ext>
            </a:extLst>
          </p:cNvPr>
          <p:cNvCxnSpPr/>
          <p:nvPr/>
        </p:nvCxnSpPr>
        <p:spPr>
          <a:xfrm>
            <a:off x="6618810" y="2972550"/>
            <a:ext cx="754743"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82918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e1d227a-4af6-4899-aa8e-7c3f0f5f99a0">
      <Terms xmlns="http://schemas.microsoft.com/office/infopath/2007/PartnerControls"/>
    </lcf76f155ced4ddcb4097134ff3c332f>
    <time xmlns="be1d227a-4af6-4899-aa8e-7c3f0f5f99a0" xsi:nil="true"/>
    <TaxCatchAll xmlns="10588291-9529-460b-bace-d6cdc90849bd" xsi:nil="true"/>
    <Region xmlns="be1d227a-4af6-4899-aa8e-7c3f0f5f99a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A392F764D43344B98CD0EA2550B2EE" ma:contentTypeVersion="19" ma:contentTypeDescription="Create a new document." ma:contentTypeScope="" ma:versionID="3caa1adc06f8e6a9362e774ec0f2022d">
  <xsd:schema xmlns:xsd="http://www.w3.org/2001/XMLSchema" xmlns:xs="http://www.w3.org/2001/XMLSchema" xmlns:p="http://schemas.microsoft.com/office/2006/metadata/properties" xmlns:ns2="10588291-9529-460b-bace-d6cdc90849bd" xmlns:ns3="be1d227a-4af6-4899-aa8e-7c3f0f5f99a0" targetNamespace="http://schemas.microsoft.com/office/2006/metadata/properties" ma:root="true" ma:fieldsID="4268296b1818ea8389f07c6b2c51d84b" ns2:_="" ns3:_="">
    <xsd:import namespace="10588291-9529-460b-bace-d6cdc90849bd"/>
    <xsd:import namespace="be1d227a-4af6-4899-aa8e-7c3f0f5f99a0"/>
    <xsd:element name="properties">
      <xsd:complexType>
        <xsd:sequence>
          <xsd:element name="documentManagement">
            <xsd:complexType>
              <xsd:all>
                <xsd:element ref="ns2:SharedWithUser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2:SharedWithDetails" minOccurs="0"/>
                <xsd:element ref="ns3:MediaServiceGenerationTime" minOccurs="0"/>
                <xsd:element ref="ns3:MediaServiceEventHashCode" minOccurs="0"/>
                <xsd:element ref="ns3:MediaServiceAutoKeyPoints" minOccurs="0"/>
                <xsd:element ref="ns3:MediaServiceKeyPoints" minOccurs="0"/>
                <xsd:element ref="ns3:Region" minOccurs="0"/>
                <xsd:element ref="ns3:MediaLengthInSeconds" minOccurs="0"/>
                <xsd:element ref="ns3:time"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588291-9529-460b-bace-d6cdc90849b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43097c0-f0c4-47e2-8883-0a7a1e4b99ce}" ma:internalName="TaxCatchAll" ma:showField="CatchAllData" ma:web="10588291-9529-460b-bace-d6cdc90849b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e1d227a-4af6-4899-aa8e-7c3f0f5f99a0"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Location" ma:index="14"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Region" ma:index="20" nillable="true" ma:displayName="Region" ma:format="Dropdown" ma:internalName="Region">
      <xsd:simpleType>
        <xsd:restriction base="dms:Choice">
          <xsd:enumeration value="North"/>
          <xsd:enumeration value="Central"/>
          <xsd:enumeration value="Southwest"/>
          <xsd:enumeration value="Southeast"/>
          <xsd:enumeration value="Choice 5"/>
        </xsd:restriction>
      </xsd:simpleType>
    </xsd:element>
    <xsd:element name="MediaLengthInSeconds" ma:index="21" nillable="true" ma:displayName="Length (seconds)" ma:internalName="MediaLengthInSeconds" ma:readOnly="true">
      <xsd:simpleType>
        <xsd:restriction base="dms:Unknown"/>
      </xsd:simpleType>
    </xsd:element>
    <xsd:element name="time" ma:index="22" nillable="true" ma:displayName="time" ma:format="DateOnly" ma:internalName="time">
      <xsd:simpleType>
        <xsd:restriction base="dms:DateTime"/>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d0c3442-ae00-4bc9-922c-272589bc65d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DC3FA2-F601-4032-A300-426284F3E851}">
  <ds:schemaRefs>
    <ds:schemaRef ds:uri="http://schemas.microsoft.com/sharepoint/v3/contenttype/forms"/>
  </ds:schemaRefs>
</ds:datastoreItem>
</file>

<file path=customXml/itemProps2.xml><?xml version="1.0" encoding="utf-8"?>
<ds:datastoreItem xmlns:ds="http://schemas.openxmlformats.org/officeDocument/2006/customXml" ds:itemID="{8226A967-2317-466D-99AE-FAE20D6ED6BA}">
  <ds:schemaRefs>
    <ds:schemaRef ds:uri="10588291-9529-460b-bace-d6cdc90849bd"/>
    <ds:schemaRef ds:uri="be1d227a-4af6-4899-aa8e-7c3f0f5f99a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22831CE-B899-4DE5-ABD1-7AF74964D375}">
  <ds:schemaRefs>
    <ds:schemaRef ds:uri="10588291-9529-460b-bace-d6cdc90849bd"/>
    <ds:schemaRef ds:uri="be1d227a-4af6-4899-aa8e-7c3f0f5f99a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3473</Words>
  <Application>Microsoft Office PowerPoint</Application>
  <PresentationFormat>Widescreen</PresentationFormat>
  <Paragraphs>255</Paragraphs>
  <Slides>25</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Poppins</vt:lpstr>
      <vt:lpstr>Times New Roman</vt:lpstr>
      <vt:lpstr>Montserrat</vt:lpstr>
      <vt:lpstr>Wingdings</vt:lpstr>
      <vt:lpstr>Poppins Medium</vt:lpstr>
      <vt:lpstr>Poppins SemiBold</vt:lpstr>
      <vt:lpstr>Arial</vt:lpstr>
      <vt:lpstr>Montserrat ExtraBold</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nawra jayusman</dc:creator>
  <cp:lastModifiedBy>Brennan Smith</cp:lastModifiedBy>
  <cp:revision>2</cp:revision>
  <cp:lastPrinted>2024-01-18T19:15:42Z</cp:lastPrinted>
  <dcterms:created xsi:type="dcterms:W3CDTF">2021-10-19T00:45:11Z</dcterms:created>
  <dcterms:modified xsi:type="dcterms:W3CDTF">2024-01-22T13:29:22Z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0x010100E4A392F764D43344B98CD0EA2550B2EE</vt:lpwstr>
  </property>
  <property fmtid="{D5CDD505-2E9C-101B-9397-08002B2CF9AE}" pid="3" name="MediaServiceImageTags">
    <vt:lpwstr/>
  </property>
</Properties>
</file>