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30"/>
  </p:notesMasterIdLst>
  <p:handoutMasterIdLst>
    <p:handoutMasterId r:id="rId31"/>
  </p:handoutMasterIdLst>
  <p:sldIdLst>
    <p:sldId id="278" r:id="rId5"/>
    <p:sldId id="259" r:id="rId6"/>
    <p:sldId id="262" r:id="rId7"/>
    <p:sldId id="282" r:id="rId8"/>
    <p:sldId id="283" r:id="rId9"/>
    <p:sldId id="263" r:id="rId10"/>
    <p:sldId id="284" r:id="rId11"/>
    <p:sldId id="285" r:id="rId12"/>
    <p:sldId id="286" r:id="rId13"/>
    <p:sldId id="269" r:id="rId14"/>
    <p:sldId id="299" r:id="rId15"/>
    <p:sldId id="264" r:id="rId16"/>
    <p:sldId id="288" r:id="rId17"/>
    <p:sldId id="289" r:id="rId18"/>
    <p:sldId id="290" r:id="rId19"/>
    <p:sldId id="291" r:id="rId20"/>
    <p:sldId id="292" r:id="rId21"/>
    <p:sldId id="265" r:id="rId22"/>
    <p:sldId id="293" r:id="rId23"/>
    <p:sldId id="294" r:id="rId24"/>
    <p:sldId id="298" r:id="rId25"/>
    <p:sldId id="281" r:id="rId26"/>
    <p:sldId id="295" r:id="rId27"/>
    <p:sldId id="296" r:id="rId28"/>
    <p:sldId id="297" r:id="rId29"/>
  </p:sldIdLst>
  <p:sldSz cx="12192000" cy="6858000"/>
  <p:notesSz cx="7011988" cy="9297988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Montserrat" pitchFamily="2" charset="77"/>
      <p:regular r:id="rId36"/>
      <p:bold r:id="rId37"/>
      <p:italic r:id="rId38"/>
      <p:boldItalic r:id="rId39"/>
    </p:embeddedFont>
    <p:embeddedFont>
      <p:font typeface="Montserrat ExtraBold" pitchFamily="2" charset="77"/>
      <p:bold r:id="rId40"/>
      <p:italic r:id="rId41"/>
      <p:boldItalic r:id="rId42"/>
    </p:embeddedFont>
    <p:embeddedFont>
      <p:font typeface="Poppins" pitchFamily="2" charset="77"/>
      <p:regular r:id="rId43"/>
      <p:bold r:id="rId44"/>
      <p:italic r:id="rId45"/>
      <p:boldItalic r:id="rId46"/>
    </p:embeddedFont>
    <p:embeddedFont>
      <p:font typeface="Poppins Medium" pitchFamily="2" charset="77"/>
      <p:regular r:id="rId47"/>
      <p:italic r:id="rId48"/>
    </p:embeddedFont>
    <p:embeddedFont>
      <p:font typeface="Poppins SemiBold" pitchFamily="2" charset="77"/>
      <p:regular r:id="rId49"/>
      <p:bold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 slide" id="{737DB8D5-2F69-4D4C-96A8-93A35C17A780}">
          <p14:sldIdLst>
            <p14:sldId id="278"/>
          </p14:sldIdLst>
        </p14:section>
        <p14:section name="About Us" id="{9FCB61FB-62EF-4FF9-A47E-83F692A6C12D}">
          <p14:sldIdLst>
            <p14:sldId id="259"/>
            <p14:sldId id="262"/>
            <p14:sldId id="282"/>
            <p14:sldId id="283"/>
            <p14:sldId id="263"/>
            <p14:sldId id="284"/>
            <p14:sldId id="285"/>
            <p14:sldId id="286"/>
            <p14:sldId id="269"/>
            <p14:sldId id="299"/>
            <p14:sldId id="264"/>
            <p14:sldId id="288"/>
            <p14:sldId id="289"/>
            <p14:sldId id="290"/>
            <p14:sldId id="291"/>
            <p14:sldId id="292"/>
            <p14:sldId id="265"/>
            <p14:sldId id="293"/>
            <p14:sldId id="294"/>
            <p14:sldId id="298"/>
            <p14:sldId id="281"/>
            <p14:sldId id="295"/>
            <p14:sldId id="296"/>
            <p14:sldId id="29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E3FF"/>
    <a:srgbClr val="00317A"/>
    <a:srgbClr val="04A6E4"/>
    <a:srgbClr val="3ECBF4"/>
    <a:srgbClr val="97FF00"/>
    <a:srgbClr val="48E1E9"/>
    <a:srgbClr val="FF7B86"/>
    <a:srgbClr val="00F3EF"/>
    <a:srgbClr val="063498"/>
    <a:srgbClr val="4932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43"/>
    <p:restoredTop sz="74602"/>
  </p:normalViewPr>
  <p:slideViewPr>
    <p:cSldViewPr snapToGrid="0">
      <p:cViewPr>
        <p:scale>
          <a:sx n="135" d="100"/>
          <a:sy n="135" d="100"/>
        </p:scale>
        <p:origin x="712" y="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8.fntdata"/><Relationship Id="rId21" Type="http://schemas.openxmlformats.org/officeDocument/2006/relationships/slide" Target="slides/slide17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4" Type="http://schemas.openxmlformats.org/officeDocument/2006/relationships/font" Target="fonts/font13.fntdata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8" Type="http://schemas.openxmlformats.org/officeDocument/2006/relationships/slide" Target="slides/slide4.xml"/><Relationship Id="rId51" Type="http://schemas.openxmlformats.org/officeDocument/2006/relationships/font" Target="fonts/font20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6.xml"/><Relationship Id="rId41" Type="http://schemas.openxmlformats.org/officeDocument/2006/relationships/font" Target="fonts/font10.fntdata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5.fntdata"/><Relationship Id="rId49" Type="http://schemas.openxmlformats.org/officeDocument/2006/relationships/font" Target="fonts/font1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49AE0A7-FF41-4F79-8F4A-24FB9BFA263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528" cy="466514"/>
          </a:xfrm>
          <a:prstGeom prst="rect">
            <a:avLst/>
          </a:prstGeom>
        </p:spPr>
        <p:txBody>
          <a:bodyPr vert="horz" lIns="93196" tIns="46598" rIns="93196" bIns="46598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41CC2-D94F-4635-BC61-2FF6BFF79C7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1837" y="0"/>
            <a:ext cx="3038528" cy="466514"/>
          </a:xfrm>
          <a:prstGeom prst="rect">
            <a:avLst/>
          </a:prstGeom>
        </p:spPr>
        <p:txBody>
          <a:bodyPr vert="horz" lIns="93196" tIns="46598" rIns="93196" bIns="46598" rtlCol="0"/>
          <a:lstStyle>
            <a:lvl1pPr algn="r">
              <a:defRPr sz="1200"/>
            </a:lvl1pPr>
          </a:lstStyle>
          <a:p>
            <a:fld id="{6D5329DC-8171-4C09-B78F-FC7ED1B2AFCC}" type="datetimeFigureOut">
              <a:rPr lang="en-ID" smtClean="0"/>
              <a:t>15/08/24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B4345F-F053-460F-AE24-C5CA2EE857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31475"/>
            <a:ext cx="3038528" cy="466513"/>
          </a:xfrm>
          <a:prstGeom prst="rect">
            <a:avLst/>
          </a:prstGeom>
        </p:spPr>
        <p:txBody>
          <a:bodyPr vert="horz" lIns="93196" tIns="46598" rIns="93196" bIns="46598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D2E009-55D6-4948-B4A2-7984E11D0B2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1837" y="8831475"/>
            <a:ext cx="3038528" cy="466513"/>
          </a:xfrm>
          <a:prstGeom prst="rect">
            <a:avLst/>
          </a:prstGeom>
        </p:spPr>
        <p:txBody>
          <a:bodyPr vert="horz" lIns="93196" tIns="46598" rIns="93196" bIns="46598" rtlCol="0" anchor="b"/>
          <a:lstStyle>
            <a:lvl1pPr algn="r">
              <a:defRPr sz="1200"/>
            </a:lvl1pPr>
          </a:lstStyle>
          <a:p>
            <a:fld id="{03AE4DC6-4EA5-40EA-904E-321A9826A9B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306030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528" cy="466514"/>
          </a:xfrm>
          <a:prstGeom prst="rect">
            <a:avLst/>
          </a:prstGeom>
        </p:spPr>
        <p:txBody>
          <a:bodyPr vert="horz" lIns="93196" tIns="46598" rIns="93196" bIns="46598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837" y="0"/>
            <a:ext cx="3038528" cy="466514"/>
          </a:xfrm>
          <a:prstGeom prst="rect">
            <a:avLst/>
          </a:prstGeom>
        </p:spPr>
        <p:txBody>
          <a:bodyPr vert="horz" lIns="93196" tIns="46598" rIns="93196" bIns="46598" rtlCol="0"/>
          <a:lstStyle>
            <a:lvl1pPr algn="r">
              <a:defRPr sz="1200"/>
            </a:lvl1pPr>
          </a:lstStyle>
          <a:p>
            <a:fld id="{1895B69C-AB18-4AD2-B4AE-816D1D624306}" type="datetimeFigureOut">
              <a:rPr lang="en-ID" smtClean="0"/>
              <a:t>15/08/24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2050"/>
            <a:ext cx="5580062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96" tIns="46598" rIns="93196" bIns="46598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199" y="4474657"/>
            <a:ext cx="5609590" cy="3661083"/>
          </a:xfrm>
          <a:prstGeom prst="rect">
            <a:avLst/>
          </a:prstGeom>
        </p:spPr>
        <p:txBody>
          <a:bodyPr vert="horz" lIns="93196" tIns="46598" rIns="93196" bIns="4659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1475"/>
            <a:ext cx="3038528" cy="466513"/>
          </a:xfrm>
          <a:prstGeom prst="rect">
            <a:avLst/>
          </a:prstGeom>
        </p:spPr>
        <p:txBody>
          <a:bodyPr vert="horz" lIns="93196" tIns="46598" rIns="93196" bIns="46598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837" y="8831475"/>
            <a:ext cx="3038528" cy="466513"/>
          </a:xfrm>
          <a:prstGeom prst="rect">
            <a:avLst/>
          </a:prstGeom>
        </p:spPr>
        <p:txBody>
          <a:bodyPr vert="horz" lIns="93196" tIns="46598" rIns="93196" bIns="46598" rtlCol="0" anchor="b"/>
          <a:lstStyle>
            <a:lvl1pPr algn="r">
              <a:defRPr sz="1200"/>
            </a:lvl1pPr>
          </a:lstStyle>
          <a:p>
            <a:fld id="{E21E246E-C979-434E-8BF9-197029004C2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2066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921592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un </a:t>
            </a:r>
            <a:r>
              <a:rPr lang="en-US" dirty="0" err="1">
                <a:effectLst/>
                <a:latin typeface="Helvetica" pitchFamily="2" charset="0"/>
              </a:rPr>
              <a:t>año</a:t>
            </a:r>
            <a:r>
              <a:rPr lang="en-US" dirty="0">
                <a:effectLst/>
                <a:latin typeface="Helvetica" pitchFamily="2" charset="0"/>
              </a:rPr>
              <a:t>, la DEA </a:t>
            </a:r>
            <a:r>
              <a:rPr lang="en-US" dirty="0" err="1">
                <a:effectLst/>
                <a:latin typeface="Helvetica" pitchFamily="2" charset="0"/>
              </a:rPr>
              <a:t>confiscó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Estados</a:t>
            </a:r>
            <a:r>
              <a:rPr lang="en-US" dirty="0">
                <a:effectLst/>
                <a:latin typeface="Helvetica" pitchFamily="2" charset="0"/>
              </a:rPr>
              <a:t> Unidos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cantidad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suficiente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matar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todos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hombres, </a:t>
            </a:r>
            <a:r>
              <a:rPr lang="en-US" dirty="0" err="1">
                <a:effectLst/>
                <a:latin typeface="Helvetica" pitchFamily="2" charset="0"/>
              </a:rPr>
              <a:t>mujeres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niños</a:t>
            </a:r>
            <a:r>
              <a:rPr lang="en-US" dirty="0">
                <a:effectLst/>
                <a:latin typeface="Helvetica" pitchFamily="2" charset="0"/>
              </a:rPr>
              <a:t> del </a:t>
            </a:r>
            <a:r>
              <a:rPr lang="en-US" dirty="0" err="1">
                <a:effectLst/>
                <a:latin typeface="Helvetica" pitchFamily="2" charset="0"/>
              </a:rPr>
              <a:t>país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Hay </a:t>
            </a:r>
            <a:r>
              <a:rPr lang="en-US" dirty="0" err="1">
                <a:effectLst/>
                <a:latin typeface="Helvetica" pitchFamily="2" charset="0"/>
              </a:rPr>
              <a:t>muchas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probabilidades</a:t>
            </a:r>
            <a:r>
              <a:rPr lang="en-US" dirty="0">
                <a:effectLst/>
                <a:latin typeface="Helvetica" pitchFamily="2" charset="0"/>
              </a:rPr>
              <a:t> de que las pastillas que se </a:t>
            </a:r>
            <a:r>
              <a:rPr lang="en-US" dirty="0" err="1">
                <a:effectLst/>
                <a:latin typeface="Helvetica" pitchFamily="2" charset="0"/>
              </a:rPr>
              <a:t>obtienen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cualquier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lugar</a:t>
            </a:r>
            <a:r>
              <a:rPr lang="en-US" dirty="0">
                <a:effectLst/>
                <a:latin typeface="Helvetica" pitchFamily="2" charset="0"/>
              </a:rPr>
              <a:t> que no sea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farmacia</a:t>
            </a:r>
            <a:r>
              <a:rPr lang="en-US" dirty="0">
                <a:effectLst/>
                <a:latin typeface="Helvetica" pitchFamily="2" charset="0"/>
              </a:rPr>
              <a:t> o un hospital </a:t>
            </a:r>
            <a:r>
              <a:rPr lang="en-US" dirty="0" err="1">
                <a:effectLst/>
                <a:latin typeface="Helvetica" pitchFamily="2" charset="0"/>
              </a:rPr>
              <a:t>sean</a:t>
            </a:r>
            <a:r>
              <a:rPr lang="en-US" dirty="0">
                <a:effectLst/>
                <a:latin typeface="Helvetica" pitchFamily="2" charset="0"/>
              </a:rPr>
              <a:t> falsas. No vale la </a:t>
            </a:r>
            <a:r>
              <a:rPr lang="en-US" dirty="0" err="1">
                <a:effectLst/>
                <a:latin typeface="Helvetica" pitchFamily="2" charset="0"/>
              </a:rPr>
              <a:t>pena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correr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riesgo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implican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Además</a:t>
            </a:r>
            <a:r>
              <a:rPr lang="en-US" dirty="0">
                <a:effectLst/>
                <a:latin typeface="Helvetica" pitchFamily="2" charset="0"/>
              </a:rPr>
              <a:t> de las pastillas,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polvo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mezcla</a:t>
            </a:r>
            <a:r>
              <a:rPr lang="en-US" dirty="0">
                <a:effectLst/>
                <a:latin typeface="Helvetica" pitchFamily="2" charset="0"/>
              </a:rPr>
              <a:t> con </a:t>
            </a:r>
            <a:r>
              <a:rPr lang="en-US" dirty="0" err="1">
                <a:effectLst/>
                <a:latin typeface="Helvetica" pitchFamily="2" charset="0"/>
              </a:rPr>
              <a:t>drogas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como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heroína</a:t>
            </a:r>
            <a:r>
              <a:rPr lang="en-US" dirty="0">
                <a:effectLst/>
                <a:latin typeface="Helvetica" pitchFamily="2" charset="0"/>
              </a:rPr>
              <a:t>, la </a:t>
            </a:r>
            <a:r>
              <a:rPr lang="en-US" dirty="0" err="1">
                <a:effectLst/>
                <a:latin typeface="Helvetica" pitchFamily="2" charset="0"/>
              </a:rPr>
              <a:t>cocaína</a:t>
            </a:r>
            <a:r>
              <a:rPr lang="en-US" dirty="0">
                <a:effectLst/>
                <a:latin typeface="Helvetica" pitchFamily="2" charset="0"/>
              </a:rPr>
              <a:t>, la </a:t>
            </a:r>
            <a:r>
              <a:rPr lang="en-US" dirty="0" err="1">
                <a:effectLst/>
                <a:latin typeface="Helvetica" pitchFamily="2" charset="0"/>
              </a:rPr>
              <a:t>metanfetamina</a:t>
            </a:r>
            <a:r>
              <a:rPr lang="en-US" dirty="0">
                <a:effectLst/>
                <a:latin typeface="Helvetica" pitchFamily="2" charset="0"/>
              </a:rPr>
              <a:t> e </a:t>
            </a:r>
            <a:r>
              <a:rPr lang="en-US" dirty="0" err="1">
                <a:effectLst/>
                <a:latin typeface="Helvetica" pitchFamily="2" charset="0"/>
              </a:rPr>
              <a:t>incluso</a:t>
            </a:r>
            <a:r>
              <a:rPr lang="en-US" dirty="0">
                <a:effectLst/>
                <a:latin typeface="Helvetica" pitchFamily="2" charset="0"/>
              </a:rPr>
              <a:t> la marihuana y </a:t>
            </a:r>
            <a:r>
              <a:rPr lang="en-US" dirty="0" err="1">
                <a:effectLst/>
                <a:latin typeface="Helvetica" pitchFamily="2" charset="0"/>
              </a:rPr>
              <a:t>provoca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mortales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consumidores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desprevenidos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su</a:t>
            </a:r>
            <a:r>
              <a:rPr lang="en-US" dirty="0">
                <a:effectLst/>
                <a:latin typeface="Helvetica" pitchFamily="2" charset="0"/>
              </a:rPr>
              <a:t> forma </a:t>
            </a:r>
            <a:r>
              <a:rPr lang="en-US" dirty="0" err="1">
                <a:effectLst/>
                <a:latin typeface="Helvetica" pitchFamily="2" charset="0"/>
              </a:rPr>
              <a:t>líquida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puede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encontrar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aerosoles</a:t>
            </a:r>
            <a:r>
              <a:rPr lang="en-US" dirty="0">
                <a:effectLst/>
                <a:latin typeface="Helvetica" pitchFamily="2" charset="0"/>
              </a:rPr>
              <a:t> nasales, </a:t>
            </a:r>
            <a:r>
              <a:rPr lang="en-US" dirty="0" err="1">
                <a:effectLst/>
                <a:latin typeface="Helvetica" pitchFamily="2" charset="0"/>
              </a:rPr>
              <a:t>gotas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ojos</a:t>
            </a:r>
            <a:r>
              <a:rPr lang="en-US" dirty="0">
                <a:effectLst/>
                <a:latin typeface="Helvetica" pitchFamily="2" charset="0"/>
              </a:rPr>
              <a:t>, y se </a:t>
            </a:r>
            <a:r>
              <a:rPr lang="en-US" dirty="0" err="1">
                <a:effectLst/>
                <a:latin typeface="Helvetica" pitchFamily="2" charset="0"/>
              </a:rPr>
              <a:t>deja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caer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sobre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papel</a:t>
            </a:r>
            <a:r>
              <a:rPr lang="en-US" dirty="0">
                <a:effectLst/>
                <a:latin typeface="Helvetica" pitchFamily="2" charset="0"/>
              </a:rPr>
              <a:t> o </a:t>
            </a:r>
            <a:r>
              <a:rPr lang="en-US" dirty="0" err="1">
                <a:effectLst/>
                <a:latin typeface="Helvetica" pitchFamily="2" charset="0"/>
              </a:rPr>
              <a:t>pequeños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caramelos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66689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>
                <a:effectLst/>
                <a:latin typeface="Helvetica" pitchFamily="2" charset="0"/>
              </a:rPr>
              <a:t>Actividad</a:t>
            </a:r>
            <a:endParaRPr lang="en-US" b="1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Pida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alumnos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levanten</a:t>
            </a:r>
            <a:r>
              <a:rPr lang="en-US" dirty="0">
                <a:effectLst/>
                <a:latin typeface="Helvetica" pitchFamily="2" charset="0"/>
              </a:rPr>
              <a:t> la mano y </a:t>
            </a:r>
            <a:r>
              <a:rPr lang="en-US" dirty="0" err="1">
                <a:effectLst/>
                <a:latin typeface="Helvetica" pitchFamily="2" charset="0"/>
              </a:rPr>
              <a:t>voten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qué</a:t>
            </a:r>
            <a:r>
              <a:rPr lang="en-US" dirty="0">
                <a:effectLst/>
                <a:latin typeface="Helvetica" pitchFamily="2" charset="0"/>
              </a:rPr>
              <a:t> pastillas (Grupo A o B) son </a:t>
            </a:r>
            <a:r>
              <a:rPr lang="en-US" dirty="0" err="1">
                <a:effectLst/>
                <a:latin typeface="Helvetica" pitchFamily="2" charset="0"/>
              </a:rPr>
              <a:t>realmente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Oxicodona</a:t>
            </a:r>
            <a:r>
              <a:rPr lang="en-US" dirty="0">
                <a:effectLst/>
                <a:latin typeface="Helvetica" pitchFamily="2" charset="0"/>
              </a:rPr>
              <a:t> o que </a:t>
            </a:r>
            <a:r>
              <a:rPr lang="en-US" dirty="0" err="1">
                <a:effectLst/>
                <a:latin typeface="Helvetica" pitchFamily="2" charset="0"/>
              </a:rPr>
              <a:t>levanten</a:t>
            </a:r>
            <a:r>
              <a:rPr lang="en-US" dirty="0">
                <a:effectLst/>
                <a:latin typeface="Helvetica" pitchFamily="2" charset="0"/>
              </a:rPr>
              <a:t> la mano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no lo </a:t>
            </a:r>
            <a:r>
              <a:rPr lang="en-US" dirty="0" err="1">
                <a:effectLst/>
                <a:latin typeface="Helvetica" pitchFamily="2" charset="0"/>
              </a:rPr>
              <a:t>saben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Repite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votación</a:t>
            </a:r>
            <a:r>
              <a:rPr lang="en-US" dirty="0">
                <a:effectLst/>
                <a:latin typeface="Helvetica" pitchFamily="2" charset="0"/>
              </a:rPr>
              <a:t> para Xanax.</a:t>
            </a:r>
          </a:p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Cuente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cuántos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votos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tiene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cada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póngalo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donde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alumnos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puedan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ver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recuentos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endParaRPr lang="en-US" b="1" dirty="0">
              <a:effectLst/>
              <a:latin typeface="Helvetica" pitchFamily="2" charset="0"/>
            </a:endParaRPr>
          </a:p>
          <a:p>
            <a:r>
              <a:rPr lang="en-US" b="1" dirty="0">
                <a:effectLst/>
                <a:latin typeface="Helvetica" pitchFamily="2" charset="0"/>
              </a:rPr>
              <a:t>Respuesta a la </a:t>
            </a:r>
            <a:r>
              <a:rPr lang="en-US" b="1" dirty="0" err="1">
                <a:effectLst/>
                <a:latin typeface="Helvetica" pitchFamily="2" charset="0"/>
              </a:rPr>
              <a:t>actividad</a:t>
            </a:r>
            <a:r>
              <a:rPr lang="en-US" b="1" dirty="0">
                <a:effectLst/>
                <a:latin typeface="Helvetica" pitchFamily="2" charset="0"/>
              </a:rPr>
              <a:t>:</a:t>
            </a:r>
          </a:p>
          <a:p>
            <a:r>
              <a:rPr lang="en-US" dirty="0" err="1">
                <a:effectLst/>
                <a:latin typeface="Helvetica" pitchFamily="2" charset="0"/>
              </a:rPr>
              <a:t>Recuerde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alumnos</a:t>
            </a:r>
            <a:r>
              <a:rPr lang="en-US" dirty="0">
                <a:effectLst/>
                <a:latin typeface="Helvetica" pitchFamily="2" charset="0"/>
              </a:rPr>
              <a:t> que 7 de </a:t>
            </a:r>
            <a:r>
              <a:rPr lang="en-US" dirty="0" err="1">
                <a:effectLst/>
                <a:latin typeface="Helvetica" pitchFamily="2" charset="0"/>
              </a:rPr>
              <a:t>cada</a:t>
            </a:r>
            <a:r>
              <a:rPr lang="en-US" dirty="0">
                <a:effectLst/>
                <a:latin typeface="Helvetica" pitchFamily="2" charset="0"/>
              </a:rPr>
              <a:t> 10 pastillas falsas </a:t>
            </a:r>
            <a:r>
              <a:rPr lang="en-US" dirty="0" err="1">
                <a:effectLst/>
                <a:latin typeface="Helvetica" pitchFamily="2" charset="0"/>
              </a:rPr>
              <a:t>contienen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dosis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potencialmente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letales</a:t>
            </a:r>
            <a:r>
              <a:rPr lang="en-US" dirty="0">
                <a:effectLst/>
                <a:latin typeface="Helvetica" pitchFamily="2" charset="0"/>
              </a:rPr>
              <a:t> (es </a:t>
            </a:r>
            <a:r>
              <a:rPr lang="en-US" dirty="0" err="1">
                <a:effectLst/>
                <a:latin typeface="Helvetica" pitchFamily="2" charset="0"/>
              </a:rPr>
              <a:t>decir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mortales</a:t>
            </a:r>
            <a:r>
              <a:rPr lang="en-US" dirty="0">
                <a:effectLst/>
                <a:latin typeface="Helvetica" pitchFamily="2" charset="0"/>
              </a:rPr>
              <a:t>)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y, a </a:t>
            </a:r>
            <a:r>
              <a:rPr lang="en-US" dirty="0" err="1">
                <a:effectLst/>
                <a:latin typeface="Helvetica" pitchFamily="2" charset="0"/>
              </a:rPr>
              <a:t>continuación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revele</a:t>
            </a:r>
            <a:r>
              <a:rPr lang="en-US" dirty="0">
                <a:effectLst/>
                <a:latin typeface="Helvetica" pitchFamily="2" charset="0"/>
              </a:rPr>
              <a:t> que: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Helvetica" pitchFamily="2" charset="0"/>
              </a:rPr>
              <a:t>La </a:t>
            </a:r>
            <a:r>
              <a:rPr lang="en-US" dirty="0" err="1">
                <a:effectLst/>
                <a:latin typeface="Helvetica" pitchFamily="2" charset="0"/>
              </a:rPr>
              <a:t>opción</a:t>
            </a:r>
            <a:r>
              <a:rPr lang="en-US" dirty="0">
                <a:effectLst/>
                <a:latin typeface="Helvetica" pitchFamily="2" charset="0"/>
              </a:rPr>
              <a:t> B es la </a:t>
            </a:r>
            <a:r>
              <a:rPr lang="en-US" dirty="0" err="1">
                <a:effectLst/>
                <a:latin typeface="Helvetica" pitchFamily="2" charset="0"/>
              </a:rPr>
              <a:t>verdadera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Oxicodona</a:t>
            </a:r>
            <a:endParaRPr lang="en-US" dirty="0">
              <a:effectLst/>
              <a:latin typeface="Helvetica" pitchFamily="2" charset="0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Helvetica" pitchFamily="2" charset="0"/>
              </a:rPr>
              <a:t>La </a:t>
            </a:r>
            <a:r>
              <a:rPr lang="en-US" dirty="0" err="1">
                <a:effectLst/>
                <a:latin typeface="Helvetica" pitchFamily="2" charset="0"/>
              </a:rPr>
              <a:t>opción</a:t>
            </a:r>
            <a:r>
              <a:rPr lang="en-US" dirty="0">
                <a:effectLst/>
                <a:latin typeface="Helvetica" pitchFamily="2" charset="0"/>
              </a:rPr>
              <a:t> B es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verdadero</a:t>
            </a:r>
            <a:r>
              <a:rPr lang="en-US" dirty="0">
                <a:effectLst/>
                <a:latin typeface="Helvetica" pitchFamily="2" charset="0"/>
              </a:rPr>
              <a:t> Xanax</a:t>
            </a:r>
          </a:p>
          <a:p>
            <a:r>
              <a:rPr lang="en-US" dirty="0">
                <a:effectLst/>
                <a:latin typeface="Helvetica" pitchFamily="2" charset="0"/>
              </a:rPr>
              <a:t>• La </a:t>
            </a:r>
            <a:r>
              <a:rPr lang="en-US" dirty="0" err="1">
                <a:effectLst/>
                <a:latin typeface="Helvetica" pitchFamily="2" charset="0"/>
              </a:rPr>
              <a:t>única</a:t>
            </a:r>
            <a:r>
              <a:rPr lang="en-US" dirty="0">
                <a:effectLst/>
                <a:latin typeface="Helvetica" pitchFamily="2" charset="0"/>
              </a:rPr>
              <a:t> forma de </a:t>
            </a:r>
            <a:r>
              <a:rPr lang="en-US" dirty="0" err="1">
                <a:effectLst/>
                <a:latin typeface="Helvetica" pitchFamily="2" charset="0"/>
              </a:rPr>
              <a:t>saberlo</a:t>
            </a:r>
            <a:r>
              <a:rPr lang="en-US" dirty="0">
                <a:effectLst/>
                <a:latin typeface="Helvetica" pitchFamily="2" charset="0"/>
              </a:rPr>
              <a:t> con </a:t>
            </a:r>
            <a:r>
              <a:rPr lang="en-US" dirty="0" err="1">
                <a:effectLst/>
                <a:latin typeface="Helvetica" pitchFamily="2" charset="0"/>
              </a:rPr>
              <a:t>seguridad</a:t>
            </a:r>
            <a:r>
              <a:rPr lang="en-US" dirty="0">
                <a:effectLst/>
                <a:latin typeface="Helvetica" pitchFamily="2" charset="0"/>
              </a:rPr>
              <a:t> es </a:t>
            </a:r>
            <a:r>
              <a:rPr lang="en-US" dirty="0" err="1">
                <a:effectLst/>
                <a:latin typeface="Helvetica" pitchFamily="2" charset="0"/>
              </a:rPr>
              <a:t>analizar</a:t>
            </a:r>
            <a:r>
              <a:rPr lang="en-US" dirty="0">
                <a:effectLst/>
                <a:latin typeface="Helvetica" pitchFamily="2" charset="0"/>
              </a:rPr>
              <a:t> las pastillas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un </a:t>
            </a:r>
            <a:r>
              <a:rPr lang="en-US" dirty="0" err="1">
                <a:effectLst/>
                <a:latin typeface="Helvetica" pitchFamily="2" charset="0"/>
              </a:rPr>
              <a:t>laboratorio</a:t>
            </a:r>
            <a:r>
              <a:rPr lang="en-US" dirty="0">
                <a:effectLst/>
                <a:latin typeface="Helvetica" pitchFamily="2" charset="0"/>
              </a:rPr>
              <a:t>. A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farmacéuticos</a:t>
            </a:r>
            <a:r>
              <a:rPr lang="en-US" dirty="0">
                <a:effectLst/>
                <a:latin typeface="Helvetica" pitchFamily="2" charset="0"/>
              </a:rPr>
              <a:t> les cuesta </a:t>
            </a:r>
            <a:r>
              <a:rPr lang="en-US" dirty="0" err="1">
                <a:effectLst/>
                <a:latin typeface="Helvetica" pitchFamily="2" charset="0"/>
              </a:rPr>
              <a:t>distinguirlas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dispensan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medicamentos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muchas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veces</a:t>
            </a:r>
            <a:r>
              <a:rPr lang="en-US" dirty="0">
                <a:effectLst/>
                <a:latin typeface="Helvetica" pitchFamily="2" charset="0"/>
              </a:rPr>
              <a:t> al día.</a:t>
            </a:r>
          </a:p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Nunca</a:t>
            </a:r>
            <a:r>
              <a:rPr lang="en-US" dirty="0">
                <a:effectLst/>
                <a:latin typeface="Helvetica" pitchFamily="2" charset="0"/>
              </a:rPr>
              <a:t> es </a:t>
            </a:r>
            <a:r>
              <a:rPr lang="en-US" dirty="0" err="1">
                <a:effectLst/>
                <a:latin typeface="Helvetica" pitchFamily="2" charset="0"/>
              </a:rPr>
              <a:t>seguro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tomar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pastilla de </a:t>
            </a:r>
            <a:r>
              <a:rPr lang="en-US" dirty="0" err="1">
                <a:effectLst/>
                <a:latin typeface="Helvetica" pitchFamily="2" charset="0"/>
              </a:rPr>
              <a:t>alguien</a:t>
            </a:r>
            <a:r>
              <a:rPr lang="en-US" dirty="0">
                <a:effectLst/>
                <a:latin typeface="Helvetica" pitchFamily="2" charset="0"/>
              </a:rPr>
              <a:t> que no sea un </a:t>
            </a:r>
            <a:r>
              <a:rPr lang="en-US" dirty="0" err="1">
                <a:effectLst/>
                <a:latin typeface="Helvetica" pitchFamily="2" charset="0"/>
              </a:rPr>
              <a:t>profesional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médico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autorizado</a:t>
            </a:r>
            <a:r>
              <a:rPr lang="en-US" dirty="0">
                <a:effectLst/>
                <a:latin typeface="Helvetica" pitchFamily="2" charset="0"/>
              </a:rPr>
              <a:t>. No </a:t>
            </a:r>
            <a:r>
              <a:rPr lang="en-US" dirty="0" err="1">
                <a:effectLst/>
                <a:latin typeface="Helvetica" pitchFamily="2" charset="0"/>
              </a:rPr>
              <a:t>podrá</a:t>
            </a:r>
            <a:r>
              <a:rPr lang="en-US" dirty="0">
                <a:effectLst/>
                <a:latin typeface="Helvetica" pitchFamily="2" charset="0"/>
              </a:rPr>
              <a:t> saber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es falsa o no con </a:t>
            </a:r>
            <a:r>
              <a:rPr lang="en-US" dirty="0" err="1">
                <a:effectLst/>
                <a:latin typeface="Helvetica" pitchFamily="2" charset="0"/>
              </a:rPr>
              <a:t>sólo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mirarla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11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415070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Muchas</a:t>
            </a:r>
            <a:r>
              <a:rPr lang="en-US" dirty="0">
                <a:effectLst/>
                <a:latin typeface="Helvetica" pitchFamily="2" charset="0"/>
              </a:rPr>
              <a:t> pastillas falsas se </a:t>
            </a:r>
            <a:r>
              <a:rPr lang="en-US" dirty="0" err="1">
                <a:effectLst/>
                <a:latin typeface="Helvetica" pitchFamily="2" charset="0"/>
              </a:rPr>
              <a:t>hacen</a:t>
            </a:r>
            <a:r>
              <a:rPr lang="en-US" dirty="0">
                <a:effectLst/>
                <a:latin typeface="Helvetica" pitchFamily="2" charset="0"/>
              </a:rPr>
              <a:t> pasar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Oxicodona</a:t>
            </a:r>
            <a:r>
              <a:rPr lang="en-US" dirty="0">
                <a:effectLst/>
                <a:latin typeface="Helvetica" pitchFamily="2" charset="0"/>
              </a:rPr>
              <a:t>, Percocet, Xanax, Adderall, etc. </a:t>
            </a:r>
            <a:r>
              <a:rPr lang="en-US" dirty="0" err="1">
                <a:effectLst/>
                <a:latin typeface="Helvetica" pitchFamily="2" charset="0"/>
              </a:rPr>
              <a:t>Otros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tipos</a:t>
            </a:r>
            <a:r>
              <a:rPr lang="en-US" dirty="0">
                <a:effectLst/>
                <a:latin typeface="Helvetica" pitchFamily="2" charset="0"/>
              </a:rPr>
              <a:t> de pastillas </a:t>
            </a:r>
            <a:r>
              <a:rPr lang="en-US" dirty="0" err="1">
                <a:effectLst/>
                <a:latin typeface="Helvetica" pitchFamily="2" charset="0"/>
              </a:rPr>
              <a:t>también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pueden</a:t>
            </a:r>
            <a:r>
              <a:rPr lang="en-US" dirty="0">
                <a:effectLst/>
                <a:latin typeface="Helvetica" pitchFamily="2" charset="0"/>
              </a:rPr>
              <a:t> ser falsas.</a:t>
            </a:r>
          </a:p>
          <a:p>
            <a:r>
              <a:rPr lang="en-US" dirty="0">
                <a:effectLst/>
                <a:latin typeface="Helvetica" pitchFamily="2" charset="0"/>
              </a:rPr>
              <a:t>• El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es </a:t>
            </a:r>
            <a:r>
              <a:rPr lang="en-US" dirty="0" err="1">
                <a:effectLst/>
                <a:latin typeface="Helvetica" pitchFamily="2" charset="0"/>
              </a:rPr>
              <a:t>muy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barato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producir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sólo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necesitan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pequeñas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cantidades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colocarse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lo que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márgenes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beneficio</a:t>
            </a:r>
            <a:r>
              <a:rPr lang="en-US" dirty="0">
                <a:effectLst/>
                <a:latin typeface="Helvetica" pitchFamily="2" charset="0"/>
              </a:rPr>
              <a:t> de la </a:t>
            </a:r>
            <a:r>
              <a:rPr lang="en-US" dirty="0" err="1">
                <a:effectLst/>
                <a:latin typeface="Helvetica" pitchFamily="2" charset="0"/>
              </a:rPr>
              <a:t>fabricación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estas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drogas</a:t>
            </a:r>
            <a:r>
              <a:rPr lang="en-US" dirty="0">
                <a:effectLst/>
                <a:latin typeface="Helvetica" pitchFamily="2" charset="0"/>
              </a:rPr>
              <a:t> son </a:t>
            </a:r>
            <a:r>
              <a:rPr lang="en-US" dirty="0" err="1">
                <a:effectLst/>
                <a:latin typeface="Helvetica" pitchFamily="2" charset="0"/>
              </a:rPr>
              <a:t>enormes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Además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se introduce </a:t>
            </a:r>
            <a:r>
              <a:rPr lang="en-US" dirty="0" err="1">
                <a:effectLst/>
                <a:latin typeface="Helvetica" pitchFamily="2" charset="0"/>
              </a:rPr>
              <a:t>fácilmente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contrabando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Estados</a:t>
            </a:r>
            <a:r>
              <a:rPr lang="en-US" dirty="0">
                <a:effectLst/>
                <a:latin typeface="Helvetica" pitchFamily="2" charset="0"/>
              </a:rPr>
              <a:t> Unidos.</a:t>
            </a:r>
          </a:p>
          <a:p>
            <a:r>
              <a:rPr lang="en-US" dirty="0">
                <a:effectLst/>
                <a:latin typeface="Helvetica" pitchFamily="2" charset="0"/>
              </a:rPr>
              <a:t>• La </a:t>
            </a:r>
            <a:r>
              <a:rPr lang="en-US" dirty="0" err="1">
                <a:effectLst/>
                <a:latin typeface="Helvetica" pitchFamily="2" charset="0"/>
              </a:rPr>
              <a:t>xilacina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también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conocida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como</a:t>
            </a:r>
            <a:r>
              <a:rPr lang="en-US" dirty="0">
                <a:effectLst/>
                <a:latin typeface="Helvetica" pitchFamily="2" charset="0"/>
              </a:rPr>
              <a:t> "</a:t>
            </a:r>
            <a:r>
              <a:rPr lang="en-US" dirty="0" err="1">
                <a:effectLst/>
                <a:latin typeface="Helvetica" pitchFamily="2" charset="0"/>
              </a:rPr>
              <a:t>Tranq</a:t>
            </a:r>
            <a:r>
              <a:rPr lang="en-US" dirty="0">
                <a:effectLst/>
                <a:latin typeface="Helvetica" pitchFamily="2" charset="0"/>
              </a:rPr>
              <a:t>", es un </a:t>
            </a:r>
            <a:r>
              <a:rPr lang="en-US" dirty="0" err="1">
                <a:effectLst/>
                <a:latin typeface="Helvetica" pitchFamily="2" charset="0"/>
              </a:rPr>
              <a:t>potente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sedante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animales</a:t>
            </a:r>
            <a:r>
              <a:rPr lang="en-US" dirty="0">
                <a:effectLst/>
                <a:latin typeface="Helvetica" pitchFamily="2" charset="0"/>
              </a:rPr>
              <a:t> que se </a:t>
            </a:r>
            <a:r>
              <a:rPr lang="en-US" dirty="0" err="1">
                <a:effectLst/>
                <a:latin typeface="Helvetica" pitchFamily="2" charset="0"/>
              </a:rPr>
              <a:t>mezcla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cada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vez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con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, lo que lo </a:t>
            </a:r>
            <a:r>
              <a:rPr lang="en-US" dirty="0" err="1">
                <a:effectLst/>
                <a:latin typeface="Helvetica" pitchFamily="2" charset="0"/>
              </a:rPr>
              <a:t>hace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mortífero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aumenta</a:t>
            </a:r>
            <a:r>
              <a:rPr lang="en-US" dirty="0">
                <a:effectLst/>
                <a:latin typeface="Helvetica" pitchFamily="2" charset="0"/>
              </a:rPr>
              <a:t> las </a:t>
            </a:r>
            <a:r>
              <a:rPr lang="en-US" dirty="0" err="1">
                <a:effectLst/>
                <a:latin typeface="Helvetica" pitchFamily="2" charset="0"/>
              </a:rPr>
              <a:t>posibilidades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. Las personas que se </a:t>
            </a:r>
            <a:r>
              <a:rPr lang="en-US" dirty="0" err="1">
                <a:effectLst/>
                <a:latin typeface="Helvetica" pitchFamily="2" charset="0"/>
              </a:rPr>
              <a:t>inyectan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mezclas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drogas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contienen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xilacina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también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pueden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desarrollar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heridas</a:t>
            </a:r>
            <a:r>
              <a:rPr lang="en-US" dirty="0">
                <a:effectLst/>
                <a:latin typeface="Helvetica" pitchFamily="2" charset="0"/>
              </a:rPr>
              <a:t> graves, </a:t>
            </a:r>
            <a:r>
              <a:rPr lang="en-US" dirty="0" err="1">
                <a:effectLst/>
                <a:latin typeface="Helvetica" pitchFamily="2" charset="0"/>
              </a:rPr>
              <a:t>incluida</a:t>
            </a:r>
            <a:r>
              <a:rPr lang="en-US" dirty="0">
                <a:effectLst/>
                <a:latin typeface="Helvetica" pitchFamily="2" charset="0"/>
              </a:rPr>
              <a:t> la necrosis, y </a:t>
            </a:r>
            <a:r>
              <a:rPr lang="en-US" dirty="0" err="1">
                <a:effectLst/>
                <a:latin typeface="Helvetica" pitchFamily="2" charset="0"/>
              </a:rPr>
              <a:t>putrefacción</a:t>
            </a:r>
            <a:r>
              <a:rPr lang="en-US" dirty="0">
                <a:effectLst/>
                <a:latin typeface="Helvetica" pitchFamily="2" charset="0"/>
              </a:rPr>
              <a:t> del </a:t>
            </a:r>
            <a:r>
              <a:rPr lang="en-US" dirty="0" err="1">
                <a:effectLst/>
                <a:latin typeface="Helvetica" pitchFamily="2" charset="0"/>
              </a:rPr>
              <a:t>tejido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humano</a:t>
            </a:r>
            <a:r>
              <a:rPr lang="en-US" dirty="0">
                <a:effectLst/>
                <a:latin typeface="Helvetica" pitchFamily="2" charset="0"/>
              </a:rPr>
              <a:t> lo </a:t>
            </a:r>
            <a:r>
              <a:rPr lang="en-US" dirty="0" err="1">
                <a:effectLst/>
                <a:latin typeface="Helvetica" pitchFamily="2" charset="0"/>
              </a:rPr>
              <a:t>cual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puede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llevar</a:t>
            </a:r>
            <a:r>
              <a:rPr lang="en-US" dirty="0">
                <a:effectLst/>
                <a:latin typeface="Helvetica" pitchFamily="2" charset="0"/>
              </a:rPr>
              <a:t> a la </a:t>
            </a:r>
            <a:r>
              <a:rPr lang="en-US" dirty="0" err="1">
                <a:effectLst/>
                <a:latin typeface="Helvetica" pitchFamily="2" charset="0"/>
              </a:rPr>
              <a:t>amputación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12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91184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• La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mayoría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los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medicamentos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fabricados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legalmente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no son de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colores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brillantes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Esto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podría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ser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una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señal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de que las pastillas son falsas.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13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20222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>
                <a:effectLst/>
                <a:latin typeface="Helvetica" pitchFamily="2" charset="0"/>
              </a:rPr>
              <a:t>Actividad</a:t>
            </a:r>
            <a:endParaRPr lang="en-US" b="1" dirty="0">
              <a:effectLst/>
              <a:latin typeface="Helvetica" pitchFamily="2" charset="0"/>
            </a:endParaRPr>
          </a:p>
          <a:p>
            <a:endParaRPr lang="en-US" b="1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	• </a:t>
            </a:r>
            <a:r>
              <a:rPr lang="en-US" dirty="0" err="1">
                <a:effectLst/>
                <a:latin typeface="Helvetica" pitchFamily="2" charset="0"/>
              </a:rPr>
              <a:t>Opción</a:t>
            </a:r>
            <a:r>
              <a:rPr lang="en-US" dirty="0">
                <a:effectLst/>
                <a:latin typeface="Helvetica" pitchFamily="2" charset="0"/>
              </a:rPr>
              <a:t> 1: </a:t>
            </a:r>
            <a:r>
              <a:rPr lang="en-US" dirty="0" err="1">
                <a:effectLst/>
                <a:latin typeface="Helvetica" pitchFamily="2" charset="0"/>
              </a:rPr>
              <a:t>Pida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alumnos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formen</a:t>
            </a:r>
            <a:r>
              <a:rPr lang="en-US" dirty="0">
                <a:effectLst/>
                <a:latin typeface="Helvetica" pitchFamily="2" charset="0"/>
              </a:rPr>
              <a:t> parejas y </a:t>
            </a:r>
            <a:r>
              <a:rPr lang="en-US" dirty="0" err="1">
                <a:effectLst/>
                <a:latin typeface="Helvetica" pitchFamily="2" charset="0"/>
              </a:rPr>
              <a:t>respondan</a:t>
            </a:r>
            <a:r>
              <a:rPr lang="en-US" dirty="0">
                <a:effectLst/>
                <a:latin typeface="Helvetica" pitchFamily="2" charset="0"/>
              </a:rPr>
              <a:t> a las </a:t>
            </a:r>
            <a:r>
              <a:rPr lang="en-US" dirty="0" err="1">
                <a:effectLst/>
                <a:latin typeface="Helvetica" pitchFamily="2" charset="0"/>
              </a:rPr>
              <a:t>preguntas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	• </a:t>
            </a:r>
            <a:r>
              <a:rPr lang="en-US" dirty="0" err="1">
                <a:effectLst/>
                <a:latin typeface="Helvetica" pitchFamily="2" charset="0"/>
              </a:rPr>
              <a:t>Opción</a:t>
            </a:r>
            <a:r>
              <a:rPr lang="en-US" dirty="0">
                <a:effectLst/>
                <a:latin typeface="Helvetica" pitchFamily="2" charset="0"/>
              </a:rPr>
              <a:t> 2: </a:t>
            </a:r>
            <a:r>
              <a:rPr lang="en-US" dirty="0" err="1">
                <a:effectLst/>
                <a:latin typeface="Helvetica" pitchFamily="2" charset="0"/>
              </a:rPr>
              <a:t>Pedir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alumnos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levanten</a:t>
            </a:r>
            <a:r>
              <a:rPr lang="en-US" dirty="0">
                <a:effectLst/>
                <a:latin typeface="Helvetica" pitchFamily="2" charset="0"/>
              </a:rPr>
              <a:t> la mano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quieren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compartir</a:t>
            </a:r>
            <a:r>
              <a:rPr lang="en-US" dirty="0">
                <a:effectLst/>
                <a:latin typeface="Helvetica" pitchFamily="2" charset="0"/>
              </a:rPr>
              <a:t> sus </a:t>
            </a:r>
            <a:r>
              <a:rPr lang="en-US" dirty="0" err="1">
                <a:effectLst/>
                <a:latin typeface="Helvetica" pitchFamily="2" charset="0"/>
              </a:rPr>
              <a:t>respuestas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b="1" dirty="0">
                <a:effectLst/>
                <a:latin typeface="Helvetica" pitchFamily="2" charset="0"/>
              </a:rPr>
              <a:t>Respuesta a la </a:t>
            </a:r>
            <a:r>
              <a:rPr lang="en-US" b="1" dirty="0" err="1">
                <a:effectLst/>
                <a:latin typeface="Helvetica" pitchFamily="2" charset="0"/>
              </a:rPr>
              <a:t>actividad</a:t>
            </a:r>
            <a:r>
              <a:rPr lang="en-US" b="1" dirty="0">
                <a:effectLst/>
                <a:latin typeface="Helvetica" pitchFamily="2" charset="0"/>
              </a:rPr>
              <a:t>: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	• Los </a:t>
            </a:r>
            <a:r>
              <a:rPr lang="en-US" dirty="0" err="1">
                <a:effectLst/>
                <a:latin typeface="Helvetica" pitchFamily="2" charset="0"/>
              </a:rPr>
              <a:t>colores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brillantes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están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diseñados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atraer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niños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adolescentes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ya</a:t>
            </a:r>
            <a:r>
              <a:rPr lang="en-US" dirty="0">
                <a:effectLst/>
                <a:latin typeface="Helvetica" pitchFamily="2" charset="0"/>
              </a:rPr>
              <a:t> que las pastillas </a:t>
            </a:r>
            <a:r>
              <a:rPr lang="en-US" dirty="0" err="1">
                <a:effectLst/>
                <a:latin typeface="Helvetica" pitchFamily="2" charset="0"/>
              </a:rPr>
              <a:t>parecen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distintos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tipos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dulces</a:t>
            </a:r>
            <a:r>
              <a:rPr lang="en-US" dirty="0">
                <a:effectLst/>
                <a:latin typeface="Helvetica" pitchFamily="2" charset="0"/>
              </a:rPr>
              <a:t>, lo que </a:t>
            </a:r>
            <a:r>
              <a:rPr lang="en-US" dirty="0" err="1">
                <a:effectLst/>
                <a:latin typeface="Helvetica" pitchFamily="2" charset="0"/>
              </a:rPr>
              <a:t>crea</a:t>
            </a:r>
            <a:r>
              <a:rPr lang="en-US" dirty="0">
                <a:effectLst/>
                <a:latin typeface="Helvetica" pitchFamily="2" charset="0"/>
              </a:rPr>
              <a:t> la impression de que son </a:t>
            </a:r>
            <a:r>
              <a:rPr lang="en-US" dirty="0" err="1">
                <a:effectLst/>
                <a:latin typeface="Helvetica" pitchFamily="2" charset="0"/>
              </a:rPr>
              <a:t>divertidas</a:t>
            </a:r>
            <a:r>
              <a:rPr lang="en-US" dirty="0">
                <a:effectLst/>
                <a:latin typeface="Helvetica" pitchFamily="2" charset="0"/>
              </a:rPr>
              <a:t> e </a:t>
            </a:r>
            <a:r>
              <a:rPr lang="en-US" dirty="0" err="1">
                <a:effectLst/>
                <a:latin typeface="Helvetica" pitchFamily="2" charset="0"/>
              </a:rPr>
              <a:t>inofensivas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Recuerde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nunca</a:t>
            </a:r>
            <a:r>
              <a:rPr lang="en-US" dirty="0">
                <a:effectLst/>
                <a:latin typeface="Helvetica" pitchFamily="2" charset="0"/>
              </a:rPr>
              <a:t> es </a:t>
            </a:r>
            <a:r>
              <a:rPr lang="en-US" dirty="0" err="1">
                <a:effectLst/>
                <a:latin typeface="Helvetica" pitchFamily="2" charset="0"/>
              </a:rPr>
              <a:t>seguro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tomar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pastilla de </a:t>
            </a:r>
            <a:r>
              <a:rPr lang="en-US" dirty="0" err="1">
                <a:effectLst/>
                <a:latin typeface="Helvetica" pitchFamily="2" charset="0"/>
              </a:rPr>
              <a:t>alguien</a:t>
            </a:r>
            <a:r>
              <a:rPr lang="en-US" dirty="0">
                <a:effectLst/>
                <a:latin typeface="Helvetica" pitchFamily="2" charset="0"/>
              </a:rPr>
              <a:t> que no sea un </a:t>
            </a:r>
            <a:r>
              <a:rPr lang="en-US" dirty="0" err="1">
                <a:effectLst/>
                <a:latin typeface="Helvetica" pitchFamily="2" charset="0"/>
              </a:rPr>
              <a:t>profesional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médico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autorizado</a:t>
            </a:r>
            <a:r>
              <a:rPr lang="en-US" dirty="0">
                <a:effectLst/>
                <a:latin typeface="Helvetica" pitchFamily="2" charset="0"/>
              </a:rPr>
              <a:t>. No se sabe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es falsa o no con </a:t>
            </a:r>
            <a:r>
              <a:rPr lang="en-US" dirty="0" err="1">
                <a:effectLst/>
                <a:latin typeface="Helvetica" pitchFamily="2" charset="0"/>
              </a:rPr>
              <a:t>sólo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mirarla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14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936785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Estados</a:t>
            </a:r>
            <a:r>
              <a:rPr lang="en-US" dirty="0">
                <a:effectLst/>
                <a:latin typeface="Helvetica" pitchFamily="2" charset="0"/>
              </a:rPr>
              <a:t> Unidos hay </a:t>
            </a:r>
            <a:r>
              <a:rPr lang="en-US" dirty="0" err="1">
                <a:effectLst/>
                <a:latin typeface="Helvetica" pitchFamily="2" charset="0"/>
              </a:rPr>
              <a:t>aproximadamente</a:t>
            </a:r>
            <a:r>
              <a:rPr lang="en-US" dirty="0">
                <a:effectLst/>
                <a:latin typeface="Helvetica" pitchFamily="2" charset="0"/>
              </a:rPr>
              <a:t> 300 </a:t>
            </a:r>
            <a:r>
              <a:rPr lang="en-US" dirty="0" err="1">
                <a:effectLst/>
                <a:latin typeface="Helvetica" pitchFamily="2" charset="0"/>
              </a:rPr>
              <a:t>millones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coches</a:t>
            </a:r>
            <a:r>
              <a:rPr lang="en-US" dirty="0">
                <a:effectLst/>
                <a:latin typeface="Helvetica" pitchFamily="2" charset="0"/>
              </a:rPr>
              <a:t> y la DEA </a:t>
            </a:r>
            <a:r>
              <a:rPr lang="en-US" dirty="0" err="1">
                <a:effectLst/>
                <a:latin typeface="Helvetica" pitchFamily="2" charset="0"/>
              </a:rPr>
              <a:t>incautó</a:t>
            </a:r>
            <a:r>
              <a:rPr lang="en-US" dirty="0">
                <a:effectLst/>
                <a:latin typeface="Helvetica" pitchFamily="2" charset="0"/>
              </a:rPr>
              <a:t> 384 </a:t>
            </a:r>
            <a:r>
              <a:rPr lang="en-US" dirty="0" err="1">
                <a:effectLst/>
                <a:latin typeface="Helvetica" pitchFamily="2" charset="0"/>
              </a:rPr>
              <a:t>millones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dosis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potencialmente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mortales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2023. (</a:t>
            </a:r>
            <a:r>
              <a:rPr lang="en-US" dirty="0" err="1">
                <a:effectLst/>
                <a:latin typeface="Helvetica" pitchFamily="2" charset="0"/>
              </a:rPr>
              <a:t>Esto</a:t>
            </a:r>
            <a:r>
              <a:rPr lang="en-US" dirty="0">
                <a:effectLst/>
                <a:latin typeface="Helvetica" pitchFamily="2" charset="0"/>
              </a:rPr>
              <a:t> no </a:t>
            </a:r>
            <a:r>
              <a:rPr lang="en-US" dirty="0" err="1">
                <a:effectLst/>
                <a:latin typeface="Helvetica" pitchFamily="2" charset="0"/>
              </a:rPr>
              <a:t>cuenta</a:t>
            </a:r>
            <a:r>
              <a:rPr lang="en-US" dirty="0">
                <a:effectLst/>
                <a:latin typeface="Helvetica" pitchFamily="2" charset="0"/>
              </a:rPr>
              <a:t> las </a:t>
            </a:r>
            <a:r>
              <a:rPr lang="en-US" dirty="0" err="1">
                <a:effectLst/>
                <a:latin typeface="Helvetica" pitchFamily="2" charset="0"/>
              </a:rPr>
              <a:t>dosis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incautadas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otras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agencias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 err="1">
                <a:effectLst/>
                <a:latin typeface="Helvetica" pitchFamily="2" charset="0"/>
              </a:rPr>
              <a:t>policiales</a:t>
            </a:r>
            <a:r>
              <a:rPr lang="en-US" dirty="0">
                <a:effectLst/>
                <a:latin typeface="Helvetica" pitchFamily="2" charset="0"/>
              </a:rPr>
              <a:t>).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• No es de </a:t>
            </a:r>
            <a:r>
              <a:rPr lang="en-US" dirty="0" err="1">
                <a:effectLst/>
                <a:latin typeface="Helvetica" pitchFamily="2" charset="0"/>
              </a:rPr>
              <a:t>extrañar</a:t>
            </a:r>
            <a:r>
              <a:rPr lang="en-US" dirty="0">
                <a:effectLst/>
                <a:latin typeface="Helvetica" pitchFamily="2" charset="0"/>
              </a:rPr>
              <a:t> que las personas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flor</a:t>
            </a:r>
            <a:r>
              <a:rPr lang="en-US" dirty="0">
                <a:effectLst/>
                <a:latin typeface="Helvetica" pitchFamily="2" charset="0"/>
              </a:rPr>
              <a:t> de la </a:t>
            </a:r>
            <a:r>
              <a:rPr lang="en-US" dirty="0" err="1">
                <a:effectLst/>
                <a:latin typeface="Helvetica" pitchFamily="2" charset="0"/>
              </a:rPr>
              <a:t>vida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tengan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probabilidades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morir</a:t>
            </a:r>
            <a:r>
              <a:rPr lang="en-US" dirty="0">
                <a:effectLst/>
                <a:latin typeface="Helvetica" pitchFamily="2" charset="0"/>
              </a:rPr>
              <a:t> a causa del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accidentes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tráfico</a:t>
            </a:r>
            <a:r>
              <a:rPr lang="en-US" dirty="0">
                <a:effectLst/>
                <a:latin typeface="Helvetica" pitchFamily="2" charset="0"/>
              </a:rPr>
              <a:t>. Hay </a:t>
            </a:r>
            <a:r>
              <a:rPr lang="en-US" dirty="0" err="1">
                <a:effectLst/>
                <a:latin typeface="Helvetica" pitchFamily="2" charset="0"/>
              </a:rPr>
              <a:t>mucho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coches</a:t>
            </a:r>
            <a:r>
              <a:rPr lang="en-US" dirty="0">
                <a:effectLst/>
                <a:latin typeface="Helvetica" pitchFamily="2" charset="0"/>
              </a:rPr>
              <a:t>. Los </a:t>
            </a:r>
            <a:r>
              <a:rPr lang="en-US" dirty="0" err="1">
                <a:effectLst/>
                <a:latin typeface="Helvetica" pitchFamily="2" charset="0"/>
              </a:rPr>
              <a:t>coches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construyen</a:t>
            </a:r>
            <a:r>
              <a:rPr lang="en-US" dirty="0">
                <a:effectLst/>
                <a:latin typeface="Helvetica" pitchFamily="2" charset="0"/>
              </a:rPr>
              <a:t> para ser </a:t>
            </a:r>
            <a:r>
              <a:rPr lang="en-US" dirty="0" err="1">
                <a:effectLst/>
                <a:latin typeface="Helvetica" pitchFamily="2" charset="0"/>
              </a:rPr>
              <a:t>cada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vez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seguros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mientras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opioides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construyen</a:t>
            </a:r>
            <a:r>
              <a:rPr lang="en-US" dirty="0">
                <a:effectLst/>
                <a:latin typeface="Helvetica" pitchFamily="2" charset="0"/>
              </a:rPr>
              <a:t> para ser </a:t>
            </a:r>
            <a:r>
              <a:rPr lang="en-US" dirty="0" err="1">
                <a:effectLst/>
                <a:latin typeface="Helvetica" pitchFamily="2" charset="0"/>
              </a:rPr>
              <a:t>cada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vez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mortíferos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15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43866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• El </a:t>
            </a:r>
            <a:r>
              <a:rPr lang="en-US" dirty="0" err="1">
                <a:effectLst/>
                <a:latin typeface="Helvetica" pitchFamily="2" charset="0"/>
              </a:rPr>
              <a:t>aumento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número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muertes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de 2019 a 2021 es </a:t>
            </a:r>
            <a:r>
              <a:rPr lang="en-US" dirty="0" err="1">
                <a:effectLst/>
                <a:latin typeface="Helvetica" pitchFamily="2" charset="0"/>
              </a:rPr>
              <a:t>casi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doble. </a:t>
            </a:r>
            <a:r>
              <a:rPr lang="en-US" dirty="0" err="1">
                <a:effectLst/>
                <a:latin typeface="Helvetica" pitchFamily="2" charset="0"/>
              </a:rPr>
              <a:t>Esto</a:t>
            </a:r>
            <a:r>
              <a:rPr lang="en-US" dirty="0">
                <a:effectLst/>
                <a:latin typeface="Helvetica" pitchFamily="2" charset="0"/>
              </a:rPr>
              <a:t> coincide con lo </a:t>
            </a:r>
            <a:r>
              <a:rPr lang="en-US" dirty="0" err="1">
                <a:effectLst/>
                <a:latin typeface="Helvetica" pitchFamily="2" charset="0"/>
              </a:rPr>
              <a:t>declarado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la DEA de que las </a:t>
            </a:r>
            <a:r>
              <a:rPr lang="en-US" dirty="0" err="1">
                <a:effectLst/>
                <a:latin typeface="Helvetica" pitchFamily="2" charset="0"/>
              </a:rPr>
              <a:t>incautaciones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han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duplicado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durante</a:t>
            </a:r>
            <a:r>
              <a:rPr lang="en-US" dirty="0">
                <a:effectLst/>
                <a:latin typeface="Helvetica" pitchFamily="2" charset="0"/>
              </a:rPr>
              <a:t> ese </a:t>
            </a:r>
            <a:r>
              <a:rPr lang="en-US" dirty="0" err="1">
                <a:effectLst/>
                <a:latin typeface="Helvetica" pitchFamily="2" charset="0"/>
              </a:rPr>
              <a:t>periodo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16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345954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• Si se </a:t>
            </a:r>
            <a:r>
              <a:rPr lang="en-US" dirty="0" err="1">
                <a:effectLst/>
                <a:latin typeface="Helvetica" pitchFamily="2" charset="0"/>
              </a:rPr>
              <a:t>descubre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persona con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siguientes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síntomas</a:t>
            </a:r>
            <a:r>
              <a:rPr lang="en-US" dirty="0">
                <a:effectLst/>
                <a:latin typeface="Helvetica" pitchFamily="2" charset="0"/>
              </a:rPr>
              <a:t>, es VITAL que se </a:t>
            </a:r>
            <a:r>
              <a:rPr lang="en-US" dirty="0" err="1">
                <a:effectLst/>
                <a:latin typeface="Helvetica" pitchFamily="2" charset="0"/>
              </a:rPr>
              <a:t>llame</a:t>
            </a:r>
            <a:r>
              <a:rPr lang="en-US" dirty="0">
                <a:effectLst/>
                <a:latin typeface="Helvetica" pitchFamily="2" charset="0"/>
              </a:rPr>
              <a:t> al 911 </a:t>
            </a:r>
            <a:r>
              <a:rPr lang="en-US" dirty="0" err="1">
                <a:effectLst/>
                <a:latin typeface="Helvetica" pitchFamily="2" charset="0"/>
              </a:rPr>
              <a:t>inmediatamente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No </a:t>
            </a:r>
            <a:r>
              <a:rPr lang="en-US" dirty="0" err="1">
                <a:effectLst/>
                <a:latin typeface="Helvetica" pitchFamily="2" charset="0"/>
              </a:rPr>
              <a:t>todas</a:t>
            </a:r>
            <a:r>
              <a:rPr lang="en-US" dirty="0">
                <a:effectLst/>
                <a:latin typeface="Helvetica" pitchFamily="2" charset="0"/>
              </a:rPr>
              <a:t> las personas </a:t>
            </a:r>
            <a:r>
              <a:rPr lang="en-US" dirty="0" err="1">
                <a:effectLst/>
                <a:latin typeface="Helvetica" pitchFamily="2" charset="0"/>
              </a:rPr>
              <a:t>presentan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todos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síntomas</a:t>
            </a:r>
            <a:r>
              <a:rPr lang="en-US" dirty="0">
                <a:effectLst/>
                <a:latin typeface="Helvetica" pitchFamily="2" charset="0"/>
              </a:rPr>
              <a:t>. Una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comúnmente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parece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alguien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estuviese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durmiendo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Hay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periodo</a:t>
            </a:r>
            <a:r>
              <a:rPr lang="en-US" dirty="0">
                <a:effectLst/>
                <a:latin typeface="Helvetica" pitchFamily="2" charset="0"/>
              </a:rPr>
              <a:t> de 5 </a:t>
            </a:r>
            <a:r>
              <a:rPr lang="en-US" dirty="0" err="1">
                <a:effectLst/>
                <a:latin typeface="Helvetica" pitchFamily="2" charset="0"/>
              </a:rPr>
              <a:t>minutos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aproximadamente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revivir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alguien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ha </a:t>
            </a:r>
            <a:r>
              <a:rPr lang="en-US" dirty="0" err="1">
                <a:effectLst/>
                <a:latin typeface="Helvetica" pitchFamily="2" charset="0"/>
              </a:rPr>
              <a:t>dejado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respirar</a:t>
            </a:r>
            <a:r>
              <a:rPr lang="en-US" dirty="0">
                <a:effectLst/>
                <a:latin typeface="Helvetica" pitchFamily="2" charset="0"/>
              </a:rPr>
              <a:t> antes de que </a:t>
            </a:r>
            <a:r>
              <a:rPr lang="en-US" dirty="0" err="1">
                <a:effectLst/>
                <a:latin typeface="Helvetica" pitchFamily="2" charset="0"/>
              </a:rPr>
              <a:t>comience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riesgo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daño</a:t>
            </a:r>
            <a:r>
              <a:rPr lang="en-US" dirty="0">
                <a:effectLst/>
                <a:latin typeface="Helvetica" pitchFamily="2" charset="0"/>
              </a:rPr>
              <a:t> al </a:t>
            </a:r>
            <a:r>
              <a:rPr lang="en-US" dirty="0" err="1">
                <a:effectLst/>
                <a:latin typeface="Helvetica" pitchFamily="2" charset="0"/>
              </a:rPr>
              <a:t>cerebro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debido</a:t>
            </a:r>
            <a:r>
              <a:rPr lang="en-US" dirty="0">
                <a:effectLst/>
                <a:latin typeface="Helvetica" pitchFamily="2" charset="0"/>
              </a:rPr>
              <a:t> a la </a:t>
            </a:r>
            <a:r>
              <a:rPr lang="en-US" dirty="0" err="1">
                <a:effectLst/>
                <a:latin typeface="Helvetica" pitchFamily="2" charset="0"/>
              </a:rPr>
              <a:t>falta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oxígeno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Las </a:t>
            </a:r>
            <a:r>
              <a:rPr lang="en-US" dirty="0" err="1">
                <a:effectLst/>
                <a:latin typeface="Helvetica" pitchFamily="2" charset="0"/>
              </a:rPr>
              <a:t>probabilidades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aumentan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combinan</a:t>
            </a:r>
            <a:r>
              <a:rPr lang="en-US" dirty="0">
                <a:effectLst/>
                <a:latin typeface="Helvetica" pitchFamily="2" charset="0"/>
              </a:rPr>
              <a:t> con alcohol o </a:t>
            </a:r>
            <a:r>
              <a:rPr lang="en-US" dirty="0" err="1">
                <a:effectLst/>
                <a:latin typeface="Helvetica" pitchFamily="2" charset="0"/>
              </a:rPr>
              <a:t>benzodiacepinas</a:t>
            </a:r>
            <a:r>
              <a:rPr lang="en-US" dirty="0">
                <a:effectLst/>
                <a:latin typeface="Helvetica" pitchFamily="2" charset="0"/>
              </a:rPr>
              <a:t> (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ejemplo</a:t>
            </a:r>
            <a:r>
              <a:rPr lang="en-US" dirty="0">
                <a:effectLst/>
                <a:latin typeface="Helvetica" pitchFamily="2" charset="0"/>
              </a:rPr>
              <a:t>, Valium, Xanax, etc.).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17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272721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• No </a:t>
            </a:r>
            <a:r>
              <a:rPr lang="en-US" dirty="0" err="1">
                <a:effectLst/>
                <a:latin typeface="Helvetica" pitchFamily="2" charset="0"/>
              </a:rPr>
              <a:t>deje</a:t>
            </a:r>
            <a:r>
              <a:rPr lang="en-US" dirty="0">
                <a:effectLst/>
                <a:latin typeface="Helvetica" pitchFamily="2" charset="0"/>
              </a:rPr>
              <a:t> sola a la persona. </a:t>
            </a:r>
            <a:r>
              <a:rPr lang="en-US" dirty="0" err="1">
                <a:effectLst/>
                <a:latin typeface="Helvetica" pitchFamily="2" charset="0"/>
              </a:rPr>
              <a:t>Necesita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ayuda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Dejar</a:t>
            </a:r>
            <a:r>
              <a:rPr lang="en-US" dirty="0">
                <a:effectLst/>
                <a:latin typeface="Helvetica" pitchFamily="2" charset="0"/>
              </a:rPr>
              <a:t> a las personas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lugares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donde</a:t>
            </a:r>
            <a:r>
              <a:rPr lang="en-US" dirty="0">
                <a:effectLst/>
                <a:latin typeface="Helvetica" pitchFamily="2" charset="0"/>
              </a:rPr>
              <a:t> "</a:t>
            </a:r>
            <a:r>
              <a:rPr lang="en-US" dirty="0" err="1">
                <a:effectLst/>
                <a:latin typeface="Helvetica" pitchFamily="2" charset="0"/>
              </a:rPr>
              <a:t>podrían</a:t>
            </a:r>
            <a:r>
              <a:rPr lang="en-US" dirty="0">
                <a:effectLst/>
                <a:latin typeface="Helvetica" pitchFamily="2" charset="0"/>
              </a:rPr>
              <a:t>" ser </a:t>
            </a:r>
            <a:r>
              <a:rPr lang="en-US" dirty="0" err="1">
                <a:effectLst/>
                <a:latin typeface="Helvetica" pitchFamily="2" charset="0"/>
              </a:rPr>
              <a:t>descubiertas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eso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representa</a:t>
            </a:r>
            <a:r>
              <a:rPr lang="en-US" dirty="0">
                <a:effectLst/>
                <a:latin typeface="Helvetica" pitchFamily="2" charset="0"/>
              </a:rPr>
              <a:t> un gran </a:t>
            </a:r>
            <a:r>
              <a:rPr lang="en-US" dirty="0" err="1">
                <a:effectLst/>
                <a:latin typeface="Helvetica" pitchFamily="2" charset="0"/>
              </a:rPr>
              <a:t>riesgo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Virginia </a:t>
            </a:r>
            <a:r>
              <a:rPr lang="en-US" dirty="0" err="1">
                <a:effectLst/>
                <a:latin typeface="Helvetica" pitchFamily="2" charset="0"/>
              </a:rPr>
              <a:t>existe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ley que protege a las personas que </a:t>
            </a:r>
            <a:r>
              <a:rPr lang="en-US" dirty="0" err="1">
                <a:effectLst/>
                <a:latin typeface="Helvetica" pitchFamily="2" charset="0"/>
              </a:rPr>
              <a:t>llaman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declarar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aunque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estén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consumiendo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drogas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llamada</a:t>
            </a:r>
            <a:r>
              <a:rPr lang="en-US" dirty="0">
                <a:effectLst/>
                <a:latin typeface="Helvetica" pitchFamily="2" charset="0"/>
              </a:rPr>
              <a:t> Ley del </a:t>
            </a:r>
            <a:r>
              <a:rPr lang="en-US" dirty="0" err="1">
                <a:effectLst/>
                <a:latin typeface="Helvetica" pitchFamily="2" charset="0"/>
              </a:rPr>
              <a:t>Buen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Samaritano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otras</a:t>
            </a:r>
            <a:r>
              <a:rPr lang="en-US" dirty="0">
                <a:effectLst/>
                <a:latin typeface="Helvetica" pitchFamily="2" charset="0"/>
              </a:rPr>
              <a:t> palabras, </a:t>
            </a:r>
            <a:r>
              <a:rPr lang="en-US" dirty="0" err="1">
                <a:effectLst/>
                <a:latin typeface="Helvetica" pitchFamily="2" charset="0"/>
              </a:rPr>
              <a:t>evita</a:t>
            </a:r>
            <a:r>
              <a:rPr lang="en-US" dirty="0">
                <a:effectLst/>
                <a:latin typeface="Helvetica" pitchFamily="2" charset="0"/>
              </a:rPr>
              <a:t> que se </a:t>
            </a:r>
            <a:r>
              <a:rPr lang="en-US" dirty="0" err="1">
                <a:effectLst/>
                <a:latin typeface="Helvetica" pitchFamily="2" charset="0"/>
              </a:rPr>
              <a:t>metan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problemas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Está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pensada</a:t>
            </a:r>
            <a:r>
              <a:rPr lang="en-US" dirty="0">
                <a:effectLst/>
                <a:latin typeface="Helvetica" pitchFamily="2" charset="0"/>
              </a:rPr>
              <a:t> para que la </a:t>
            </a:r>
            <a:r>
              <a:rPr lang="en-US" dirty="0" err="1">
                <a:effectLst/>
                <a:latin typeface="Helvetica" pitchFamily="2" charset="0"/>
              </a:rPr>
              <a:t>gente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reciba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ayuda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profesionales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formados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intentar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evitar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muerte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18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37185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• La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 (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ejemplo</a:t>
            </a:r>
            <a:r>
              <a:rPr lang="en-US" dirty="0">
                <a:effectLst/>
                <a:latin typeface="Helvetica" pitchFamily="2" charset="0"/>
              </a:rPr>
              <a:t>, Narcan) </a:t>
            </a:r>
            <a:r>
              <a:rPr lang="en-US" dirty="0" err="1">
                <a:effectLst/>
                <a:latin typeface="Helvetica" pitchFamily="2" charset="0"/>
              </a:rPr>
              <a:t>puede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adquirirse</a:t>
            </a:r>
            <a:r>
              <a:rPr lang="en-US" dirty="0">
                <a:effectLst/>
                <a:latin typeface="Helvetica" pitchFamily="2" charset="0"/>
              </a:rPr>
              <a:t> sin </a:t>
            </a:r>
            <a:r>
              <a:rPr lang="en-US" dirty="0" err="1">
                <a:effectLst/>
                <a:latin typeface="Helvetica" pitchFamily="2" charset="0"/>
              </a:rPr>
              <a:t>receta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mostrador</a:t>
            </a:r>
            <a:r>
              <a:rPr lang="en-US" dirty="0">
                <a:effectLst/>
                <a:latin typeface="Helvetica" pitchFamily="2" charset="0"/>
              </a:rPr>
              <a:t> de la </a:t>
            </a:r>
            <a:r>
              <a:rPr lang="en-US" dirty="0" err="1">
                <a:effectLst/>
                <a:latin typeface="Helvetica" pitchFamily="2" charset="0"/>
              </a:rPr>
              <a:t>farmacia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Cada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caja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contiene</a:t>
            </a:r>
            <a:r>
              <a:rPr lang="en-US" dirty="0">
                <a:effectLst/>
                <a:latin typeface="Helvetica" pitchFamily="2" charset="0"/>
              </a:rPr>
              <a:t> dos </a:t>
            </a:r>
            <a:r>
              <a:rPr lang="en-US" dirty="0" err="1">
                <a:effectLst/>
                <a:latin typeface="Helvetica" pitchFamily="2" charset="0"/>
              </a:rPr>
              <a:t>dosis</a:t>
            </a:r>
            <a:r>
              <a:rPr lang="en-US" dirty="0">
                <a:effectLst/>
                <a:latin typeface="Helvetica" pitchFamily="2" charset="0"/>
              </a:rPr>
              <a:t>. No le </a:t>
            </a:r>
            <a:r>
              <a:rPr lang="en-US" dirty="0" err="1">
                <a:effectLst/>
                <a:latin typeface="Helvetica" pitchFamily="2" charset="0"/>
              </a:rPr>
              <a:t>hará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daño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nadie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le da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 sin que </a:t>
            </a:r>
            <a:r>
              <a:rPr lang="en-US" dirty="0" err="1">
                <a:effectLst/>
                <a:latin typeface="Helvetica" pitchFamily="2" charset="0"/>
              </a:rPr>
              <a:t>esté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sufriendo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Sea </a:t>
            </a:r>
            <a:r>
              <a:rPr lang="en-US" dirty="0" err="1">
                <a:effectLst/>
                <a:latin typeface="Helvetica" pitchFamily="2" charset="0"/>
              </a:rPr>
              <a:t>precavido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administre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está</a:t>
            </a:r>
            <a:r>
              <a:rPr lang="en-US" dirty="0">
                <a:effectLst/>
                <a:latin typeface="Helvetica" pitchFamily="2" charset="0"/>
              </a:rPr>
              <a:t> disponible. </a:t>
            </a:r>
            <a:r>
              <a:rPr lang="en-US" dirty="0" err="1">
                <a:effectLst/>
                <a:latin typeface="Helvetica" pitchFamily="2" charset="0"/>
              </a:rPr>
              <a:t>Puede</a:t>
            </a:r>
            <a:r>
              <a:rPr lang="en-US" dirty="0">
                <a:effectLst/>
                <a:latin typeface="Helvetica" pitchFamily="2" charset="0"/>
              </a:rPr>
              <a:t> ser que sea </a:t>
            </a:r>
            <a:r>
              <a:rPr lang="en-US" dirty="0" err="1">
                <a:effectLst/>
                <a:latin typeface="Helvetica" pitchFamily="2" charset="0"/>
              </a:rPr>
              <a:t>necesaria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pulverización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sobre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todo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la persona </a:t>
            </a:r>
            <a:r>
              <a:rPr lang="en-US" dirty="0" err="1">
                <a:effectLst/>
                <a:latin typeface="Helvetica" pitchFamily="2" charset="0"/>
              </a:rPr>
              <a:t>está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sufriendo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o de algo </a:t>
            </a:r>
            <a:r>
              <a:rPr lang="en-US" dirty="0" err="1">
                <a:effectLst/>
                <a:latin typeface="Helvetica" pitchFamily="2" charset="0"/>
              </a:rPr>
              <a:t>aún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 err="1">
                <a:effectLst/>
                <a:latin typeface="Helvetica" pitchFamily="2" charset="0"/>
              </a:rPr>
              <a:t>fuerte</a:t>
            </a:r>
            <a:r>
              <a:rPr lang="en-US" dirty="0">
                <a:effectLst/>
                <a:latin typeface="Helvetica" pitchFamily="2" charset="0"/>
              </a:rPr>
              <a:t>. Las </a:t>
            </a:r>
            <a:r>
              <a:rPr lang="en-US" dirty="0" err="1">
                <a:effectLst/>
                <a:latin typeface="Helvetica" pitchFamily="2" charset="0"/>
              </a:rPr>
              <a:t>dosis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pueden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administrarse</a:t>
            </a:r>
            <a:r>
              <a:rPr lang="en-US" dirty="0">
                <a:effectLst/>
                <a:latin typeface="Helvetica" pitchFamily="2" charset="0"/>
              </a:rPr>
              <a:t> con 2-3 </a:t>
            </a:r>
            <a:r>
              <a:rPr lang="en-US" dirty="0" err="1">
                <a:effectLst/>
                <a:latin typeface="Helvetica" pitchFamily="2" charset="0"/>
              </a:rPr>
              <a:t>minutos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diferencia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alternando</a:t>
            </a:r>
            <a:r>
              <a:rPr lang="en-US" dirty="0">
                <a:effectLst/>
                <a:latin typeface="Helvetica" pitchFamily="2" charset="0"/>
              </a:rPr>
              <a:t> las </a:t>
            </a:r>
            <a:r>
              <a:rPr lang="en-US" dirty="0" err="1">
                <a:effectLst/>
                <a:latin typeface="Helvetica" pitchFamily="2" charset="0"/>
              </a:rPr>
              <a:t>fosas</a:t>
            </a:r>
            <a:r>
              <a:rPr lang="en-US" dirty="0">
                <a:effectLst/>
                <a:latin typeface="Helvetica" pitchFamily="2" charset="0"/>
              </a:rPr>
              <a:t> nasales.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Recuerde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llamar</a:t>
            </a:r>
            <a:r>
              <a:rPr lang="en-US" dirty="0">
                <a:effectLst/>
                <a:latin typeface="Helvetica" pitchFamily="2" charset="0"/>
              </a:rPr>
              <a:t> al 911 al primer </a:t>
            </a:r>
            <a:r>
              <a:rPr lang="en-US" dirty="0" err="1">
                <a:effectLst/>
                <a:latin typeface="Helvetica" pitchFamily="2" charset="0"/>
              </a:rPr>
              <a:t>signo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No se </a:t>
            </a:r>
            <a:r>
              <a:rPr lang="en-US" dirty="0" err="1">
                <a:effectLst/>
                <a:latin typeface="Helvetica" pitchFamily="2" charset="0"/>
              </a:rPr>
              <a:t>vaya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después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administrar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Cuando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efecto</a:t>
            </a:r>
            <a:r>
              <a:rPr lang="en-US" dirty="0">
                <a:effectLst/>
                <a:latin typeface="Helvetica" pitchFamily="2" charset="0"/>
              </a:rPr>
              <a:t> de la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desaparezca</a:t>
            </a:r>
            <a:r>
              <a:rPr lang="en-US" dirty="0">
                <a:effectLst/>
                <a:latin typeface="Helvetica" pitchFamily="2" charset="0"/>
              </a:rPr>
              <a:t>, la persona </a:t>
            </a:r>
            <a:r>
              <a:rPr lang="en-US" dirty="0" err="1">
                <a:effectLst/>
                <a:latin typeface="Helvetica" pitchFamily="2" charset="0"/>
              </a:rPr>
              <a:t>puede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volver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sufrir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lo que es vital que </a:t>
            </a:r>
            <a:r>
              <a:rPr lang="en-US" dirty="0" err="1">
                <a:effectLst/>
                <a:latin typeface="Helvetica" pitchFamily="2" charset="0"/>
              </a:rPr>
              <a:t>acuda</a:t>
            </a:r>
            <a:r>
              <a:rPr lang="en-US" dirty="0">
                <a:effectLst/>
                <a:latin typeface="Helvetica" pitchFamily="2" charset="0"/>
              </a:rPr>
              <a:t> a un </a:t>
            </a:r>
            <a:r>
              <a:rPr lang="en-US" dirty="0" err="1">
                <a:effectLst/>
                <a:latin typeface="Helvetica" pitchFamily="2" charset="0"/>
              </a:rPr>
              <a:t>paramédico</a:t>
            </a:r>
            <a:r>
              <a:rPr lang="en-US" dirty="0">
                <a:effectLst/>
                <a:latin typeface="Helvetica" pitchFamily="2" charset="0"/>
              </a:rPr>
              <a:t> o a un </a:t>
            </a:r>
            <a:r>
              <a:rPr lang="en-US" dirty="0" err="1">
                <a:effectLst/>
                <a:latin typeface="Helvetica" pitchFamily="2" charset="0"/>
              </a:rPr>
              <a:t>médico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• Las </a:t>
            </a:r>
            <a:r>
              <a:rPr lang="en-US" dirty="0" err="1">
                <a:effectLst/>
                <a:latin typeface="Helvetica" pitchFamily="2" charset="0"/>
              </a:rPr>
              <a:t>tiras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reactivas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también</a:t>
            </a:r>
            <a:r>
              <a:rPr lang="en-US" dirty="0">
                <a:effectLst/>
                <a:latin typeface="Helvetica" pitchFamily="2" charset="0"/>
              </a:rPr>
              <a:t> son </a:t>
            </a:r>
            <a:r>
              <a:rPr lang="en-US" dirty="0" err="1">
                <a:effectLst/>
                <a:latin typeface="Helvetica" pitchFamily="2" charset="0"/>
              </a:rPr>
              <a:t>cada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vez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comunes</a:t>
            </a:r>
            <a:r>
              <a:rPr lang="en-US" dirty="0">
                <a:effectLst/>
                <a:latin typeface="Helvetica" pitchFamily="2" charset="0"/>
              </a:rPr>
              <a:t> y se </a:t>
            </a:r>
            <a:r>
              <a:rPr lang="en-US" dirty="0" err="1">
                <a:effectLst/>
                <a:latin typeface="Helvetica" pitchFamily="2" charset="0"/>
              </a:rPr>
              <a:t>utilizan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identificar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presencia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drogas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similares</a:t>
            </a:r>
            <a:r>
              <a:rPr lang="en-US" dirty="0">
                <a:effectLst/>
                <a:latin typeface="Helvetica" pitchFamily="2" charset="0"/>
              </a:rPr>
              <a:t>. Sin embargo, </a:t>
            </a:r>
            <a:r>
              <a:rPr lang="en-US" dirty="0" err="1">
                <a:effectLst/>
                <a:latin typeface="Helvetica" pitchFamily="2" charset="0"/>
              </a:rPr>
              <a:t>estas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pruebas</a:t>
            </a:r>
            <a:r>
              <a:rPr lang="en-US" dirty="0">
                <a:effectLst/>
                <a:latin typeface="Helvetica" pitchFamily="2" charset="0"/>
              </a:rPr>
              <a:t> no son perfectas. </a:t>
            </a:r>
            <a:r>
              <a:rPr lang="en-US" dirty="0" err="1">
                <a:effectLst/>
                <a:latin typeface="Helvetica" pitchFamily="2" charset="0"/>
              </a:rPr>
              <a:t>Incluso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resultado</a:t>
            </a:r>
            <a:r>
              <a:rPr lang="en-US" dirty="0">
                <a:effectLst/>
                <a:latin typeface="Helvetica" pitchFamily="2" charset="0"/>
              </a:rPr>
              <a:t> es </a:t>
            </a:r>
            <a:r>
              <a:rPr lang="en-US" dirty="0" err="1">
                <a:effectLst/>
                <a:latin typeface="Helvetica" pitchFamily="2" charset="0"/>
              </a:rPr>
              <a:t>negativo</a:t>
            </a:r>
            <a:r>
              <a:rPr lang="en-US" dirty="0">
                <a:effectLst/>
                <a:latin typeface="Helvetica" pitchFamily="2" charset="0"/>
              </a:rPr>
              <a:t>, hay que </a:t>
            </a:r>
            <a:r>
              <a:rPr lang="en-US" dirty="0" err="1">
                <a:effectLst/>
                <a:latin typeface="Helvetica" pitchFamily="2" charset="0"/>
              </a:rPr>
              <a:t>tener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cuidado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ya</a:t>
            </a:r>
            <a:r>
              <a:rPr lang="en-US" dirty="0">
                <a:effectLst/>
                <a:latin typeface="Helvetica" pitchFamily="2" charset="0"/>
              </a:rPr>
              <a:t> que las </a:t>
            </a:r>
            <a:r>
              <a:rPr lang="en-US" dirty="0" err="1">
                <a:effectLst/>
                <a:latin typeface="Helvetica" pitchFamily="2" charset="0"/>
              </a:rPr>
              <a:t>tiras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reactivas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pueden</a:t>
            </a:r>
            <a:r>
              <a:rPr lang="en-US" dirty="0">
                <a:effectLst/>
                <a:latin typeface="Helvetica" pitchFamily="2" charset="0"/>
              </a:rPr>
              <a:t> no </a:t>
            </a:r>
            <a:r>
              <a:rPr lang="en-US" dirty="0" err="1">
                <a:effectLst/>
                <a:latin typeface="Helvetica" pitchFamily="2" charset="0"/>
              </a:rPr>
              <a:t>detectar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drogas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potentes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similares</a:t>
            </a:r>
            <a:r>
              <a:rPr lang="en-US" dirty="0">
                <a:effectLst/>
                <a:latin typeface="Helvetica" pitchFamily="2" charset="0"/>
              </a:rPr>
              <a:t> al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como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carfentanilo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19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17300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effectLst/>
                <a:latin typeface="Helvetica" pitchFamily="2" charset="0"/>
              </a:rPr>
              <a:t>Actividad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	• </a:t>
            </a:r>
            <a:r>
              <a:rPr lang="en-US" dirty="0" err="1">
                <a:effectLst/>
                <a:latin typeface="Helvetica" pitchFamily="2" charset="0"/>
              </a:rPr>
              <a:t>Opción</a:t>
            </a:r>
            <a:r>
              <a:rPr lang="en-US" dirty="0">
                <a:effectLst/>
                <a:latin typeface="Helvetica" pitchFamily="2" charset="0"/>
              </a:rPr>
              <a:t> 1: </a:t>
            </a:r>
            <a:r>
              <a:rPr lang="en-US" dirty="0" err="1">
                <a:effectLst/>
                <a:latin typeface="Helvetica" pitchFamily="2" charset="0"/>
              </a:rPr>
              <a:t>Pida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alumnos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formen</a:t>
            </a:r>
            <a:r>
              <a:rPr lang="en-US" dirty="0">
                <a:effectLst/>
                <a:latin typeface="Helvetica" pitchFamily="2" charset="0"/>
              </a:rPr>
              <a:t> parejas y </a:t>
            </a:r>
            <a:r>
              <a:rPr lang="en-US" dirty="0" err="1">
                <a:effectLst/>
                <a:latin typeface="Helvetica" pitchFamily="2" charset="0"/>
              </a:rPr>
              <a:t>compartan</a:t>
            </a:r>
            <a:r>
              <a:rPr lang="en-US" dirty="0">
                <a:effectLst/>
                <a:latin typeface="Helvetica" pitchFamily="2" charset="0"/>
              </a:rPr>
              <a:t> entre </a:t>
            </a:r>
            <a:r>
              <a:rPr lang="en-US" dirty="0" err="1">
                <a:effectLst/>
                <a:latin typeface="Helvetica" pitchFamily="2" charset="0"/>
              </a:rPr>
              <a:t>ellos</a:t>
            </a:r>
            <a:r>
              <a:rPr lang="en-US" dirty="0">
                <a:effectLst/>
                <a:latin typeface="Helvetica" pitchFamily="2" charset="0"/>
              </a:rPr>
              <a:t> lo que les </a:t>
            </a:r>
            <a:r>
              <a:rPr lang="en-US" dirty="0" err="1">
                <a:effectLst/>
                <a:latin typeface="Helvetica" pitchFamily="2" charset="0"/>
              </a:rPr>
              <a:t>viene</a:t>
            </a:r>
            <a:r>
              <a:rPr lang="en-US" dirty="0">
                <a:effectLst/>
                <a:latin typeface="Helvetica" pitchFamily="2" charset="0"/>
              </a:rPr>
              <a:t> a la </a:t>
            </a:r>
            <a:r>
              <a:rPr lang="en-US" dirty="0" err="1">
                <a:effectLst/>
                <a:latin typeface="Helvetica" pitchFamily="2" charset="0"/>
              </a:rPr>
              <a:t>mente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cuando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piensan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	• </a:t>
            </a:r>
            <a:r>
              <a:rPr lang="en-US" dirty="0" err="1">
                <a:effectLst/>
                <a:latin typeface="Helvetica" pitchFamily="2" charset="0"/>
              </a:rPr>
              <a:t>Opción</a:t>
            </a:r>
            <a:r>
              <a:rPr lang="en-US" dirty="0">
                <a:effectLst/>
                <a:latin typeface="Helvetica" pitchFamily="2" charset="0"/>
              </a:rPr>
              <a:t> 2: </a:t>
            </a:r>
            <a:r>
              <a:rPr lang="en-US" dirty="0" err="1">
                <a:effectLst/>
                <a:latin typeface="Helvetica" pitchFamily="2" charset="0"/>
              </a:rPr>
              <a:t>Pide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alumnos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levanten</a:t>
            </a:r>
            <a:r>
              <a:rPr lang="en-US" dirty="0">
                <a:effectLst/>
                <a:latin typeface="Helvetica" pitchFamily="2" charset="0"/>
              </a:rPr>
              <a:t> la mano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quieren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compartir</a:t>
            </a:r>
            <a:r>
              <a:rPr lang="en-US" dirty="0">
                <a:effectLst/>
                <a:latin typeface="Helvetica" pitchFamily="2" charset="0"/>
              </a:rPr>
              <a:t> lo que les </a:t>
            </a:r>
            <a:r>
              <a:rPr lang="en-US" dirty="0" err="1">
                <a:effectLst/>
                <a:latin typeface="Helvetica" pitchFamily="2" charset="0"/>
              </a:rPr>
              <a:t>viene</a:t>
            </a:r>
            <a:r>
              <a:rPr lang="en-US" dirty="0">
                <a:effectLst/>
                <a:latin typeface="Helvetica" pitchFamily="2" charset="0"/>
              </a:rPr>
              <a:t> a la </a:t>
            </a:r>
            <a:r>
              <a:rPr lang="en-US" dirty="0" err="1">
                <a:effectLst/>
                <a:latin typeface="Helvetica" pitchFamily="2" charset="0"/>
              </a:rPr>
              <a:t>mente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cuando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piensan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50475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• Un </a:t>
            </a:r>
            <a:r>
              <a:rPr lang="en-US" dirty="0" err="1">
                <a:effectLst/>
                <a:latin typeface="Helvetica" pitchFamily="2" charset="0"/>
              </a:rPr>
              <a:t>opioide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llena</a:t>
            </a:r>
            <a:r>
              <a:rPr lang="en-US" dirty="0">
                <a:effectLst/>
                <a:latin typeface="Helvetica" pitchFamily="2" charset="0"/>
              </a:rPr>
              <a:t> un </a:t>
            </a:r>
            <a:r>
              <a:rPr lang="en-US" dirty="0" err="1">
                <a:effectLst/>
                <a:latin typeface="Helvetica" pitchFamily="2" charset="0"/>
              </a:rPr>
              <a:t>opio</a:t>
            </a:r>
            <a:r>
              <a:rPr lang="en-US" dirty="0">
                <a:effectLst/>
                <a:latin typeface="Helvetica" pitchFamily="2" charset="0"/>
              </a:rPr>
              <a:t>-receptor, y </a:t>
            </a:r>
            <a:r>
              <a:rPr lang="en-US" dirty="0" err="1">
                <a:effectLst/>
                <a:latin typeface="Helvetica" pitchFamily="2" charset="0"/>
              </a:rPr>
              <a:t>cuando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llenan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demasiados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receptores</a:t>
            </a:r>
            <a:r>
              <a:rPr lang="en-US" dirty="0">
                <a:effectLst/>
                <a:latin typeface="Helvetica" pitchFamily="2" charset="0"/>
              </a:rPr>
              <a:t>, se produce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La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 se dirige a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receptores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opioides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elimina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opioide</a:t>
            </a:r>
            <a:r>
              <a:rPr lang="en-US" dirty="0">
                <a:effectLst/>
                <a:latin typeface="Helvetica" pitchFamily="2" charset="0"/>
              </a:rPr>
              <a:t>, y </a:t>
            </a:r>
            <a:r>
              <a:rPr lang="en-US" dirty="0" err="1">
                <a:effectLst/>
                <a:latin typeface="Helvetica" pitchFamily="2" charset="0"/>
              </a:rPr>
              <a:t>entonces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llena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receptor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su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lugar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 err="1">
                <a:effectLst/>
                <a:latin typeface="Helvetica" pitchFamily="2" charset="0"/>
              </a:rPr>
              <a:t>Cuando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elimina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suficiente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opioide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receptores</a:t>
            </a:r>
            <a:r>
              <a:rPr lang="en-US" dirty="0">
                <a:effectLst/>
                <a:latin typeface="Helvetica" pitchFamily="2" charset="0"/>
              </a:rPr>
              <a:t>, la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invierte</a:t>
            </a:r>
            <a:r>
              <a:rPr lang="en-US" dirty="0">
                <a:effectLst/>
                <a:latin typeface="Helvetica" pitchFamily="2" charset="0"/>
              </a:rPr>
              <a:t> y la persona se </a:t>
            </a:r>
            <a:r>
              <a:rPr lang="en-US" dirty="0" err="1">
                <a:effectLst/>
                <a:latin typeface="Helvetica" pitchFamily="2" charset="0"/>
              </a:rPr>
              <a:t>despierta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Helvetica" pitchFamily="2" charset="0"/>
              </a:rPr>
              <a:t>No se </a:t>
            </a:r>
            <a:r>
              <a:rPr lang="en-US" dirty="0" err="1">
                <a:effectLst/>
                <a:latin typeface="Helvetica" pitchFamily="2" charset="0"/>
              </a:rPr>
              <a:t>debe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dejar</a:t>
            </a:r>
            <a:r>
              <a:rPr lang="en-US" dirty="0">
                <a:effectLst/>
                <a:latin typeface="Helvetica" pitchFamily="2" charset="0"/>
              </a:rPr>
              <a:t> sola a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persona que ha </a:t>
            </a:r>
            <a:r>
              <a:rPr lang="en-US" dirty="0" err="1">
                <a:effectLst/>
                <a:latin typeface="Helvetica" pitchFamily="2" charset="0"/>
              </a:rPr>
              <a:t>sido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revivida</a:t>
            </a:r>
            <a:r>
              <a:rPr lang="en-US" dirty="0">
                <a:effectLst/>
                <a:latin typeface="Helvetica" pitchFamily="2" charset="0"/>
              </a:rPr>
              <a:t> con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caso</a:t>
            </a:r>
            <a:r>
              <a:rPr lang="en-US" dirty="0">
                <a:effectLst/>
                <a:latin typeface="Helvetica" pitchFamily="2" charset="0"/>
              </a:rPr>
              <a:t> de que la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desaparezca</a:t>
            </a:r>
            <a:r>
              <a:rPr lang="en-US" dirty="0">
                <a:effectLst/>
                <a:latin typeface="Helvetica" pitchFamily="2" charset="0"/>
              </a:rPr>
              <a:t>, lo que </a:t>
            </a:r>
            <a:r>
              <a:rPr lang="en-US" dirty="0" err="1">
                <a:effectLst/>
                <a:latin typeface="Helvetica" pitchFamily="2" charset="0"/>
              </a:rPr>
              <a:t>podría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causar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otra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Aunque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administre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, la persona </a:t>
            </a:r>
            <a:r>
              <a:rPr lang="en-US" dirty="0" err="1">
                <a:effectLst/>
                <a:latin typeface="Helvetica" pitchFamily="2" charset="0"/>
              </a:rPr>
              <a:t>debe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acudir</a:t>
            </a:r>
            <a:r>
              <a:rPr lang="en-US" dirty="0">
                <a:effectLst/>
                <a:latin typeface="Helvetica" pitchFamily="2" charset="0"/>
              </a:rPr>
              <a:t> a un </a:t>
            </a:r>
            <a:r>
              <a:rPr lang="en-US" dirty="0" err="1">
                <a:effectLst/>
                <a:latin typeface="Helvetica" pitchFamily="2" charset="0"/>
              </a:rPr>
              <a:t>profesional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médico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autorizado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Helvetica" pitchFamily="2" charset="0"/>
              </a:rPr>
              <a:t>Las personas que son </a:t>
            </a:r>
            <a:r>
              <a:rPr lang="en-US" dirty="0" err="1">
                <a:effectLst/>
                <a:latin typeface="Helvetica" pitchFamily="2" charset="0"/>
              </a:rPr>
              <a:t>revividas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 no </a:t>
            </a:r>
            <a:r>
              <a:rPr lang="en-US" dirty="0" err="1">
                <a:effectLst/>
                <a:latin typeface="Helvetica" pitchFamily="2" charset="0"/>
              </a:rPr>
              <a:t>suelen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estar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agradecidas</a:t>
            </a:r>
            <a:r>
              <a:rPr lang="en-US" dirty="0">
                <a:effectLst/>
                <a:latin typeface="Helvetica" pitchFamily="2" charset="0"/>
              </a:rPr>
              <a:t>. La </a:t>
            </a:r>
            <a:r>
              <a:rPr lang="en-US" dirty="0" err="1">
                <a:effectLst/>
                <a:latin typeface="Helvetica" pitchFamily="2" charset="0"/>
              </a:rPr>
              <a:t>naloxona</a:t>
            </a:r>
            <a:r>
              <a:rPr lang="en-US" dirty="0">
                <a:effectLst/>
                <a:latin typeface="Helvetica" pitchFamily="2" charset="0"/>
              </a:rPr>
              <a:t> les </a:t>
            </a:r>
            <a:r>
              <a:rPr lang="en-US" dirty="0" err="1">
                <a:effectLst/>
                <a:latin typeface="Helvetica" pitchFamily="2" charset="0"/>
              </a:rPr>
              <a:t>provocará</a:t>
            </a:r>
            <a:r>
              <a:rPr lang="en-US" dirty="0">
                <a:effectLst/>
                <a:latin typeface="Helvetica" pitchFamily="2" charset="0"/>
              </a:rPr>
              <a:t> un </a:t>
            </a:r>
            <a:r>
              <a:rPr lang="en-US" dirty="0" err="1">
                <a:effectLst/>
                <a:latin typeface="Helvetica" pitchFamily="2" charset="0"/>
              </a:rPr>
              <a:t>síndrome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abstinencia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la persona es </a:t>
            </a:r>
            <a:r>
              <a:rPr lang="en-US" dirty="0" err="1">
                <a:effectLst/>
                <a:latin typeface="Helvetica" pitchFamily="2" charset="0"/>
              </a:rPr>
              <a:t>consumidora</a:t>
            </a:r>
            <a:r>
              <a:rPr lang="en-US" dirty="0">
                <a:effectLst/>
                <a:latin typeface="Helvetica" pitchFamily="2" charset="0"/>
              </a:rPr>
              <a:t> habitual de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Helvetica" pitchFamily="2" charset="0"/>
              </a:rPr>
              <a:t>La </a:t>
            </a:r>
            <a:r>
              <a:rPr lang="en-US" dirty="0" err="1">
                <a:effectLst/>
                <a:latin typeface="Helvetica" pitchFamily="2" charset="0"/>
              </a:rPr>
              <a:t>abstinencia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 es </a:t>
            </a:r>
            <a:r>
              <a:rPr lang="en-US" dirty="0" err="1">
                <a:effectLst/>
                <a:latin typeface="Helvetica" pitchFamily="2" charset="0"/>
              </a:rPr>
              <a:t>muy</a:t>
            </a:r>
            <a:r>
              <a:rPr lang="en-US" dirty="0">
                <a:effectLst/>
                <a:latin typeface="Helvetica" pitchFamily="2" charset="0"/>
              </a:rPr>
              <a:t> dolorosa. </a:t>
            </a:r>
            <a:r>
              <a:rPr lang="en-US" dirty="0" err="1">
                <a:effectLst/>
                <a:latin typeface="Helvetica" pitchFamily="2" charset="0"/>
              </a:rPr>
              <a:t>Habrá</a:t>
            </a:r>
            <a:r>
              <a:rPr lang="en-US" dirty="0">
                <a:effectLst/>
                <a:latin typeface="Helvetica" pitchFamily="2" charset="0"/>
              </a:rPr>
              <a:t> dolor abdominal y la persona </a:t>
            </a:r>
            <a:r>
              <a:rPr lang="en-US" dirty="0" err="1">
                <a:effectLst/>
                <a:latin typeface="Helvetica" pitchFamily="2" charset="0"/>
              </a:rPr>
              <a:t>experimentará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náuseas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vómitos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diarrea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Helvetica" pitchFamily="2" charset="0"/>
              </a:rPr>
              <a:t>Si la persona es </a:t>
            </a:r>
            <a:r>
              <a:rPr lang="en-US" dirty="0" err="1">
                <a:effectLst/>
                <a:latin typeface="Helvetica" pitchFamily="2" charset="0"/>
              </a:rPr>
              <a:t>consumidora</a:t>
            </a:r>
            <a:r>
              <a:rPr lang="en-US" dirty="0">
                <a:effectLst/>
                <a:latin typeface="Helvetica" pitchFamily="2" charset="0"/>
              </a:rPr>
              <a:t> habitual de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también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experimentará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síndrome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abstinencia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no </a:t>
            </a:r>
            <a:r>
              <a:rPr lang="en-US" dirty="0" err="1">
                <a:effectLst/>
                <a:latin typeface="Helvetica" pitchFamily="2" charset="0"/>
              </a:rPr>
              <a:t>puede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conseguir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droga</a:t>
            </a:r>
            <a:r>
              <a:rPr lang="en-US" dirty="0">
                <a:effectLst/>
                <a:latin typeface="Helvetica" pitchFamily="2" charset="0"/>
              </a:rPr>
              <a:t> al </a:t>
            </a:r>
            <a:r>
              <a:rPr lang="en-US" dirty="0" err="1">
                <a:effectLst/>
                <a:latin typeface="Helvetica" pitchFamily="2" charset="0"/>
              </a:rPr>
              <a:t>cabo</a:t>
            </a:r>
            <a:r>
              <a:rPr lang="en-US" dirty="0">
                <a:effectLst/>
                <a:latin typeface="Helvetica" pitchFamily="2" charset="0"/>
              </a:rPr>
              <a:t> de 8-24 horas.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20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787150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• El </a:t>
            </a:r>
            <a:r>
              <a:rPr lang="en-US" dirty="0" err="1">
                <a:effectLst/>
                <a:latin typeface="Helvetica" pitchFamily="2" charset="0"/>
              </a:rPr>
              <a:t>consumo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 altera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cerebro</a:t>
            </a:r>
            <a:r>
              <a:rPr lang="en-US" dirty="0">
                <a:effectLst/>
                <a:latin typeface="Helvetica" pitchFamily="2" charset="0"/>
              </a:rPr>
              <a:t> y sus </a:t>
            </a:r>
            <a:r>
              <a:rPr lang="en-US" dirty="0" err="1">
                <a:effectLst/>
                <a:latin typeface="Helvetica" pitchFamily="2" charset="0"/>
              </a:rPr>
              <a:t>vías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forma </a:t>
            </a:r>
            <a:r>
              <a:rPr lang="en-US" dirty="0" err="1">
                <a:effectLst/>
                <a:latin typeface="Helvetica" pitchFamily="2" charset="0"/>
              </a:rPr>
              <a:t>distinta</a:t>
            </a:r>
            <a:r>
              <a:rPr lang="en-US" dirty="0">
                <a:effectLst/>
                <a:latin typeface="Helvetica" pitchFamily="2" charset="0"/>
              </a:rPr>
              <a:t> a la de </a:t>
            </a:r>
            <a:r>
              <a:rPr lang="en-US" dirty="0" err="1">
                <a:effectLst/>
                <a:latin typeface="Helvetica" pitchFamily="2" charset="0"/>
              </a:rPr>
              <a:t>otras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drogas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Esto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hace</a:t>
            </a:r>
            <a:r>
              <a:rPr lang="en-US" dirty="0">
                <a:effectLst/>
                <a:latin typeface="Helvetica" pitchFamily="2" charset="0"/>
              </a:rPr>
              <a:t> que a las personas les </a:t>
            </a:r>
            <a:r>
              <a:rPr lang="en-US" dirty="0" err="1">
                <a:effectLst/>
                <a:latin typeface="Helvetica" pitchFamily="2" charset="0"/>
              </a:rPr>
              <a:t>resulte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muy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difícil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dejar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consumir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droga</a:t>
            </a:r>
            <a:r>
              <a:rPr lang="en-US" dirty="0">
                <a:effectLst/>
                <a:latin typeface="Helvetica" pitchFamily="2" charset="0"/>
              </a:rPr>
              <a:t> sin </a:t>
            </a:r>
            <a:r>
              <a:rPr lang="en-US" dirty="0" err="1">
                <a:effectLst/>
                <a:latin typeface="Helvetica" pitchFamily="2" charset="0"/>
              </a:rPr>
              <a:t>algún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tipo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apoyo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farmacológico</a:t>
            </a:r>
            <a:r>
              <a:rPr lang="en-US" dirty="0">
                <a:effectLst/>
                <a:latin typeface="Helvetica" pitchFamily="2" charset="0"/>
              </a:rPr>
              <a:t>, a menudo </a:t>
            </a:r>
            <a:r>
              <a:rPr lang="en-US" dirty="0" err="1">
                <a:effectLst/>
                <a:latin typeface="Helvetica" pitchFamily="2" charset="0"/>
              </a:rPr>
              <a:t>denominado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Medicamentos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Trastorno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Consumo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 (MOUD,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sus </a:t>
            </a:r>
            <a:r>
              <a:rPr lang="en-US" dirty="0" err="1">
                <a:effectLst/>
                <a:latin typeface="Helvetica" pitchFamily="2" charset="0"/>
              </a:rPr>
              <a:t>siglas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inglés</a:t>
            </a:r>
            <a:r>
              <a:rPr lang="en-US" dirty="0">
                <a:effectLst/>
                <a:latin typeface="Helvetica" pitchFamily="2" charset="0"/>
              </a:rPr>
              <a:t>) o </a:t>
            </a:r>
            <a:r>
              <a:rPr lang="en-US" dirty="0" err="1">
                <a:effectLst/>
                <a:latin typeface="Helvetica" pitchFamily="2" charset="0"/>
              </a:rPr>
              <a:t>Tratamiento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Asistido</a:t>
            </a:r>
            <a:r>
              <a:rPr lang="en-US" dirty="0">
                <a:effectLst/>
                <a:latin typeface="Helvetica" pitchFamily="2" charset="0"/>
              </a:rPr>
              <a:t> con </a:t>
            </a:r>
            <a:r>
              <a:rPr lang="en-US" dirty="0" err="1">
                <a:effectLst/>
                <a:latin typeface="Helvetica" pitchFamily="2" charset="0"/>
              </a:rPr>
              <a:t>Medicamentos</a:t>
            </a:r>
            <a:r>
              <a:rPr lang="en-US" dirty="0">
                <a:effectLst/>
                <a:latin typeface="Helvetica" pitchFamily="2" charset="0"/>
              </a:rPr>
              <a:t> (MAT,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sus </a:t>
            </a:r>
            <a:r>
              <a:rPr lang="en-US" dirty="0" err="1">
                <a:effectLst/>
                <a:latin typeface="Helvetica" pitchFamily="2" charset="0"/>
              </a:rPr>
              <a:t>siglas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inglés</a:t>
            </a:r>
            <a:r>
              <a:rPr lang="en-US" dirty="0">
                <a:effectLst/>
                <a:latin typeface="Helvetica" pitchFamily="2" charset="0"/>
              </a:rPr>
              <a:t>).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Existen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tres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fármacos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ayudar</a:t>
            </a:r>
            <a:r>
              <a:rPr lang="en-US" dirty="0">
                <a:effectLst/>
                <a:latin typeface="Helvetica" pitchFamily="2" charset="0"/>
              </a:rPr>
              <a:t> a las personas.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dirty="0" err="1">
                <a:effectLst/>
                <a:latin typeface="Helvetica" pitchFamily="2" charset="0"/>
              </a:rPr>
              <a:t>Metadona</a:t>
            </a:r>
            <a:endParaRPr lang="en-US" b="1" dirty="0">
              <a:effectLst/>
              <a:latin typeface="Helvetica" pitchFamily="2" charset="0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dirty="0" err="1">
                <a:effectLst/>
                <a:latin typeface="Helvetica" pitchFamily="2" charset="0"/>
              </a:rPr>
              <a:t>Buprenorfina</a:t>
            </a:r>
            <a:r>
              <a:rPr lang="en-US" dirty="0">
                <a:effectLst/>
                <a:latin typeface="Helvetica" pitchFamily="2" charset="0"/>
              </a:rPr>
              <a:t> (</a:t>
            </a:r>
            <a:r>
              <a:rPr lang="en-US" dirty="0" err="1">
                <a:effectLst/>
                <a:latin typeface="Helvetica" pitchFamily="2" charset="0"/>
              </a:rPr>
              <a:t>comúnmente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conocida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como</a:t>
            </a:r>
            <a:r>
              <a:rPr lang="en-US" dirty="0">
                <a:effectLst/>
                <a:latin typeface="Helvetica" pitchFamily="2" charset="0"/>
              </a:rPr>
              <a:t> Suboxone)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dirty="0" err="1">
                <a:effectLst/>
                <a:latin typeface="Helvetica" pitchFamily="2" charset="0"/>
              </a:rPr>
              <a:t>Naltrexona</a:t>
            </a:r>
            <a:r>
              <a:rPr lang="en-US" dirty="0">
                <a:effectLst/>
                <a:latin typeface="Helvetica" pitchFamily="2" charset="0"/>
              </a:rPr>
              <a:t> (</a:t>
            </a:r>
            <a:r>
              <a:rPr lang="en-US" dirty="0" err="1">
                <a:effectLst/>
                <a:latin typeface="Helvetica" pitchFamily="2" charset="0"/>
              </a:rPr>
              <a:t>comúnmente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conocida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como</a:t>
            </a:r>
            <a:r>
              <a:rPr lang="en-US" dirty="0">
                <a:effectLst/>
                <a:latin typeface="Helvetica" pitchFamily="2" charset="0"/>
              </a:rPr>
              <a:t> Vivitrol)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21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282605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effectLst/>
                <a:latin typeface="Helvetica" pitchFamily="2" charset="0"/>
              </a:rPr>
              <a:t>Evite </a:t>
            </a:r>
            <a:r>
              <a:rPr lang="en-US" b="1" dirty="0" err="1">
                <a:effectLst/>
                <a:latin typeface="Helvetica" pitchFamily="2" charset="0"/>
              </a:rPr>
              <a:t>píldoras</a:t>
            </a:r>
            <a:r>
              <a:rPr lang="en-US" b="1" dirty="0">
                <a:effectLst/>
                <a:latin typeface="Helvetica" pitchFamily="2" charset="0"/>
              </a:rPr>
              <a:t> </a:t>
            </a:r>
            <a:r>
              <a:rPr lang="en-US" b="1" dirty="0" err="1">
                <a:effectLst/>
                <a:latin typeface="Helvetica" pitchFamily="2" charset="0"/>
              </a:rPr>
              <a:t>desconocidas</a:t>
            </a:r>
            <a:endParaRPr lang="en-US" b="1" dirty="0">
              <a:effectLst/>
              <a:latin typeface="Helvetica" pitchFamily="2" charset="0"/>
            </a:endParaRPr>
          </a:p>
          <a:p>
            <a:endParaRPr lang="en-US" b="1" dirty="0">
              <a:effectLst/>
              <a:latin typeface="Helvetica" pitchFamily="2" charset="0"/>
            </a:endParaRPr>
          </a:p>
          <a:p>
            <a:pPr lvl="1"/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Tomar</a:t>
            </a:r>
            <a:r>
              <a:rPr lang="en-US" dirty="0">
                <a:effectLst/>
                <a:latin typeface="Helvetica" pitchFamily="2" charset="0"/>
              </a:rPr>
              <a:t> pastillas al azar es </a:t>
            </a:r>
            <a:r>
              <a:rPr lang="en-US" dirty="0" err="1">
                <a:effectLst/>
                <a:latin typeface="Helvetica" pitchFamily="2" charset="0"/>
              </a:rPr>
              <a:t>jugar</a:t>
            </a:r>
            <a:r>
              <a:rPr lang="en-US" dirty="0">
                <a:effectLst/>
                <a:latin typeface="Helvetica" pitchFamily="2" charset="0"/>
              </a:rPr>
              <a:t> con </a:t>
            </a:r>
            <a:r>
              <a:rPr lang="en-US" dirty="0" err="1">
                <a:effectLst/>
                <a:latin typeface="Helvetica" pitchFamily="2" charset="0"/>
              </a:rPr>
              <a:t>su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vida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pPr lvl="1"/>
            <a:r>
              <a:rPr lang="en-US" dirty="0">
                <a:effectLst/>
                <a:latin typeface="Helvetica" pitchFamily="2" charset="0"/>
              </a:rPr>
              <a:t>• El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se ha </a:t>
            </a:r>
            <a:r>
              <a:rPr lang="en-US" dirty="0" err="1">
                <a:effectLst/>
                <a:latin typeface="Helvetica" pitchFamily="2" charset="0"/>
              </a:rPr>
              <a:t>encontrado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casi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todas</a:t>
            </a:r>
            <a:r>
              <a:rPr lang="en-US" dirty="0">
                <a:effectLst/>
                <a:latin typeface="Helvetica" pitchFamily="2" charset="0"/>
              </a:rPr>
              <a:t> las </a:t>
            </a:r>
            <a:r>
              <a:rPr lang="en-US" dirty="0" err="1">
                <a:effectLst/>
                <a:latin typeface="Helvetica" pitchFamily="2" charset="0"/>
              </a:rPr>
              <a:t>drogas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ilegales</a:t>
            </a:r>
            <a:r>
              <a:rPr lang="en-US" dirty="0">
                <a:effectLst/>
                <a:latin typeface="Helvetica" pitchFamily="2" charset="0"/>
              </a:rPr>
              <a:t>, y es </a:t>
            </a:r>
            <a:r>
              <a:rPr lang="en-US" dirty="0" err="1">
                <a:effectLst/>
                <a:latin typeface="Helvetica" pitchFamily="2" charset="0"/>
              </a:rPr>
              <a:t>muy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difícil</a:t>
            </a:r>
            <a:r>
              <a:rPr lang="en-US" dirty="0">
                <a:effectLst/>
                <a:latin typeface="Helvetica" pitchFamily="2" charset="0"/>
              </a:rPr>
              <a:t> saber </a:t>
            </a:r>
            <a:r>
              <a:rPr lang="en-US" dirty="0" err="1">
                <a:effectLst/>
                <a:latin typeface="Helvetica" pitchFamily="2" charset="0"/>
              </a:rPr>
              <a:t>cuándo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está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presente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pPr lvl="1"/>
            <a:r>
              <a:rPr lang="en-US" dirty="0">
                <a:effectLst/>
                <a:latin typeface="Helvetica" pitchFamily="2" charset="0"/>
              </a:rPr>
              <a:t>• Tome </a:t>
            </a:r>
            <a:r>
              <a:rPr lang="en-US" dirty="0" err="1">
                <a:effectLst/>
                <a:latin typeface="Helvetica" pitchFamily="2" charset="0"/>
              </a:rPr>
              <a:t>sólo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medicamentos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recetados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un </a:t>
            </a:r>
            <a:r>
              <a:rPr lang="en-US" dirty="0" err="1">
                <a:effectLst/>
                <a:latin typeface="Helvetica" pitchFamily="2" charset="0"/>
              </a:rPr>
              <a:t>profesional</a:t>
            </a:r>
            <a:r>
              <a:rPr lang="en-US" dirty="0">
                <a:effectLst/>
                <a:latin typeface="Helvetica" pitchFamily="2" charset="0"/>
              </a:rPr>
              <a:t> medico </a:t>
            </a:r>
            <a:r>
              <a:rPr lang="en-US" dirty="0" err="1">
                <a:effectLst/>
                <a:latin typeface="Helvetica" pitchFamily="2" charset="0"/>
              </a:rPr>
              <a:t>autorizado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b="1" dirty="0">
                <a:effectLst/>
                <a:latin typeface="Helvetica" pitchFamily="2" charset="0"/>
              </a:rPr>
              <a:t>El dolor es </a:t>
            </a:r>
            <a:r>
              <a:rPr lang="en-US" b="1" dirty="0" err="1">
                <a:effectLst/>
                <a:latin typeface="Helvetica" pitchFamily="2" charset="0"/>
              </a:rPr>
              <a:t>información</a:t>
            </a:r>
            <a:r>
              <a:rPr lang="en-US" b="1" dirty="0">
                <a:effectLst/>
                <a:latin typeface="Helvetica" pitchFamily="2" charset="0"/>
              </a:rPr>
              <a:t> </a:t>
            </a:r>
            <a:r>
              <a:rPr lang="en-US" b="1" dirty="0" err="1">
                <a:effectLst/>
                <a:latin typeface="Helvetica" pitchFamily="2" charset="0"/>
              </a:rPr>
              <a:t>importante</a:t>
            </a:r>
            <a:endParaRPr lang="en-US" b="1" dirty="0">
              <a:effectLst/>
              <a:latin typeface="Helvetica" pitchFamily="2" charset="0"/>
            </a:endParaRPr>
          </a:p>
          <a:p>
            <a:pPr lvl="1"/>
            <a:endParaRPr lang="en-US" dirty="0">
              <a:effectLst/>
              <a:latin typeface="Helvetica" pitchFamily="2" charset="0"/>
            </a:endParaRPr>
          </a:p>
          <a:p>
            <a:pPr lvl="1"/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Nuestro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cuerpo</a:t>
            </a:r>
            <a:r>
              <a:rPr lang="en-US" dirty="0">
                <a:effectLst/>
                <a:latin typeface="Helvetica" pitchFamily="2" charset="0"/>
              </a:rPr>
              <a:t> produce dolor </a:t>
            </a:r>
            <a:r>
              <a:rPr lang="en-US" dirty="0" err="1">
                <a:effectLst/>
                <a:latin typeface="Helvetica" pitchFamily="2" charset="0"/>
              </a:rPr>
              <a:t>como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señal</a:t>
            </a:r>
            <a:r>
              <a:rPr lang="en-US" dirty="0">
                <a:effectLst/>
                <a:latin typeface="Helvetica" pitchFamily="2" charset="0"/>
              </a:rPr>
              <a:t> de que algo </a:t>
            </a:r>
            <a:r>
              <a:rPr lang="en-US" dirty="0" err="1">
                <a:effectLst/>
                <a:latin typeface="Helvetica" pitchFamily="2" charset="0"/>
              </a:rPr>
              <a:t>va</a:t>
            </a:r>
            <a:r>
              <a:rPr lang="en-US" dirty="0">
                <a:effectLst/>
                <a:latin typeface="Helvetica" pitchFamily="2" charset="0"/>
              </a:rPr>
              <a:t> mal. Los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engañan</a:t>
            </a:r>
            <a:r>
              <a:rPr lang="en-US" dirty="0">
                <a:effectLst/>
                <a:latin typeface="Helvetica" pitchFamily="2" charset="0"/>
              </a:rPr>
              <a:t> al </a:t>
            </a:r>
            <a:r>
              <a:rPr lang="en-US" dirty="0" err="1">
                <a:effectLst/>
                <a:latin typeface="Helvetica" pitchFamily="2" charset="0"/>
              </a:rPr>
              <a:t>cuerpo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haciéndole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creer</a:t>
            </a:r>
            <a:r>
              <a:rPr lang="en-US" dirty="0">
                <a:effectLst/>
                <a:latin typeface="Helvetica" pitchFamily="2" charset="0"/>
              </a:rPr>
              <a:t> que no sentimos dolor.</a:t>
            </a:r>
          </a:p>
          <a:p>
            <a:pPr lvl="1"/>
            <a:r>
              <a:rPr lang="en-US" dirty="0">
                <a:effectLst/>
                <a:latin typeface="Helvetica" pitchFamily="2" charset="0"/>
              </a:rPr>
              <a:t>• Los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están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diseñados</a:t>
            </a:r>
            <a:r>
              <a:rPr lang="en-US" dirty="0">
                <a:effectLst/>
                <a:latin typeface="Helvetica" pitchFamily="2" charset="0"/>
              </a:rPr>
              <a:t> para que las personas </a:t>
            </a:r>
            <a:r>
              <a:rPr lang="en-US" dirty="0" err="1">
                <a:effectLst/>
                <a:latin typeface="Helvetica" pitchFamily="2" charset="0"/>
              </a:rPr>
              <a:t>superen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peor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parte</a:t>
            </a:r>
            <a:r>
              <a:rPr lang="en-US" dirty="0">
                <a:effectLst/>
                <a:latin typeface="Helvetica" pitchFamily="2" charset="0"/>
              </a:rPr>
              <a:t> del dolor y no para que no </a:t>
            </a:r>
            <a:r>
              <a:rPr lang="en-US" dirty="0" err="1">
                <a:effectLst/>
                <a:latin typeface="Helvetica" pitchFamily="2" charset="0"/>
              </a:rPr>
              <a:t>sientan</a:t>
            </a:r>
            <a:r>
              <a:rPr lang="en-US" dirty="0">
                <a:effectLst/>
                <a:latin typeface="Helvetica" pitchFamily="2" charset="0"/>
              </a:rPr>
              <a:t> dolor.</a:t>
            </a:r>
          </a:p>
          <a:p>
            <a:pPr lvl="1"/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Cambiar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estrategia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tratamiento</a:t>
            </a:r>
            <a:r>
              <a:rPr lang="en-US" dirty="0">
                <a:effectLst/>
                <a:latin typeface="Helvetica" pitchFamily="2" charset="0"/>
              </a:rPr>
              <a:t> del dolor sin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 lo antes </a:t>
            </a:r>
            <a:r>
              <a:rPr lang="en-US" dirty="0" err="1">
                <a:effectLst/>
                <a:latin typeface="Helvetica" pitchFamily="2" charset="0"/>
              </a:rPr>
              <a:t>posible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ayuda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prevenir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dependencia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possible </a:t>
            </a:r>
            <a:r>
              <a:rPr lang="en-US" dirty="0" err="1">
                <a:effectLst/>
                <a:latin typeface="Helvetica" pitchFamily="2" charset="0"/>
              </a:rPr>
              <a:t>adicción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22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972676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23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141403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24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094353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25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34186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	• </a:t>
            </a:r>
            <a:r>
              <a:rPr lang="en-US" dirty="0" err="1">
                <a:effectLst/>
                <a:latin typeface="Helvetica" pitchFamily="2" charset="0"/>
              </a:rPr>
              <a:t>Sintético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significa</a:t>
            </a:r>
            <a:r>
              <a:rPr lang="en-US" dirty="0">
                <a:effectLst/>
                <a:latin typeface="Helvetica" pitchFamily="2" charset="0"/>
              </a:rPr>
              <a:t> que se </a:t>
            </a:r>
            <a:r>
              <a:rPr lang="en-US" dirty="0" err="1">
                <a:effectLst/>
                <a:latin typeface="Helvetica" pitchFamily="2" charset="0"/>
              </a:rPr>
              <a:t>fabrica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un </a:t>
            </a:r>
            <a:r>
              <a:rPr lang="en-US" dirty="0" err="1">
                <a:effectLst/>
                <a:latin typeface="Helvetica" pitchFamily="2" charset="0"/>
              </a:rPr>
              <a:t>laboratorio</a:t>
            </a:r>
            <a:r>
              <a:rPr lang="en-US" dirty="0">
                <a:effectLst/>
                <a:latin typeface="Helvetica" pitchFamily="2" charset="0"/>
              </a:rPr>
              <a:t> y no </a:t>
            </a:r>
            <a:r>
              <a:rPr lang="en-US" dirty="0" err="1">
                <a:effectLst/>
                <a:latin typeface="Helvetica" pitchFamily="2" charset="0"/>
              </a:rPr>
              <a:t>tiene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propiedades</a:t>
            </a:r>
            <a:r>
              <a:rPr lang="en-US" dirty="0">
                <a:effectLst/>
                <a:latin typeface="Helvetica" pitchFamily="2" charset="0"/>
              </a:rPr>
              <a:t> naturales. </a:t>
            </a:r>
            <a:r>
              <a:rPr lang="en-US" dirty="0" err="1">
                <a:effectLst/>
                <a:latin typeface="Helvetica" pitchFamily="2" charset="0"/>
              </a:rPr>
              <a:t>Su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objetivo</a:t>
            </a:r>
            <a:r>
              <a:rPr lang="en-US" dirty="0">
                <a:effectLst/>
                <a:latin typeface="Helvetica" pitchFamily="2" charset="0"/>
              </a:rPr>
              <a:t> es </a:t>
            </a:r>
            <a:r>
              <a:rPr lang="en-US" dirty="0" err="1">
                <a:effectLst/>
                <a:latin typeface="Helvetica" pitchFamily="2" charset="0"/>
              </a:rPr>
              <a:t>imitar</a:t>
            </a:r>
            <a:r>
              <a:rPr lang="en-US" dirty="0">
                <a:effectLst/>
                <a:latin typeface="Helvetica" pitchFamily="2" charset="0"/>
              </a:rPr>
              <a:t> algo que </a:t>
            </a:r>
            <a:r>
              <a:rPr lang="en-US" dirty="0" err="1">
                <a:effectLst/>
                <a:latin typeface="Helvetica" pitchFamily="2" charset="0"/>
              </a:rPr>
              <a:t>existe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naturaleza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	•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caso</a:t>
            </a:r>
            <a:r>
              <a:rPr lang="en-US" dirty="0">
                <a:effectLst/>
                <a:latin typeface="Helvetica" pitchFamily="2" charset="0"/>
              </a:rPr>
              <a:t>, se </a:t>
            </a:r>
            <a:r>
              <a:rPr lang="en-US" dirty="0" err="1">
                <a:effectLst/>
                <a:latin typeface="Helvetica" pitchFamily="2" charset="0"/>
              </a:rPr>
              <a:t>trata</a:t>
            </a:r>
            <a:r>
              <a:rPr lang="en-US" dirty="0">
                <a:effectLst/>
                <a:latin typeface="Helvetica" pitchFamily="2" charset="0"/>
              </a:rPr>
              <a:t> de la </a:t>
            </a:r>
            <a:r>
              <a:rPr lang="en-US" dirty="0" err="1">
                <a:effectLst/>
                <a:latin typeface="Helvetica" pitchFamily="2" charset="0"/>
              </a:rPr>
              <a:t>morfina</a:t>
            </a:r>
            <a:r>
              <a:rPr lang="en-US" dirty="0">
                <a:effectLst/>
                <a:latin typeface="Helvetica" pitchFamily="2" charset="0"/>
              </a:rPr>
              <a:t>, la </a:t>
            </a:r>
            <a:r>
              <a:rPr lang="en-US" dirty="0" err="1">
                <a:effectLst/>
                <a:latin typeface="Helvetica" pitchFamily="2" charset="0"/>
              </a:rPr>
              <a:t>cual</a:t>
            </a:r>
            <a:r>
              <a:rPr lang="en-US" dirty="0">
                <a:effectLst/>
                <a:latin typeface="Helvetica" pitchFamily="2" charset="0"/>
              </a:rPr>
              <a:t> es un </a:t>
            </a:r>
            <a:r>
              <a:rPr lang="en-US" dirty="0" err="1">
                <a:effectLst/>
                <a:latin typeface="Helvetica" pitchFamily="2" charset="0"/>
              </a:rPr>
              <a:t>derivado</a:t>
            </a:r>
            <a:r>
              <a:rPr lang="en-US" dirty="0">
                <a:effectLst/>
                <a:latin typeface="Helvetica" pitchFamily="2" charset="0"/>
              </a:rPr>
              <a:t> del </a:t>
            </a:r>
            <a:r>
              <a:rPr lang="en-US" dirty="0" err="1">
                <a:effectLst/>
                <a:latin typeface="Helvetica" pitchFamily="2" charset="0"/>
              </a:rPr>
              <a:t>opio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	• Las </a:t>
            </a:r>
            <a:r>
              <a:rPr lang="en-US" dirty="0" err="1">
                <a:effectLst/>
                <a:latin typeface="Helvetica" pitchFamily="2" charset="0"/>
              </a:rPr>
              <a:t>sustancias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sintéticas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pueden</a:t>
            </a:r>
            <a:r>
              <a:rPr lang="en-US" dirty="0">
                <a:effectLst/>
                <a:latin typeface="Helvetica" pitchFamily="2" charset="0"/>
              </a:rPr>
              <a:t> ser </a:t>
            </a:r>
            <a:r>
              <a:rPr lang="en-US" dirty="0" err="1">
                <a:effectLst/>
                <a:latin typeface="Helvetica" pitchFamily="2" charset="0"/>
              </a:rPr>
              <a:t>mucho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fuertes</a:t>
            </a:r>
            <a:r>
              <a:rPr lang="en-US" dirty="0">
                <a:effectLst/>
                <a:latin typeface="Helvetica" pitchFamily="2" charset="0"/>
              </a:rPr>
              <a:t> que las de </a:t>
            </a:r>
            <a:r>
              <a:rPr lang="en-US" dirty="0" err="1">
                <a:effectLst/>
                <a:latin typeface="Helvetica" pitchFamily="2" charset="0"/>
              </a:rPr>
              <a:t>origen</a:t>
            </a:r>
            <a:r>
              <a:rPr lang="en-US" dirty="0">
                <a:effectLst/>
                <a:latin typeface="Helvetica" pitchFamily="2" charset="0"/>
              </a:rPr>
              <a:t> natural.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52276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• La imagen describe la </a:t>
            </a:r>
            <a:r>
              <a:rPr lang="en-US" dirty="0" err="1">
                <a:effectLst/>
                <a:latin typeface="Helvetica" pitchFamily="2" charset="0"/>
              </a:rPr>
              <a:t>potencia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comunes</a:t>
            </a:r>
            <a:r>
              <a:rPr lang="en-US" dirty="0">
                <a:effectLst/>
                <a:latin typeface="Helvetica" pitchFamily="2" charset="0"/>
              </a:rPr>
              <a:t>. La </a:t>
            </a:r>
            <a:r>
              <a:rPr lang="en-US" dirty="0" err="1">
                <a:effectLst/>
                <a:latin typeface="Helvetica" pitchFamily="2" charset="0"/>
              </a:rPr>
              <a:t>potencia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refiere</a:t>
            </a:r>
            <a:r>
              <a:rPr lang="en-US" dirty="0">
                <a:effectLst/>
                <a:latin typeface="Helvetica" pitchFamily="2" charset="0"/>
              </a:rPr>
              <a:t> a la </a:t>
            </a:r>
            <a:r>
              <a:rPr lang="en-US" dirty="0" err="1">
                <a:effectLst/>
                <a:latin typeface="Helvetica" pitchFamily="2" charset="0"/>
              </a:rPr>
              <a:t>fuerza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droga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otras</a:t>
            </a:r>
            <a:r>
              <a:rPr lang="en-US" dirty="0">
                <a:effectLst/>
                <a:latin typeface="Helvetica" pitchFamily="2" charset="0"/>
              </a:rPr>
              <a:t> palabras, la </a:t>
            </a:r>
            <a:r>
              <a:rPr lang="en-US" dirty="0" err="1">
                <a:effectLst/>
                <a:latin typeface="Helvetica" pitchFamily="2" charset="0"/>
              </a:rPr>
              <a:t>cantidad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droga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necesaria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producir</a:t>
            </a:r>
            <a:r>
              <a:rPr lang="en-US" dirty="0">
                <a:effectLst/>
                <a:latin typeface="Helvetica" pitchFamily="2" charset="0"/>
              </a:rPr>
              <a:t> un </a:t>
            </a:r>
            <a:r>
              <a:rPr lang="en-US" dirty="0" err="1">
                <a:effectLst/>
                <a:latin typeface="Helvetica" pitchFamily="2" charset="0"/>
              </a:rPr>
              <a:t>efecto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Mencione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alumnos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panes de </a:t>
            </a:r>
            <a:r>
              <a:rPr lang="en-US" dirty="0" err="1">
                <a:effectLst/>
                <a:latin typeface="Helvetica" pitchFamily="2" charset="0"/>
              </a:rPr>
              <a:t>hamburguesa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tienen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semillas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ajonjolí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parte</a:t>
            </a:r>
            <a:r>
              <a:rPr lang="en-US" dirty="0">
                <a:effectLst/>
                <a:latin typeface="Helvetica" pitchFamily="2" charset="0"/>
              </a:rPr>
              <a:t> superior para que </a:t>
            </a:r>
            <a:r>
              <a:rPr lang="en-US" dirty="0" err="1">
                <a:effectLst/>
                <a:latin typeface="Helvetica" pitchFamily="2" charset="0"/>
              </a:rPr>
              <a:t>comparen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tamaño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entiendan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dosis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muy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pequeña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puede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matar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persona.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• El </a:t>
            </a:r>
            <a:r>
              <a:rPr lang="en-US" dirty="0" err="1">
                <a:effectLst/>
                <a:latin typeface="Helvetica" pitchFamily="2" charset="0"/>
              </a:rPr>
              <a:t>carfentanilo</a:t>
            </a:r>
            <a:r>
              <a:rPr lang="en-US" dirty="0">
                <a:effectLst/>
                <a:latin typeface="Helvetica" pitchFamily="2" charset="0"/>
              </a:rPr>
              <a:t>, 100 </a:t>
            </a:r>
            <a:r>
              <a:rPr lang="en-US" dirty="0" err="1">
                <a:effectLst/>
                <a:latin typeface="Helvetica" pitchFamily="2" charset="0"/>
              </a:rPr>
              <a:t>veces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potente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, se </a:t>
            </a:r>
            <a:r>
              <a:rPr lang="en-US" dirty="0" err="1">
                <a:effectLst/>
                <a:latin typeface="Helvetica" pitchFamily="2" charset="0"/>
              </a:rPr>
              <a:t>utiliza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anestesiar</a:t>
            </a:r>
            <a:r>
              <a:rPr lang="en-US" dirty="0">
                <a:effectLst/>
                <a:latin typeface="Helvetica" pitchFamily="2" charset="0"/>
              </a:rPr>
              <a:t> (</a:t>
            </a:r>
            <a:r>
              <a:rPr lang="en-US" dirty="0" err="1">
                <a:effectLst/>
                <a:latin typeface="Helvetica" pitchFamily="2" charset="0"/>
              </a:rPr>
              <a:t>paralizar</a:t>
            </a:r>
            <a:r>
              <a:rPr lang="en-US" dirty="0">
                <a:effectLst/>
                <a:latin typeface="Helvetica" pitchFamily="2" charset="0"/>
              </a:rPr>
              <a:t>) a </a:t>
            </a:r>
            <a:r>
              <a:rPr lang="en-US" dirty="0" err="1">
                <a:effectLst/>
                <a:latin typeface="Helvetica" pitchFamily="2" charset="0"/>
              </a:rPr>
              <a:t>animales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grandes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elefantes</a:t>
            </a:r>
            <a:r>
              <a:rPr lang="en-US" dirty="0">
                <a:effectLst/>
                <a:latin typeface="Helvetica" pitchFamily="2" charset="0"/>
              </a:rPr>
              <a:t> y </a:t>
            </a:r>
            <a:r>
              <a:rPr lang="en-US" dirty="0" err="1">
                <a:effectLst/>
                <a:latin typeface="Helvetica" pitchFamily="2" charset="0"/>
              </a:rPr>
              <a:t>rinocerontes</a:t>
            </a:r>
            <a:r>
              <a:rPr lang="en-US" dirty="0">
                <a:effectLst/>
                <a:latin typeface="Helvetica" pitchFamily="2" charset="0"/>
              </a:rPr>
              <a:t>. Se </a:t>
            </a:r>
            <a:r>
              <a:rPr lang="en-US" dirty="0" err="1">
                <a:effectLst/>
                <a:latin typeface="Helvetica" pitchFamily="2" charset="0"/>
              </a:rPr>
              <a:t>sintetiza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partir</a:t>
            </a:r>
            <a:r>
              <a:rPr lang="en-US" dirty="0">
                <a:effectLst/>
                <a:latin typeface="Helvetica" pitchFamily="2" charset="0"/>
              </a:rPr>
              <a:t> del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Alterando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pocas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moléculas</a:t>
            </a:r>
            <a:r>
              <a:rPr lang="en-US" dirty="0">
                <a:effectLst/>
                <a:latin typeface="Helvetica" pitchFamily="2" charset="0"/>
              </a:rPr>
              <a:t>, las </a:t>
            </a:r>
            <a:r>
              <a:rPr lang="en-US" dirty="0" err="1">
                <a:effectLst/>
                <a:latin typeface="Helvetica" pitchFamily="2" charset="0"/>
              </a:rPr>
              <a:t>drogas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sintéticas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pueden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adquirir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potencia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increíble</a:t>
            </a:r>
            <a:r>
              <a:rPr lang="en-US" dirty="0">
                <a:effectLst/>
                <a:latin typeface="Helvetica" pitchFamily="2" charset="0"/>
              </a:rPr>
              <a:t>, lo que las </a:t>
            </a:r>
            <a:r>
              <a:rPr lang="en-US" dirty="0" err="1">
                <a:effectLst/>
                <a:latin typeface="Helvetica" pitchFamily="2" charset="0"/>
              </a:rPr>
              <a:t>hace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aún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mortales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64914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effectLst/>
                <a:latin typeface="Helvetica" pitchFamily="2" charset="0"/>
              </a:rPr>
              <a:t>• </a:t>
            </a:r>
            <a:r>
              <a:rPr lang="en-US" b="1" dirty="0" err="1">
                <a:effectLst/>
                <a:latin typeface="Helvetica" pitchFamily="2" charset="0"/>
              </a:rPr>
              <a:t>Esta</a:t>
            </a:r>
            <a:r>
              <a:rPr lang="en-US" b="1" dirty="0">
                <a:effectLst/>
                <a:latin typeface="Helvetica" pitchFamily="2" charset="0"/>
              </a:rPr>
              <a:t> es es la </a:t>
            </a:r>
            <a:r>
              <a:rPr lang="en-US" b="1" dirty="0" err="1">
                <a:effectLst/>
                <a:latin typeface="Helvetica" pitchFamily="2" charset="0"/>
              </a:rPr>
              <a:t>cantidad</a:t>
            </a:r>
            <a:r>
              <a:rPr lang="en-US" b="1" dirty="0">
                <a:effectLst/>
                <a:latin typeface="Helvetica" pitchFamily="2" charset="0"/>
              </a:rPr>
              <a:t> de </a:t>
            </a:r>
            <a:r>
              <a:rPr lang="en-US" b="1" dirty="0" err="1">
                <a:effectLst/>
                <a:latin typeface="Helvetica" pitchFamily="2" charset="0"/>
              </a:rPr>
              <a:t>una</a:t>
            </a:r>
            <a:r>
              <a:rPr lang="en-US" b="1" dirty="0">
                <a:effectLst/>
                <a:latin typeface="Helvetica" pitchFamily="2" charset="0"/>
              </a:rPr>
              <a:t> </a:t>
            </a:r>
            <a:r>
              <a:rPr lang="en-US" b="1" dirty="0" err="1">
                <a:effectLst/>
                <a:latin typeface="Helvetica" pitchFamily="2" charset="0"/>
              </a:rPr>
              <a:t>dosis</a:t>
            </a:r>
            <a:r>
              <a:rPr lang="en-US" b="1" dirty="0">
                <a:effectLst/>
                <a:latin typeface="Helvetica" pitchFamily="2" charset="0"/>
              </a:rPr>
              <a:t> </a:t>
            </a:r>
            <a:r>
              <a:rPr lang="en-US" b="1" dirty="0" err="1">
                <a:effectLst/>
                <a:latin typeface="Helvetica" pitchFamily="2" charset="0"/>
              </a:rPr>
              <a:t>letal</a:t>
            </a:r>
            <a:r>
              <a:rPr lang="en-US" b="1" dirty="0">
                <a:effectLst/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(es </a:t>
            </a:r>
            <a:r>
              <a:rPr lang="en-US" dirty="0" err="1">
                <a:effectLst/>
                <a:latin typeface="Helvetica" pitchFamily="2" charset="0"/>
              </a:rPr>
              <a:t>decir</a:t>
            </a:r>
            <a:r>
              <a:rPr lang="en-US" dirty="0">
                <a:effectLst/>
                <a:latin typeface="Helvetica" pitchFamily="2" charset="0"/>
              </a:rPr>
              <a:t>, mortal)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polvo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Incluso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dosis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pequeñas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producen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fuerte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euforia</a:t>
            </a:r>
            <a:r>
              <a:rPr lang="en-US" dirty="0">
                <a:effectLst/>
                <a:latin typeface="Helvetica" pitchFamily="2" charset="0"/>
              </a:rPr>
              <a:t> y la </a:t>
            </a:r>
            <a:r>
              <a:rPr lang="en-US" dirty="0" err="1">
                <a:effectLst/>
                <a:latin typeface="Helvetica" pitchFamily="2" charset="0"/>
              </a:rPr>
              <a:t>posibilidad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crear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tolerancia</a:t>
            </a:r>
            <a:r>
              <a:rPr lang="en-US" dirty="0">
                <a:effectLst/>
                <a:latin typeface="Helvetica" pitchFamily="2" charset="0"/>
              </a:rPr>
              <a:t> a la </a:t>
            </a:r>
            <a:r>
              <a:rPr lang="en-US" dirty="0" err="1">
                <a:effectLst/>
                <a:latin typeface="Helvetica" pitchFamily="2" charset="0"/>
              </a:rPr>
              <a:t>droga</a:t>
            </a:r>
            <a:r>
              <a:rPr lang="en-US" dirty="0">
                <a:effectLst/>
                <a:latin typeface="Helvetica" pitchFamily="2" charset="0"/>
              </a:rPr>
              <a:t>, lo que </a:t>
            </a:r>
            <a:r>
              <a:rPr lang="en-US" dirty="0" err="1">
                <a:effectLst/>
                <a:latin typeface="Helvetica" pitchFamily="2" charset="0"/>
              </a:rPr>
              <a:t>significa</a:t>
            </a:r>
            <a:r>
              <a:rPr lang="en-US" dirty="0">
                <a:effectLst/>
                <a:latin typeface="Helvetica" pitchFamily="2" charset="0"/>
              </a:rPr>
              <a:t> que se </a:t>
            </a:r>
            <a:r>
              <a:rPr lang="en-US" dirty="0" err="1">
                <a:effectLst/>
                <a:latin typeface="Helvetica" pitchFamily="2" charset="0"/>
              </a:rPr>
              <a:t>necesita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más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cantidad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obtener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mismo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efecto</a:t>
            </a:r>
            <a:r>
              <a:rPr lang="en-US" dirty="0">
                <a:effectLst/>
                <a:latin typeface="Helvetica" pitchFamily="2" charset="0"/>
              </a:rPr>
              <a:t>.</a:t>
            </a:r>
            <a:br>
              <a:rPr lang="en-US" dirty="0">
                <a:effectLst/>
                <a:latin typeface="Helvetica" pitchFamily="2" charset="0"/>
              </a:rPr>
            </a:b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• El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suele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mezclar</a:t>
            </a:r>
            <a:r>
              <a:rPr lang="en-US" dirty="0">
                <a:effectLst/>
                <a:latin typeface="Helvetica" pitchFamily="2" charset="0"/>
              </a:rPr>
              <a:t> con </a:t>
            </a:r>
            <a:r>
              <a:rPr lang="en-US" dirty="0" err="1">
                <a:effectLst/>
                <a:latin typeface="Helvetica" pitchFamily="2" charset="0"/>
              </a:rPr>
              <a:t>drogas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como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heroína</a:t>
            </a:r>
            <a:r>
              <a:rPr lang="en-US" dirty="0">
                <a:effectLst/>
                <a:latin typeface="Helvetica" pitchFamily="2" charset="0"/>
              </a:rPr>
              <a:t>, la </a:t>
            </a:r>
            <a:r>
              <a:rPr lang="en-US" dirty="0" err="1">
                <a:effectLst/>
                <a:latin typeface="Helvetica" pitchFamily="2" charset="0"/>
              </a:rPr>
              <a:t>cocaína</a:t>
            </a:r>
            <a:r>
              <a:rPr lang="en-US" dirty="0">
                <a:effectLst/>
                <a:latin typeface="Helvetica" pitchFamily="2" charset="0"/>
              </a:rPr>
              <a:t>, la </a:t>
            </a:r>
            <a:r>
              <a:rPr lang="en-US" dirty="0" err="1">
                <a:effectLst/>
                <a:latin typeface="Helvetica" pitchFamily="2" charset="0"/>
              </a:rPr>
              <a:t>metanfetamina</a:t>
            </a:r>
            <a:r>
              <a:rPr lang="en-US" dirty="0">
                <a:effectLst/>
                <a:latin typeface="Helvetica" pitchFamily="2" charset="0"/>
              </a:rPr>
              <a:t> y la marihuana, y se </a:t>
            </a:r>
            <a:r>
              <a:rPr lang="en-US" dirty="0" err="1">
                <a:effectLst/>
                <a:latin typeface="Helvetica" pitchFamily="2" charset="0"/>
              </a:rPr>
              <a:t>convierte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pastillas falsas o </a:t>
            </a:r>
            <a:r>
              <a:rPr lang="en-US" dirty="0" err="1">
                <a:effectLst/>
                <a:latin typeface="Helvetica" pitchFamily="2" charset="0"/>
              </a:rPr>
              <a:t>falsificadas</a:t>
            </a:r>
            <a:r>
              <a:rPr lang="en-US" dirty="0">
                <a:effectLst/>
                <a:latin typeface="Helvetica" pitchFamily="2" charset="0"/>
              </a:rPr>
              <a:t> que se </a:t>
            </a:r>
            <a:r>
              <a:rPr lang="en-US" dirty="0" err="1">
                <a:effectLst/>
                <a:latin typeface="Helvetica" pitchFamily="2" charset="0"/>
              </a:rPr>
              <a:t>hacen</a:t>
            </a:r>
            <a:r>
              <a:rPr lang="en-US" dirty="0">
                <a:effectLst/>
                <a:latin typeface="Helvetica" pitchFamily="2" charset="0"/>
              </a:rPr>
              <a:t> pasar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pastillas con </a:t>
            </a:r>
            <a:r>
              <a:rPr lang="en-US" dirty="0" err="1">
                <a:effectLst/>
                <a:latin typeface="Helvetica" pitchFamily="2" charset="0"/>
              </a:rPr>
              <a:t>receta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• Como la </a:t>
            </a:r>
            <a:r>
              <a:rPr lang="en-US" dirty="0" err="1">
                <a:effectLst/>
                <a:latin typeface="Helvetica" pitchFamily="2" charset="0"/>
              </a:rPr>
              <a:t>cantidad</a:t>
            </a:r>
            <a:r>
              <a:rPr lang="en-US" dirty="0">
                <a:effectLst/>
                <a:latin typeface="Helvetica" pitchFamily="2" charset="0"/>
              </a:rPr>
              <a:t> es tan </a:t>
            </a:r>
            <a:r>
              <a:rPr lang="en-US" dirty="0" err="1">
                <a:effectLst/>
                <a:latin typeface="Helvetica" pitchFamily="2" charset="0"/>
              </a:rPr>
              <a:t>pequeña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puede</a:t>
            </a:r>
            <a:r>
              <a:rPr lang="en-US" dirty="0">
                <a:effectLst/>
                <a:latin typeface="Helvetica" pitchFamily="2" charset="0"/>
              </a:rPr>
              <a:t> ser indetectable </a:t>
            </a:r>
            <a:r>
              <a:rPr lang="en-US" dirty="0" err="1">
                <a:effectLst/>
                <a:latin typeface="Helvetica" pitchFamily="2" charset="0"/>
              </a:rPr>
              <a:t>cuando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mezcla</a:t>
            </a:r>
            <a:r>
              <a:rPr lang="en-US" dirty="0">
                <a:effectLst/>
                <a:latin typeface="Helvetica" pitchFamily="2" charset="0"/>
              </a:rPr>
              <a:t> con </a:t>
            </a:r>
            <a:r>
              <a:rPr lang="en-US" dirty="0" err="1">
                <a:effectLst/>
                <a:latin typeface="Helvetica" pitchFamily="2" charset="0"/>
              </a:rPr>
              <a:t>otras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sustancias</a:t>
            </a:r>
            <a:r>
              <a:rPr lang="en-US" dirty="0">
                <a:effectLst/>
                <a:latin typeface="Helvetica" pitchFamily="2" charset="0"/>
              </a:rPr>
              <a:t>.</a:t>
            </a:r>
            <a:br>
              <a:rPr lang="en-US" dirty="0">
                <a:effectLst/>
                <a:latin typeface="Helvetica" pitchFamily="2" charset="0"/>
              </a:rPr>
            </a:b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• El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es tan </a:t>
            </a:r>
            <a:r>
              <a:rPr lang="en-US" dirty="0" err="1">
                <a:effectLst/>
                <a:latin typeface="Helvetica" pitchFamily="2" charset="0"/>
              </a:rPr>
              <a:t>fuerte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resulta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difícil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mezclarlo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uniformemente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Esto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significa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pastilla </a:t>
            </a:r>
            <a:r>
              <a:rPr lang="en-US" dirty="0" err="1">
                <a:effectLst/>
                <a:latin typeface="Helvetica" pitchFamily="2" charset="0"/>
              </a:rPr>
              <a:t>puede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contener</a:t>
            </a:r>
            <a:r>
              <a:rPr lang="en-US" dirty="0">
                <a:effectLst/>
                <a:latin typeface="Helvetica" pitchFamily="2" charset="0"/>
              </a:rPr>
              <a:t> poco o nada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pero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otra</a:t>
            </a:r>
            <a:r>
              <a:rPr lang="en-US" dirty="0">
                <a:effectLst/>
                <a:latin typeface="Helvetica" pitchFamily="2" charset="0"/>
              </a:rPr>
              <a:t> pastilla del </a:t>
            </a:r>
            <a:r>
              <a:rPr lang="en-US" dirty="0" err="1">
                <a:effectLst/>
                <a:latin typeface="Helvetica" pitchFamily="2" charset="0"/>
              </a:rPr>
              <a:t>mismo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lote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podría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contener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dosis</a:t>
            </a:r>
            <a:r>
              <a:rPr lang="en-US" dirty="0">
                <a:effectLst/>
                <a:latin typeface="Helvetica" pitchFamily="2" charset="0"/>
              </a:rPr>
              <a:t> mortal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56075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95345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• Hay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distintos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receptores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opioides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el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cerebro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, la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garganta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,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el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estómago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y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los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intestinos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Cada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tipo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de receptor es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responsable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diferentes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efectos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el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organismo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• Una de las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principales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funciones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los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receptores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es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impedir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que la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sensación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de dolor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llegue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a la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médula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espinal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 Los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opiáceos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no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curan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el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dolor,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sino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que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engañan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al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cuerpo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haciéndole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creer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que no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siente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dolor.</a:t>
            </a:r>
            <a:b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</a:b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•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Efectos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secundarios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comunes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los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opiáceos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La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respiración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se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hace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lenta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y,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caso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sobredosis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, se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detiene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,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porque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los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músculos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del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pecho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y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el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abdomen se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vuelven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rígidos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y no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permiten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que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los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pulmones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se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expandan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El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corazón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late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más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despacio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Hay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náuseas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y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vómitos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El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estreñimiento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es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frecuente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y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empeora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con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el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consumo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prolongado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 Los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intestinos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pueden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retroceder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hasta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el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estómago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y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provocar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vómitos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heces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casos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extremos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,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el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intestino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y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los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residuos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desembocan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el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abdomen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provocando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una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sepsis que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puede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	ser fatal.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La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gente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suele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"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cabecear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" y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quedarse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dormida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Esto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es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especialmente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peligroso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,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ya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que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puede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ocurrir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mientras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están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conduciendo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,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provocando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accidentes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También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es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frecuente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la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pérdida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de peso y las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pupilas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se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hacen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muy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rgbClr val="242424"/>
                </a:solidFill>
                <a:effectLst/>
                <a:latin typeface="Helvetica" pitchFamily="2" charset="0"/>
              </a:rPr>
              <a:t>pequeñas</a:t>
            </a:r>
            <a:r>
              <a:rPr lang="en-US" dirty="0">
                <a:solidFill>
                  <a:srgbClr val="242424"/>
                </a:solidFill>
                <a:effectLst/>
                <a:latin typeface="Helvetica" pitchFamily="2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91852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• Los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cerebros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de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los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adolescentes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se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desarrollan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rápidamente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y son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más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susceptibles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a la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adicción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que un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cerebro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completamente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formado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.</a:t>
            </a:r>
            <a:b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</a:b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• No hay forma de saber a simple vista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si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una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persona es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más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propensa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a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volverse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adicta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a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los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opiáceos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. El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entorno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y la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genética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influyen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en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la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adicción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a las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drogas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.</a:t>
            </a:r>
          </a:p>
          <a:p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• Cuatro o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cinco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días de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consumo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es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todo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lo que se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necesita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para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aumentar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la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probabilidad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de que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alguien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siga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consumiendo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opiáceos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un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año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después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.</a:t>
            </a:r>
          </a:p>
          <a:p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•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Muchas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personas que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padecen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trastornos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por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consumo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de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opiáceos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declaran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"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enamorarse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" de la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droga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con la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primera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dosis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. Las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drogas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no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discriminan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, y las personas de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todas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las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razas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y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niveles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socioeconómicos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corren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el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mismo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riesgo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de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hacerse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adictos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.</a:t>
            </a:r>
          </a:p>
          <a:p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• Los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opioides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y la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nicotina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son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algunas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de las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drogas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más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 </a:t>
            </a:r>
            <a:r>
              <a:rPr lang="en-US" sz="1200" dirty="0" err="1">
                <a:solidFill>
                  <a:srgbClr val="242424"/>
                </a:solidFill>
                <a:effectLst/>
                <a:latin typeface="Helvetica" pitchFamily="2" charset="0"/>
              </a:rPr>
              <a:t>adictivas</a:t>
            </a:r>
            <a:r>
              <a:rPr lang="en-US" sz="1200" dirty="0">
                <a:solidFill>
                  <a:srgbClr val="242424"/>
                </a:solidFill>
                <a:effectLst/>
                <a:latin typeface="Helvetica" pitchFamily="2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249164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•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2022, la </a:t>
            </a:r>
            <a:r>
              <a:rPr lang="en-US" dirty="0" err="1">
                <a:effectLst/>
                <a:latin typeface="Helvetica" pitchFamily="2" charset="0"/>
              </a:rPr>
              <a:t>Administración</a:t>
            </a:r>
            <a:r>
              <a:rPr lang="en-US" dirty="0">
                <a:effectLst/>
                <a:latin typeface="Helvetica" pitchFamily="2" charset="0"/>
              </a:rPr>
              <a:t> para </a:t>
            </a:r>
            <a:r>
              <a:rPr lang="en-US" dirty="0" err="1">
                <a:effectLst/>
                <a:latin typeface="Helvetica" pitchFamily="2" charset="0"/>
              </a:rPr>
              <a:t>el</a:t>
            </a:r>
            <a:r>
              <a:rPr lang="en-US" dirty="0">
                <a:effectLst/>
                <a:latin typeface="Helvetica" pitchFamily="2" charset="0"/>
              </a:rPr>
              <a:t> Control de Drogas (DEA) </a:t>
            </a:r>
            <a:r>
              <a:rPr lang="en-US" dirty="0" err="1">
                <a:effectLst/>
                <a:latin typeface="Helvetica" pitchFamily="2" charset="0"/>
              </a:rPr>
              <a:t>anunció</a:t>
            </a:r>
            <a:r>
              <a:rPr lang="en-US" dirty="0">
                <a:effectLst/>
                <a:latin typeface="Helvetica" pitchFamily="2" charset="0"/>
              </a:rPr>
              <a:t> que 4 de </a:t>
            </a:r>
            <a:r>
              <a:rPr lang="en-US" dirty="0" err="1">
                <a:effectLst/>
                <a:latin typeface="Helvetica" pitchFamily="2" charset="0"/>
              </a:rPr>
              <a:t>cada</a:t>
            </a:r>
            <a:r>
              <a:rPr lang="en-US" dirty="0">
                <a:effectLst/>
                <a:latin typeface="Helvetica" pitchFamily="2" charset="0"/>
              </a:rPr>
              <a:t> 10 de las pastillas </a:t>
            </a:r>
            <a:r>
              <a:rPr lang="en-US" dirty="0" err="1">
                <a:effectLst/>
                <a:latin typeface="Helvetica" pitchFamily="2" charset="0"/>
              </a:rPr>
              <a:t>prensadas</a:t>
            </a:r>
            <a:r>
              <a:rPr lang="en-US" dirty="0">
                <a:effectLst/>
                <a:latin typeface="Helvetica" pitchFamily="2" charset="0"/>
              </a:rPr>
              <a:t> falsas que </a:t>
            </a:r>
            <a:r>
              <a:rPr lang="en-US" dirty="0" err="1">
                <a:effectLst/>
                <a:latin typeface="Helvetica" pitchFamily="2" charset="0"/>
              </a:rPr>
              <a:t>estaban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retirando</a:t>
            </a:r>
            <a:r>
              <a:rPr lang="en-US" dirty="0">
                <a:effectLst/>
                <a:latin typeface="Helvetica" pitchFamily="2" charset="0"/>
              </a:rPr>
              <a:t> de las </a:t>
            </a:r>
            <a:r>
              <a:rPr lang="en-US" dirty="0" err="1">
                <a:effectLst/>
                <a:latin typeface="Helvetica" pitchFamily="2" charset="0"/>
              </a:rPr>
              <a:t>calles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contenían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dosis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potencialmente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mortales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.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2023, la </a:t>
            </a:r>
            <a:r>
              <a:rPr lang="en-US" dirty="0" err="1">
                <a:effectLst/>
                <a:latin typeface="Helvetica" pitchFamily="2" charset="0"/>
              </a:rPr>
              <a:t>cifra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había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aumentado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b="1" dirty="0">
                <a:effectLst/>
                <a:latin typeface="Helvetica" pitchFamily="2" charset="0"/>
              </a:rPr>
              <a:t>7 de </a:t>
            </a:r>
            <a:r>
              <a:rPr lang="en-US" b="1" dirty="0" err="1">
                <a:effectLst/>
                <a:latin typeface="Helvetica" pitchFamily="2" charset="0"/>
              </a:rPr>
              <a:t>cada</a:t>
            </a:r>
            <a:r>
              <a:rPr lang="en-US" b="1" dirty="0">
                <a:effectLst/>
                <a:latin typeface="Helvetica" pitchFamily="2" charset="0"/>
              </a:rPr>
              <a:t> 10.</a:t>
            </a:r>
          </a:p>
          <a:p>
            <a:r>
              <a:rPr lang="en-US" dirty="0">
                <a:effectLst/>
                <a:latin typeface="Helvetica" pitchFamily="2" charset="0"/>
              </a:rPr>
              <a:t>• Hay </a:t>
            </a:r>
            <a:r>
              <a:rPr lang="en-US" dirty="0" err="1">
                <a:effectLst/>
                <a:latin typeface="Helvetica" pitchFamily="2" charset="0"/>
              </a:rPr>
              <a:t>muchos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factores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determinan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dosis</a:t>
            </a:r>
            <a:r>
              <a:rPr lang="en-US" dirty="0">
                <a:effectLst/>
                <a:latin typeface="Helvetica" pitchFamily="2" charset="0"/>
              </a:rPr>
              <a:t> es mortal o no, </a:t>
            </a:r>
            <a:r>
              <a:rPr lang="en-US" dirty="0" err="1">
                <a:effectLst/>
                <a:latin typeface="Helvetica" pitchFamily="2" charset="0"/>
              </a:rPr>
              <a:t>como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edad</a:t>
            </a:r>
            <a:r>
              <a:rPr lang="en-US" dirty="0">
                <a:effectLst/>
                <a:latin typeface="Helvetica" pitchFamily="2" charset="0"/>
              </a:rPr>
              <a:t> de la persona, </a:t>
            </a:r>
            <a:r>
              <a:rPr lang="en-US" dirty="0" err="1">
                <a:effectLst/>
                <a:latin typeface="Helvetica" pitchFamily="2" charset="0"/>
              </a:rPr>
              <a:t>su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estado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salud</a:t>
            </a:r>
            <a:r>
              <a:rPr lang="en-US" dirty="0">
                <a:effectLst/>
                <a:latin typeface="Helvetica" pitchFamily="2" charset="0"/>
              </a:rPr>
              <a:t> o </a:t>
            </a:r>
            <a:r>
              <a:rPr lang="en-US" dirty="0" err="1">
                <a:effectLst/>
                <a:latin typeface="Helvetica" pitchFamily="2" charset="0"/>
              </a:rPr>
              <a:t>si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tiene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tolerancia</a:t>
            </a:r>
            <a:r>
              <a:rPr lang="en-US" dirty="0">
                <a:effectLst/>
                <a:latin typeface="Helvetica" pitchFamily="2" charset="0"/>
              </a:rPr>
              <a:t> a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opioides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Las personas con poco o </a:t>
            </a:r>
            <a:r>
              <a:rPr lang="en-US" dirty="0" err="1">
                <a:effectLst/>
                <a:latin typeface="Helvetica" pitchFamily="2" charset="0"/>
              </a:rPr>
              <a:t>ningún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historial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abuso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opiáceos</a:t>
            </a:r>
            <a:r>
              <a:rPr lang="en-US" dirty="0">
                <a:effectLst/>
                <a:latin typeface="Helvetica" pitchFamily="2" charset="0"/>
              </a:rPr>
              <a:t> o que </a:t>
            </a:r>
            <a:r>
              <a:rPr lang="en-US" dirty="0" err="1">
                <a:effectLst/>
                <a:latin typeface="Helvetica" pitchFamily="2" charset="0"/>
              </a:rPr>
              <a:t>solían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abusar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ellos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pero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hace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tiempo</a:t>
            </a:r>
            <a:r>
              <a:rPr lang="en-US" dirty="0">
                <a:effectLst/>
                <a:latin typeface="Helvetica" pitchFamily="2" charset="0"/>
              </a:rPr>
              <a:t> que no </a:t>
            </a:r>
            <a:r>
              <a:rPr lang="en-US" dirty="0" err="1">
                <a:effectLst/>
                <a:latin typeface="Helvetica" pitchFamily="2" charset="0"/>
              </a:rPr>
              <a:t>los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consumen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b="1" dirty="0">
                <a:effectLst/>
                <a:latin typeface="Helvetica" pitchFamily="2" charset="0"/>
              </a:rPr>
              <a:t>son las </a:t>
            </a:r>
            <a:r>
              <a:rPr lang="en-US" b="1" dirty="0" err="1">
                <a:effectLst/>
                <a:latin typeface="Helvetica" pitchFamily="2" charset="0"/>
              </a:rPr>
              <a:t>más</a:t>
            </a:r>
            <a:r>
              <a:rPr lang="en-US" b="1" dirty="0">
                <a:effectLst/>
                <a:latin typeface="Helvetica" pitchFamily="2" charset="0"/>
              </a:rPr>
              <a:t> </a:t>
            </a:r>
            <a:r>
              <a:rPr lang="en-US" b="1" dirty="0" err="1">
                <a:effectLst/>
                <a:latin typeface="Helvetica" pitchFamily="2" charset="0"/>
              </a:rPr>
              <a:t>propensas</a:t>
            </a:r>
            <a:r>
              <a:rPr lang="en-US" b="1" dirty="0">
                <a:effectLst/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a </a:t>
            </a:r>
            <a:r>
              <a:rPr lang="en-US" dirty="0" err="1">
                <a:effectLst/>
                <a:latin typeface="Helvetica" pitchFamily="2" charset="0"/>
              </a:rPr>
              <a:t>sufrir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sobredosis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ya</a:t>
            </a:r>
            <a:r>
              <a:rPr lang="en-US" dirty="0">
                <a:effectLst/>
                <a:latin typeface="Helvetica" pitchFamily="2" charset="0"/>
              </a:rPr>
              <a:t> que no </a:t>
            </a:r>
            <a:r>
              <a:rPr lang="en-US" dirty="0" err="1">
                <a:effectLst/>
                <a:latin typeface="Helvetica" pitchFamily="2" charset="0"/>
              </a:rPr>
              <a:t>tienen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tolerancia</a:t>
            </a:r>
            <a:r>
              <a:rPr lang="en-US" dirty="0">
                <a:effectLst/>
                <a:latin typeface="Helvetica" pitchFamily="2" charset="0"/>
              </a:rPr>
              <a:t> a la </a:t>
            </a:r>
            <a:r>
              <a:rPr lang="en-US" dirty="0" err="1">
                <a:effectLst/>
                <a:latin typeface="Helvetica" pitchFamily="2" charset="0"/>
              </a:rPr>
              <a:t>droga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Si las pastillas se </a:t>
            </a:r>
            <a:r>
              <a:rPr lang="en-US" dirty="0" err="1">
                <a:effectLst/>
                <a:latin typeface="Helvetica" pitchFamily="2" charset="0"/>
              </a:rPr>
              <a:t>obtienen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calle</a:t>
            </a:r>
            <a:r>
              <a:rPr lang="en-US" dirty="0">
                <a:effectLst/>
                <a:latin typeface="Helvetica" pitchFamily="2" charset="0"/>
              </a:rPr>
              <a:t> o </a:t>
            </a:r>
            <a:r>
              <a:rPr lang="en-US" dirty="0" err="1">
                <a:effectLst/>
                <a:latin typeface="Helvetica" pitchFamily="2" charset="0"/>
              </a:rPr>
              <a:t>en</a:t>
            </a:r>
            <a:r>
              <a:rPr lang="en-US" dirty="0">
                <a:effectLst/>
                <a:latin typeface="Helvetica" pitchFamily="2" charset="0"/>
              </a:rPr>
              <a:t> Internet, las </a:t>
            </a:r>
            <a:r>
              <a:rPr lang="en-US" dirty="0" err="1">
                <a:effectLst/>
                <a:latin typeface="Helvetica" pitchFamily="2" charset="0"/>
              </a:rPr>
              <a:t>probabilidades</a:t>
            </a:r>
            <a:r>
              <a:rPr lang="en-US" dirty="0">
                <a:effectLst/>
                <a:latin typeface="Helvetica" pitchFamily="2" charset="0"/>
              </a:rPr>
              <a:t> de que </a:t>
            </a:r>
            <a:r>
              <a:rPr lang="en-US" dirty="0" err="1">
                <a:effectLst/>
                <a:latin typeface="Helvetica" pitchFamily="2" charset="0"/>
              </a:rPr>
              <a:t>sean</a:t>
            </a:r>
            <a:r>
              <a:rPr lang="en-US" dirty="0">
                <a:effectLst/>
                <a:latin typeface="Helvetica" pitchFamily="2" charset="0"/>
              </a:rPr>
              <a:t> falsas son </a:t>
            </a:r>
            <a:r>
              <a:rPr lang="en-US" dirty="0" err="1">
                <a:effectLst/>
                <a:latin typeface="Helvetica" pitchFamily="2" charset="0"/>
              </a:rPr>
              <a:t>muy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altas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r>
              <a:rPr lang="en-US" dirty="0">
                <a:effectLst/>
                <a:latin typeface="Helvetica" pitchFamily="2" charset="0"/>
              </a:rPr>
              <a:t>• Las pastillas </a:t>
            </a:r>
            <a:r>
              <a:rPr lang="en-US" dirty="0" err="1">
                <a:effectLst/>
                <a:latin typeface="Helvetica" pitchFamily="2" charset="0"/>
              </a:rPr>
              <a:t>prensadas</a:t>
            </a:r>
            <a:r>
              <a:rPr lang="en-US" dirty="0">
                <a:effectLst/>
                <a:latin typeface="Helvetica" pitchFamily="2" charset="0"/>
              </a:rPr>
              <a:t> se </a:t>
            </a:r>
            <a:r>
              <a:rPr lang="en-US" dirty="0" err="1">
                <a:effectLst/>
                <a:latin typeface="Helvetica" pitchFamily="2" charset="0"/>
              </a:rPr>
              <a:t>fabrican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forma que </a:t>
            </a:r>
            <a:r>
              <a:rPr lang="en-US" b="1" dirty="0">
                <a:effectLst/>
                <a:latin typeface="Helvetica" pitchFamily="2" charset="0"/>
              </a:rPr>
              <a:t>no </a:t>
            </a:r>
            <a:r>
              <a:rPr lang="en-US" b="1" dirty="0" err="1">
                <a:effectLst/>
                <a:latin typeface="Helvetica" pitchFamily="2" charset="0"/>
              </a:rPr>
              <a:t>crea</a:t>
            </a:r>
            <a:r>
              <a:rPr lang="en-US" b="1" dirty="0">
                <a:effectLst/>
                <a:latin typeface="Helvetica" pitchFamily="2" charset="0"/>
              </a:rPr>
              <a:t> </a:t>
            </a:r>
            <a:r>
              <a:rPr lang="en-US" b="1" dirty="0" err="1">
                <a:effectLst/>
                <a:latin typeface="Helvetica" pitchFamily="2" charset="0"/>
              </a:rPr>
              <a:t>una</a:t>
            </a:r>
            <a:r>
              <a:rPr lang="en-US" b="1" dirty="0">
                <a:effectLst/>
                <a:latin typeface="Helvetica" pitchFamily="2" charset="0"/>
              </a:rPr>
              <a:t> </a:t>
            </a:r>
            <a:r>
              <a:rPr lang="en-US" b="1" dirty="0" err="1">
                <a:effectLst/>
                <a:latin typeface="Helvetica" pitchFamily="2" charset="0"/>
              </a:rPr>
              <a:t>distribución</a:t>
            </a:r>
            <a:r>
              <a:rPr lang="en-US" b="1" dirty="0">
                <a:effectLst/>
                <a:latin typeface="Helvetica" pitchFamily="2" charset="0"/>
              </a:rPr>
              <a:t> </a:t>
            </a:r>
            <a:r>
              <a:rPr lang="en-US" b="1" dirty="0" err="1">
                <a:effectLst/>
                <a:latin typeface="Helvetica" pitchFamily="2" charset="0"/>
              </a:rPr>
              <a:t>uniforme</a:t>
            </a:r>
            <a:r>
              <a:rPr lang="en-US" b="1" dirty="0">
                <a:effectLst/>
                <a:latin typeface="Helvetica" pitchFamily="2" charset="0"/>
              </a:rPr>
              <a:t>, </a:t>
            </a:r>
            <a:r>
              <a:rPr lang="en-US" dirty="0" err="1">
                <a:effectLst/>
                <a:latin typeface="Helvetica" pitchFamily="2" charset="0"/>
              </a:rPr>
              <a:t>por</a:t>
            </a:r>
            <a:r>
              <a:rPr lang="en-US" dirty="0">
                <a:effectLst/>
                <a:latin typeface="Helvetica" pitchFamily="2" charset="0"/>
              </a:rPr>
              <a:t> lo que </a:t>
            </a:r>
            <a:r>
              <a:rPr lang="en-US" dirty="0" err="1">
                <a:effectLst/>
                <a:latin typeface="Helvetica" pitchFamily="2" charset="0"/>
              </a:rPr>
              <a:t>algunas</a:t>
            </a:r>
            <a:r>
              <a:rPr lang="en-US" dirty="0">
                <a:effectLst/>
                <a:latin typeface="Helvetica" pitchFamily="2" charset="0"/>
              </a:rPr>
              <a:t> pastillas de un </a:t>
            </a:r>
            <a:r>
              <a:rPr lang="en-US" dirty="0" err="1">
                <a:effectLst/>
                <a:latin typeface="Helvetica" pitchFamily="2" charset="0"/>
              </a:rPr>
              <a:t>lote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pueden</a:t>
            </a:r>
            <a:r>
              <a:rPr lang="en-US" dirty="0">
                <a:effectLst/>
                <a:latin typeface="Helvetica" pitchFamily="2" charset="0"/>
              </a:rPr>
              <a:t> no </a:t>
            </a:r>
            <a:r>
              <a:rPr lang="en-US" dirty="0" err="1">
                <a:effectLst/>
                <a:latin typeface="Helvetica" pitchFamily="2" charset="0"/>
              </a:rPr>
              <a:t>tener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fentanilo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mientras</a:t>
            </a:r>
            <a:r>
              <a:rPr lang="en-US" dirty="0">
                <a:effectLst/>
                <a:latin typeface="Helvetica" pitchFamily="2" charset="0"/>
              </a:rPr>
              <a:t> que </a:t>
            </a:r>
            <a:r>
              <a:rPr lang="en-US" dirty="0" err="1">
                <a:effectLst/>
                <a:latin typeface="Helvetica" pitchFamily="2" charset="0"/>
              </a:rPr>
              <a:t>otras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tienen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una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cantidad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potencialmente</a:t>
            </a:r>
            <a:r>
              <a:rPr lang="en-US" dirty="0">
                <a:effectLst/>
                <a:latin typeface="Helvetica" pitchFamily="2" charset="0"/>
              </a:rPr>
              <a:t> mortal. </a:t>
            </a:r>
            <a:r>
              <a:rPr lang="en-US" dirty="0" err="1">
                <a:effectLst/>
                <a:latin typeface="Helvetica" pitchFamily="2" charset="0"/>
              </a:rPr>
              <a:t>Nadie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 err="1">
                <a:effectLst/>
                <a:latin typeface="Helvetica" pitchFamily="2" charset="0"/>
              </a:rPr>
              <a:t>regula</a:t>
            </a:r>
            <a:r>
              <a:rPr lang="en-US" dirty="0">
                <a:effectLst/>
                <a:latin typeface="Helvetica" pitchFamily="2" charset="0"/>
              </a:rPr>
              <a:t> la </a:t>
            </a:r>
            <a:r>
              <a:rPr lang="en-US" dirty="0" err="1">
                <a:effectLst/>
                <a:latin typeface="Helvetica" pitchFamily="2" charset="0"/>
              </a:rPr>
              <a:t>producción</a:t>
            </a:r>
            <a:r>
              <a:rPr lang="en-US" dirty="0">
                <a:effectLst/>
                <a:latin typeface="Helvetica" pitchFamily="2" charset="0"/>
              </a:rPr>
              <a:t> de </a:t>
            </a:r>
            <a:r>
              <a:rPr lang="en-US" dirty="0" err="1">
                <a:effectLst/>
                <a:latin typeface="Helvetica" pitchFamily="2" charset="0"/>
              </a:rPr>
              <a:t>estas</a:t>
            </a:r>
            <a:r>
              <a:rPr lang="en-US" dirty="0">
                <a:effectLst/>
                <a:latin typeface="Helvetica" pitchFamily="2" charset="0"/>
              </a:rPr>
              <a:t> pastillas.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E246E-C979-434E-8BF9-197029004C20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00643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269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8645AF8-8747-A8C3-AD25-55407FB5A48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0"/>
            <a:ext cx="7028597" cy="6858000"/>
          </a:xfrm>
          <a:custGeom>
            <a:avLst/>
            <a:gdLst>
              <a:gd name="connsiteX0" fmla="*/ 0 w 4500184"/>
              <a:gd name="connsiteY0" fmla="*/ 0 h 2243164"/>
              <a:gd name="connsiteX1" fmla="*/ 4500184 w 4500184"/>
              <a:gd name="connsiteY1" fmla="*/ 0 h 2243164"/>
              <a:gd name="connsiteX2" fmla="*/ 4500184 w 4500184"/>
              <a:gd name="connsiteY2" fmla="*/ 2243164 h 2243164"/>
              <a:gd name="connsiteX3" fmla="*/ 0 w 4500184"/>
              <a:gd name="connsiteY3" fmla="*/ 2243164 h 224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0184" h="2243164">
                <a:moveTo>
                  <a:pt x="0" y="0"/>
                </a:moveTo>
                <a:lnTo>
                  <a:pt x="4500184" y="0"/>
                </a:lnTo>
                <a:lnTo>
                  <a:pt x="4500184" y="2243164"/>
                </a:lnTo>
                <a:lnTo>
                  <a:pt x="0" y="224316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43269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ECB6087-3550-9E2A-2474-6A5E7EE9C6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07735" y="0"/>
            <a:ext cx="3784265" cy="6858000"/>
          </a:xfrm>
          <a:custGeom>
            <a:avLst/>
            <a:gdLst>
              <a:gd name="connsiteX0" fmla="*/ 0 w 2957981"/>
              <a:gd name="connsiteY0" fmla="*/ 0 h 1739096"/>
              <a:gd name="connsiteX1" fmla="*/ 2957981 w 2957981"/>
              <a:gd name="connsiteY1" fmla="*/ 0 h 1739096"/>
              <a:gd name="connsiteX2" fmla="*/ 2957981 w 2957981"/>
              <a:gd name="connsiteY2" fmla="*/ 1739096 h 1739096"/>
              <a:gd name="connsiteX3" fmla="*/ 0 w 2957981"/>
              <a:gd name="connsiteY3" fmla="*/ 1739096 h 1739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7981" h="1739096">
                <a:moveTo>
                  <a:pt x="0" y="0"/>
                </a:moveTo>
                <a:lnTo>
                  <a:pt x="2957981" y="0"/>
                </a:lnTo>
                <a:lnTo>
                  <a:pt x="2957981" y="1739096"/>
                </a:lnTo>
                <a:lnTo>
                  <a:pt x="0" y="1739096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A994C53-1FBD-E460-5FE8-01D4BD5E37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7765" y="2870395"/>
            <a:ext cx="2957981" cy="1739096"/>
          </a:xfrm>
          <a:custGeom>
            <a:avLst/>
            <a:gdLst>
              <a:gd name="connsiteX0" fmla="*/ 0 w 2957981"/>
              <a:gd name="connsiteY0" fmla="*/ 0 h 1739096"/>
              <a:gd name="connsiteX1" fmla="*/ 2957981 w 2957981"/>
              <a:gd name="connsiteY1" fmla="*/ 0 h 1739096"/>
              <a:gd name="connsiteX2" fmla="*/ 2957981 w 2957981"/>
              <a:gd name="connsiteY2" fmla="*/ 1739096 h 1739096"/>
              <a:gd name="connsiteX3" fmla="*/ 0 w 2957981"/>
              <a:gd name="connsiteY3" fmla="*/ 1739096 h 1739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7981" h="1739096">
                <a:moveTo>
                  <a:pt x="0" y="0"/>
                </a:moveTo>
                <a:lnTo>
                  <a:pt x="2957981" y="0"/>
                </a:lnTo>
                <a:lnTo>
                  <a:pt x="2957981" y="1739096"/>
                </a:lnTo>
                <a:lnTo>
                  <a:pt x="0" y="1739096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A75C0F-40D3-56F2-E9C9-426383FA54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5728" y="2870395"/>
            <a:ext cx="2957981" cy="1739096"/>
          </a:xfrm>
          <a:custGeom>
            <a:avLst/>
            <a:gdLst>
              <a:gd name="connsiteX0" fmla="*/ 0 w 2957981"/>
              <a:gd name="connsiteY0" fmla="*/ 0 h 1739096"/>
              <a:gd name="connsiteX1" fmla="*/ 2957981 w 2957981"/>
              <a:gd name="connsiteY1" fmla="*/ 0 h 1739096"/>
              <a:gd name="connsiteX2" fmla="*/ 2957981 w 2957981"/>
              <a:gd name="connsiteY2" fmla="*/ 1739096 h 1739096"/>
              <a:gd name="connsiteX3" fmla="*/ 0 w 2957981"/>
              <a:gd name="connsiteY3" fmla="*/ 1739096 h 1739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7981" h="1739096">
                <a:moveTo>
                  <a:pt x="0" y="0"/>
                </a:moveTo>
                <a:lnTo>
                  <a:pt x="2957981" y="0"/>
                </a:lnTo>
                <a:lnTo>
                  <a:pt x="2957981" y="1739096"/>
                </a:lnTo>
                <a:lnTo>
                  <a:pt x="0" y="1739096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68431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715EC6-3280-EB3A-8753-4562057AAB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90070" y="1499304"/>
            <a:ext cx="4871756" cy="2710057"/>
          </a:xfrm>
          <a:custGeom>
            <a:avLst/>
            <a:gdLst>
              <a:gd name="connsiteX0" fmla="*/ 0 w 4871756"/>
              <a:gd name="connsiteY0" fmla="*/ 0 h 2710057"/>
              <a:gd name="connsiteX1" fmla="*/ 4871756 w 4871756"/>
              <a:gd name="connsiteY1" fmla="*/ 0 h 2710057"/>
              <a:gd name="connsiteX2" fmla="*/ 4871756 w 4871756"/>
              <a:gd name="connsiteY2" fmla="*/ 2710057 h 2710057"/>
              <a:gd name="connsiteX3" fmla="*/ 0 w 4871756"/>
              <a:gd name="connsiteY3" fmla="*/ 2710057 h 271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1756" h="2710057">
                <a:moveTo>
                  <a:pt x="0" y="0"/>
                </a:moveTo>
                <a:lnTo>
                  <a:pt x="4871756" y="0"/>
                </a:lnTo>
                <a:lnTo>
                  <a:pt x="4871756" y="2710057"/>
                </a:lnTo>
                <a:lnTo>
                  <a:pt x="0" y="2710057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9872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6DCD0AA-FFBB-D09F-E185-515D161FAEF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68007" y="746618"/>
            <a:ext cx="2495682" cy="5390955"/>
          </a:xfrm>
          <a:custGeom>
            <a:avLst/>
            <a:gdLst>
              <a:gd name="connsiteX0" fmla="*/ 240060 w 2495682"/>
              <a:gd name="connsiteY0" fmla="*/ 0 h 5390955"/>
              <a:gd name="connsiteX1" fmla="*/ 2255622 w 2495682"/>
              <a:gd name="connsiteY1" fmla="*/ 0 h 5390955"/>
              <a:gd name="connsiteX2" fmla="*/ 2495682 w 2495682"/>
              <a:gd name="connsiteY2" fmla="*/ 240060 h 5390955"/>
              <a:gd name="connsiteX3" fmla="*/ 2495682 w 2495682"/>
              <a:gd name="connsiteY3" fmla="*/ 5150895 h 5390955"/>
              <a:gd name="connsiteX4" fmla="*/ 2255622 w 2495682"/>
              <a:gd name="connsiteY4" fmla="*/ 5390955 h 5390955"/>
              <a:gd name="connsiteX5" fmla="*/ 240060 w 2495682"/>
              <a:gd name="connsiteY5" fmla="*/ 5390955 h 5390955"/>
              <a:gd name="connsiteX6" fmla="*/ 0 w 2495682"/>
              <a:gd name="connsiteY6" fmla="*/ 5150895 h 5390955"/>
              <a:gd name="connsiteX7" fmla="*/ 0 w 2495682"/>
              <a:gd name="connsiteY7" fmla="*/ 240060 h 5390955"/>
              <a:gd name="connsiteX8" fmla="*/ 240060 w 2495682"/>
              <a:gd name="connsiteY8" fmla="*/ 0 h 53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5682" h="5390955">
                <a:moveTo>
                  <a:pt x="240060" y="0"/>
                </a:moveTo>
                <a:lnTo>
                  <a:pt x="2255622" y="0"/>
                </a:lnTo>
                <a:cubicBezTo>
                  <a:pt x="2388203" y="0"/>
                  <a:pt x="2495682" y="107479"/>
                  <a:pt x="2495682" y="240060"/>
                </a:cubicBezTo>
                <a:lnTo>
                  <a:pt x="2495682" y="5150895"/>
                </a:lnTo>
                <a:cubicBezTo>
                  <a:pt x="2495682" y="5283476"/>
                  <a:pt x="2388203" y="5390955"/>
                  <a:pt x="2255622" y="5390955"/>
                </a:cubicBezTo>
                <a:lnTo>
                  <a:pt x="240060" y="5390955"/>
                </a:lnTo>
                <a:cubicBezTo>
                  <a:pt x="107479" y="5390955"/>
                  <a:pt x="0" y="5283476"/>
                  <a:pt x="0" y="5150895"/>
                </a:cubicBezTo>
                <a:lnTo>
                  <a:pt x="0" y="240060"/>
                </a:lnTo>
                <a:cubicBezTo>
                  <a:pt x="0" y="107479"/>
                  <a:pt x="107479" y="0"/>
                  <a:pt x="24006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936B9FE-EE57-6321-4177-6B520A81ECC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93250" y="716531"/>
            <a:ext cx="2495682" cy="5390955"/>
          </a:xfrm>
          <a:custGeom>
            <a:avLst/>
            <a:gdLst>
              <a:gd name="connsiteX0" fmla="*/ 240060 w 2495682"/>
              <a:gd name="connsiteY0" fmla="*/ 0 h 5390955"/>
              <a:gd name="connsiteX1" fmla="*/ 2255622 w 2495682"/>
              <a:gd name="connsiteY1" fmla="*/ 0 h 5390955"/>
              <a:gd name="connsiteX2" fmla="*/ 2495682 w 2495682"/>
              <a:gd name="connsiteY2" fmla="*/ 240060 h 5390955"/>
              <a:gd name="connsiteX3" fmla="*/ 2495682 w 2495682"/>
              <a:gd name="connsiteY3" fmla="*/ 5150895 h 5390955"/>
              <a:gd name="connsiteX4" fmla="*/ 2255622 w 2495682"/>
              <a:gd name="connsiteY4" fmla="*/ 5390955 h 5390955"/>
              <a:gd name="connsiteX5" fmla="*/ 240060 w 2495682"/>
              <a:gd name="connsiteY5" fmla="*/ 5390955 h 5390955"/>
              <a:gd name="connsiteX6" fmla="*/ 0 w 2495682"/>
              <a:gd name="connsiteY6" fmla="*/ 5150895 h 5390955"/>
              <a:gd name="connsiteX7" fmla="*/ 0 w 2495682"/>
              <a:gd name="connsiteY7" fmla="*/ 240060 h 5390955"/>
              <a:gd name="connsiteX8" fmla="*/ 240060 w 2495682"/>
              <a:gd name="connsiteY8" fmla="*/ 0 h 53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5682" h="5390955">
                <a:moveTo>
                  <a:pt x="240060" y="0"/>
                </a:moveTo>
                <a:lnTo>
                  <a:pt x="2255622" y="0"/>
                </a:lnTo>
                <a:cubicBezTo>
                  <a:pt x="2388203" y="0"/>
                  <a:pt x="2495682" y="107479"/>
                  <a:pt x="2495682" y="240060"/>
                </a:cubicBezTo>
                <a:lnTo>
                  <a:pt x="2495682" y="5150895"/>
                </a:lnTo>
                <a:cubicBezTo>
                  <a:pt x="2495682" y="5283476"/>
                  <a:pt x="2388203" y="5390955"/>
                  <a:pt x="2255622" y="5390955"/>
                </a:cubicBezTo>
                <a:lnTo>
                  <a:pt x="240060" y="5390955"/>
                </a:lnTo>
                <a:cubicBezTo>
                  <a:pt x="107479" y="5390955"/>
                  <a:pt x="0" y="5283476"/>
                  <a:pt x="0" y="5150895"/>
                </a:cubicBezTo>
                <a:lnTo>
                  <a:pt x="0" y="240060"/>
                </a:lnTo>
                <a:cubicBezTo>
                  <a:pt x="0" y="107479"/>
                  <a:pt x="107479" y="0"/>
                  <a:pt x="24006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97070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D880D7E-D75B-16F4-E5A6-61D6A7F7F7C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73718" y="3149600"/>
            <a:ext cx="1190172" cy="1190172"/>
          </a:xfrm>
          <a:custGeom>
            <a:avLst/>
            <a:gdLst>
              <a:gd name="connsiteX0" fmla="*/ 595086 w 1190172"/>
              <a:gd name="connsiteY0" fmla="*/ 0 h 1190172"/>
              <a:gd name="connsiteX1" fmla="*/ 1190172 w 1190172"/>
              <a:gd name="connsiteY1" fmla="*/ 595086 h 1190172"/>
              <a:gd name="connsiteX2" fmla="*/ 595086 w 1190172"/>
              <a:gd name="connsiteY2" fmla="*/ 1190172 h 1190172"/>
              <a:gd name="connsiteX3" fmla="*/ 0 w 1190172"/>
              <a:gd name="connsiteY3" fmla="*/ 595086 h 1190172"/>
              <a:gd name="connsiteX4" fmla="*/ 595086 w 1190172"/>
              <a:gd name="connsiteY4" fmla="*/ 0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0172" h="1190172">
                <a:moveTo>
                  <a:pt x="595086" y="0"/>
                </a:moveTo>
                <a:cubicBezTo>
                  <a:pt x="923743" y="0"/>
                  <a:pt x="1190172" y="266429"/>
                  <a:pt x="1190172" y="595086"/>
                </a:cubicBezTo>
                <a:cubicBezTo>
                  <a:pt x="1190172" y="923743"/>
                  <a:pt x="923743" y="1190172"/>
                  <a:pt x="595086" y="1190172"/>
                </a:cubicBezTo>
                <a:cubicBezTo>
                  <a:pt x="266429" y="1190172"/>
                  <a:pt x="0" y="923743"/>
                  <a:pt x="0" y="595086"/>
                </a:cubicBezTo>
                <a:cubicBezTo>
                  <a:pt x="0" y="266429"/>
                  <a:pt x="266429" y="0"/>
                  <a:pt x="595086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D11C42-C8A8-69D7-5B15-F78EA565B34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63301" y="3149600"/>
            <a:ext cx="1190172" cy="1190172"/>
          </a:xfrm>
          <a:custGeom>
            <a:avLst/>
            <a:gdLst>
              <a:gd name="connsiteX0" fmla="*/ 595086 w 1190172"/>
              <a:gd name="connsiteY0" fmla="*/ 0 h 1190172"/>
              <a:gd name="connsiteX1" fmla="*/ 1190172 w 1190172"/>
              <a:gd name="connsiteY1" fmla="*/ 595086 h 1190172"/>
              <a:gd name="connsiteX2" fmla="*/ 595086 w 1190172"/>
              <a:gd name="connsiteY2" fmla="*/ 1190172 h 1190172"/>
              <a:gd name="connsiteX3" fmla="*/ 0 w 1190172"/>
              <a:gd name="connsiteY3" fmla="*/ 595086 h 1190172"/>
              <a:gd name="connsiteX4" fmla="*/ 595086 w 1190172"/>
              <a:gd name="connsiteY4" fmla="*/ 0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0172" h="1190172">
                <a:moveTo>
                  <a:pt x="595086" y="0"/>
                </a:moveTo>
                <a:cubicBezTo>
                  <a:pt x="923743" y="0"/>
                  <a:pt x="1190172" y="266429"/>
                  <a:pt x="1190172" y="595086"/>
                </a:cubicBezTo>
                <a:cubicBezTo>
                  <a:pt x="1190172" y="923743"/>
                  <a:pt x="923743" y="1190172"/>
                  <a:pt x="595086" y="1190172"/>
                </a:cubicBezTo>
                <a:cubicBezTo>
                  <a:pt x="266429" y="1190172"/>
                  <a:pt x="0" y="923743"/>
                  <a:pt x="0" y="595086"/>
                </a:cubicBezTo>
                <a:cubicBezTo>
                  <a:pt x="0" y="266429"/>
                  <a:pt x="266429" y="0"/>
                  <a:pt x="595086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16AD160-609E-AEC8-BBCB-A5A0094B66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05200" y="2244607"/>
            <a:ext cx="5200026" cy="3281309"/>
          </a:xfrm>
          <a:custGeom>
            <a:avLst/>
            <a:gdLst>
              <a:gd name="connsiteX0" fmla="*/ 0 w 5200026"/>
              <a:gd name="connsiteY0" fmla="*/ 0 h 3281309"/>
              <a:gd name="connsiteX1" fmla="*/ 5200026 w 5200026"/>
              <a:gd name="connsiteY1" fmla="*/ 0 h 3281309"/>
              <a:gd name="connsiteX2" fmla="*/ 5200026 w 5200026"/>
              <a:gd name="connsiteY2" fmla="*/ 3281309 h 3281309"/>
              <a:gd name="connsiteX3" fmla="*/ 0 w 5200026"/>
              <a:gd name="connsiteY3" fmla="*/ 3281309 h 328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0026" h="3281309">
                <a:moveTo>
                  <a:pt x="0" y="0"/>
                </a:moveTo>
                <a:lnTo>
                  <a:pt x="5200026" y="0"/>
                </a:lnTo>
                <a:lnTo>
                  <a:pt x="5200026" y="3281309"/>
                </a:lnTo>
                <a:lnTo>
                  <a:pt x="0" y="3281309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18717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D8AF366-9675-28C7-CAB1-673775F82D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94320" y="0"/>
            <a:ext cx="6397679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39713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9">
            <a:extLst>
              <a:ext uri="{FF2B5EF4-FFF2-40B4-BE49-F238E27FC236}">
                <a16:creationId xmlns:a16="http://schemas.microsoft.com/office/drawing/2014/main" id="{CAA0C344-461E-82C2-2538-9BDCF8631B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89801" y="0"/>
            <a:ext cx="7602199" cy="6858000"/>
          </a:xfrm>
          <a:custGeom>
            <a:avLst/>
            <a:gdLst>
              <a:gd name="connsiteX0" fmla="*/ 3439287 w 7602199"/>
              <a:gd name="connsiteY0" fmla="*/ 0 h 6858000"/>
              <a:gd name="connsiteX1" fmla="*/ 6890999 w 7602199"/>
              <a:gd name="connsiteY1" fmla="*/ 0 h 6858000"/>
              <a:gd name="connsiteX2" fmla="*/ 7602199 w 7602199"/>
              <a:gd name="connsiteY2" fmla="*/ 0 h 6858000"/>
              <a:gd name="connsiteX3" fmla="*/ 7602199 w 7602199"/>
              <a:gd name="connsiteY3" fmla="*/ 6858000 h 6858000"/>
              <a:gd name="connsiteX4" fmla="*/ 6890999 w 7602199"/>
              <a:gd name="connsiteY4" fmla="*/ 6858000 h 6858000"/>
              <a:gd name="connsiteX5" fmla="*/ 0 w 7602199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02199" h="6858000">
                <a:moveTo>
                  <a:pt x="3439287" y="0"/>
                </a:moveTo>
                <a:lnTo>
                  <a:pt x="6890999" y="0"/>
                </a:lnTo>
                <a:lnTo>
                  <a:pt x="7602199" y="0"/>
                </a:lnTo>
                <a:lnTo>
                  <a:pt x="7602199" y="6858000"/>
                </a:lnTo>
                <a:lnTo>
                  <a:pt x="6890999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74089E95-B2B3-6ECF-F85A-390C3AFACF74}"/>
              </a:ext>
            </a:extLst>
          </p:cNvPr>
          <p:cNvSpPr/>
          <p:nvPr userDrawn="1"/>
        </p:nvSpPr>
        <p:spPr>
          <a:xfrm rot="10800000">
            <a:off x="5172161" y="0"/>
            <a:ext cx="1847678" cy="1827774"/>
          </a:xfrm>
          <a:prstGeom prst="triangle">
            <a:avLst/>
          </a:prstGeom>
          <a:solidFill>
            <a:srgbClr val="3ECB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F393C1E-3A28-5D41-47E9-E656701B3DF6}"/>
              </a:ext>
            </a:extLst>
          </p:cNvPr>
          <p:cNvSpPr/>
          <p:nvPr userDrawn="1"/>
        </p:nvSpPr>
        <p:spPr>
          <a:xfrm>
            <a:off x="0" y="0"/>
            <a:ext cx="8632108" cy="6858000"/>
          </a:xfrm>
          <a:custGeom>
            <a:avLst/>
            <a:gdLst>
              <a:gd name="connsiteX0" fmla="*/ 0 w 8632108"/>
              <a:gd name="connsiteY0" fmla="*/ 0 h 6858000"/>
              <a:gd name="connsiteX1" fmla="*/ 5192821 w 8632108"/>
              <a:gd name="connsiteY1" fmla="*/ 0 h 6858000"/>
              <a:gd name="connsiteX2" fmla="*/ 8632108 w 8632108"/>
              <a:gd name="connsiteY2" fmla="*/ 6858000 h 6858000"/>
              <a:gd name="connsiteX3" fmla="*/ 0 w 863210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32108" h="6858000">
                <a:moveTo>
                  <a:pt x="0" y="0"/>
                </a:moveTo>
                <a:lnTo>
                  <a:pt x="5192821" y="0"/>
                </a:lnTo>
                <a:lnTo>
                  <a:pt x="863210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31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696982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AFB6C87-CA9B-3AC7-4FD7-0C8E185A4737}"/>
              </a:ext>
            </a:extLst>
          </p:cNvPr>
          <p:cNvSpPr/>
          <p:nvPr userDrawn="1"/>
        </p:nvSpPr>
        <p:spPr>
          <a:xfrm rot="5400000">
            <a:off x="-1923473" y="1923473"/>
            <a:ext cx="6858000" cy="30110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22EA649A-057A-00A8-D4C4-0DAF4199B5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2764" y="512042"/>
            <a:ext cx="4516582" cy="583391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14540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E1978F3-53D1-032E-4DE3-7652F08B64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89801" y="0"/>
            <a:ext cx="7602199" cy="6858000"/>
          </a:xfrm>
          <a:custGeom>
            <a:avLst/>
            <a:gdLst>
              <a:gd name="connsiteX0" fmla="*/ 3439287 w 7602199"/>
              <a:gd name="connsiteY0" fmla="*/ 0 h 6858000"/>
              <a:gd name="connsiteX1" fmla="*/ 6890999 w 7602199"/>
              <a:gd name="connsiteY1" fmla="*/ 0 h 6858000"/>
              <a:gd name="connsiteX2" fmla="*/ 7602199 w 7602199"/>
              <a:gd name="connsiteY2" fmla="*/ 0 h 6858000"/>
              <a:gd name="connsiteX3" fmla="*/ 7602199 w 7602199"/>
              <a:gd name="connsiteY3" fmla="*/ 6858000 h 6858000"/>
              <a:gd name="connsiteX4" fmla="*/ 6890999 w 7602199"/>
              <a:gd name="connsiteY4" fmla="*/ 6858000 h 6858000"/>
              <a:gd name="connsiteX5" fmla="*/ 0 w 7602199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02199" h="6858000">
                <a:moveTo>
                  <a:pt x="3439287" y="0"/>
                </a:moveTo>
                <a:lnTo>
                  <a:pt x="6890999" y="0"/>
                </a:lnTo>
                <a:lnTo>
                  <a:pt x="7602199" y="0"/>
                </a:lnTo>
                <a:lnTo>
                  <a:pt x="7602199" y="6858000"/>
                </a:lnTo>
                <a:lnTo>
                  <a:pt x="6890999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C2EDF1CB-5159-123F-4A33-7D291B1DF646}"/>
              </a:ext>
            </a:extLst>
          </p:cNvPr>
          <p:cNvSpPr/>
          <p:nvPr userDrawn="1"/>
        </p:nvSpPr>
        <p:spPr>
          <a:xfrm rot="10800000">
            <a:off x="5172161" y="0"/>
            <a:ext cx="1847678" cy="1827774"/>
          </a:xfrm>
          <a:prstGeom prst="triangle">
            <a:avLst/>
          </a:prstGeom>
          <a:solidFill>
            <a:srgbClr val="3ECB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04F6BDF-CB68-260A-CA37-AECF2D3E8443}"/>
              </a:ext>
            </a:extLst>
          </p:cNvPr>
          <p:cNvSpPr/>
          <p:nvPr userDrawn="1"/>
        </p:nvSpPr>
        <p:spPr>
          <a:xfrm>
            <a:off x="0" y="0"/>
            <a:ext cx="8632108" cy="6858000"/>
          </a:xfrm>
          <a:custGeom>
            <a:avLst/>
            <a:gdLst>
              <a:gd name="connsiteX0" fmla="*/ 0 w 8632108"/>
              <a:gd name="connsiteY0" fmla="*/ 0 h 6858000"/>
              <a:gd name="connsiteX1" fmla="*/ 5192821 w 8632108"/>
              <a:gd name="connsiteY1" fmla="*/ 0 h 6858000"/>
              <a:gd name="connsiteX2" fmla="*/ 8632108 w 8632108"/>
              <a:gd name="connsiteY2" fmla="*/ 6858000 h 6858000"/>
              <a:gd name="connsiteX3" fmla="*/ 0 w 863210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32108" h="6858000">
                <a:moveTo>
                  <a:pt x="0" y="0"/>
                </a:moveTo>
                <a:lnTo>
                  <a:pt x="5192821" y="0"/>
                </a:lnTo>
                <a:lnTo>
                  <a:pt x="863210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31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23274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495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25790D-9B16-F238-91D6-F7518C9A0D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74933" y="630677"/>
            <a:ext cx="2293257" cy="2788874"/>
          </a:xfrm>
          <a:custGeom>
            <a:avLst/>
            <a:gdLst>
              <a:gd name="connsiteX0" fmla="*/ 0 w 2293257"/>
              <a:gd name="connsiteY0" fmla="*/ 0 h 2788874"/>
              <a:gd name="connsiteX1" fmla="*/ 2293257 w 2293257"/>
              <a:gd name="connsiteY1" fmla="*/ 0 h 2788874"/>
              <a:gd name="connsiteX2" fmla="*/ 2293257 w 2293257"/>
              <a:gd name="connsiteY2" fmla="*/ 2788874 h 2788874"/>
              <a:gd name="connsiteX3" fmla="*/ 0 w 2293257"/>
              <a:gd name="connsiteY3" fmla="*/ 2788874 h 278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257" h="2788874">
                <a:moveTo>
                  <a:pt x="0" y="0"/>
                </a:moveTo>
                <a:lnTo>
                  <a:pt x="2293257" y="0"/>
                </a:lnTo>
                <a:lnTo>
                  <a:pt x="2293257" y="2788874"/>
                </a:lnTo>
                <a:lnTo>
                  <a:pt x="0" y="278887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474FDB0-4652-4282-1049-A754E0D5EC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5266" y="3674080"/>
            <a:ext cx="5529077" cy="2543802"/>
          </a:xfrm>
          <a:custGeom>
            <a:avLst/>
            <a:gdLst>
              <a:gd name="connsiteX0" fmla="*/ 0 w 5529077"/>
              <a:gd name="connsiteY0" fmla="*/ 0 h 2543802"/>
              <a:gd name="connsiteX1" fmla="*/ 5529077 w 5529077"/>
              <a:gd name="connsiteY1" fmla="*/ 0 h 2543802"/>
              <a:gd name="connsiteX2" fmla="*/ 5529077 w 5529077"/>
              <a:gd name="connsiteY2" fmla="*/ 2543802 h 2543802"/>
              <a:gd name="connsiteX3" fmla="*/ 0 w 5529077"/>
              <a:gd name="connsiteY3" fmla="*/ 2543802 h 254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9077" h="2543802">
                <a:moveTo>
                  <a:pt x="0" y="0"/>
                </a:moveTo>
                <a:lnTo>
                  <a:pt x="5529077" y="0"/>
                </a:lnTo>
                <a:lnTo>
                  <a:pt x="5529077" y="2543802"/>
                </a:lnTo>
                <a:lnTo>
                  <a:pt x="0" y="2543802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342052B-482F-A9C7-A55F-D46926ED1C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43790" y="640119"/>
            <a:ext cx="2293257" cy="2788874"/>
          </a:xfrm>
          <a:custGeom>
            <a:avLst/>
            <a:gdLst>
              <a:gd name="connsiteX0" fmla="*/ 0 w 2293257"/>
              <a:gd name="connsiteY0" fmla="*/ 0 h 2788874"/>
              <a:gd name="connsiteX1" fmla="*/ 2293257 w 2293257"/>
              <a:gd name="connsiteY1" fmla="*/ 0 h 2788874"/>
              <a:gd name="connsiteX2" fmla="*/ 2293257 w 2293257"/>
              <a:gd name="connsiteY2" fmla="*/ 2788874 h 2788874"/>
              <a:gd name="connsiteX3" fmla="*/ 0 w 2293257"/>
              <a:gd name="connsiteY3" fmla="*/ 2788874 h 278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257" h="2788874">
                <a:moveTo>
                  <a:pt x="0" y="0"/>
                </a:moveTo>
                <a:lnTo>
                  <a:pt x="2293257" y="0"/>
                </a:lnTo>
                <a:lnTo>
                  <a:pt x="2293257" y="2788874"/>
                </a:lnTo>
                <a:lnTo>
                  <a:pt x="0" y="278887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4532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EDE37D1-C3B8-5DC6-2FBD-E63B6DE8D38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" y="0"/>
            <a:ext cx="5842375" cy="3985145"/>
          </a:xfrm>
          <a:custGeom>
            <a:avLst/>
            <a:gdLst>
              <a:gd name="connsiteX0" fmla="*/ 0 w 5842375"/>
              <a:gd name="connsiteY0" fmla="*/ 0 h 3985145"/>
              <a:gd name="connsiteX1" fmla="*/ 5842375 w 5842375"/>
              <a:gd name="connsiteY1" fmla="*/ 0 h 3985145"/>
              <a:gd name="connsiteX2" fmla="*/ 5842375 w 5842375"/>
              <a:gd name="connsiteY2" fmla="*/ 3985145 h 3985145"/>
              <a:gd name="connsiteX3" fmla="*/ 0 w 5842375"/>
              <a:gd name="connsiteY3" fmla="*/ 3985145 h 3985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42375" h="3985145">
                <a:moveTo>
                  <a:pt x="0" y="0"/>
                </a:moveTo>
                <a:lnTo>
                  <a:pt x="5842375" y="0"/>
                </a:lnTo>
                <a:lnTo>
                  <a:pt x="5842375" y="3985145"/>
                </a:lnTo>
                <a:lnTo>
                  <a:pt x="0" y="398514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8701E54-C909-B7A3-95C2-F254BFBBCA8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6688" y="4127500"/>
            <a:ext cx="2433637" cy="259873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42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53D37C-5F4A-7527-C9D3-EB40217AE39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94376" y="0"/>
            <a:ext cx="2597624" cy="3971499"/>
          </a:xfrm>
          <a:custGeom>
            <a:avLst/>
            <a:gdLst>
              <a:gd name="connsiteX0" fmla="*/ 0 w 2597624"/>
              <a:gd name="connsiteY0" fmla="*/ 0 h 3971499"/>
              <a:gd name="connsiteX1" fmla="*/ 2597624 w 2597624"/>
              <a:gd name="connsiteY1" fmla="*/ 0 h 3971499"/>
              <a:gd name="connsiteX2" fmla="*/ 2597624 w 2597624"/>
              <a:gd name="connsiteY2" fmla="*/ 3971499 h 3971499"/>
              <a:gd name="connsiteX3" fmla="*/ 0 w 2597624"/>
              <a:gd name="connsiteY3" fmla="*/ 3971499 h 397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7624" h="3971499">
                <a:moveTo>
                  <a:pt x="0" y="0"/>
                </a:moveTo>
                <a:lnTo>
                  <a:pt x="2597624" y="0"/>
                </a:lnTo>
                <a:lnTo>
                  <a:pt x="2597624" y="3971499"/>
                </a:lnTo>
                <a:lnTo>
                  <a:pt x="0" y="3971499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ABADDAB-FFBC-8BC2-993F-90B9845B14D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83188" y="1"/>
            <a:ext cx="2511188" cy="3971498"/>
          </a:xfrm>
          <a:custGeom>
            <a:avLst/>
            <a:gdLst>
              <a:gd name="connsiteX0" fmla="*/ 0 w 2511188"/>
              <a:gd name="connsiteY0" fmla="*/ 0 h 3971498"/>
              <a:gd name="connsiteX1" fmla="*/ 2511188 w 2511188"/>
              <a:gd name="connsiteY1" fmla="*/ 0 h 3971498"/>
              <a:gd name="connsiteX2" fmla="*/ 2511188 w 2511188"/>
              <a:gd name="connsiteY2" fmla="*/ 3971498 h 3971498"/>
              <a:gd name="connsiteX3" fmla="*/ 0 w 2511188"/>
              <a:gd name="connsiteY3" fmla="*/ 3971498 h 3971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1188" h="3971498">
                <a:moveTo>
                  <a:pt x="0" y="0"/>
                </a:moveTo>
                <a:lnTo>
                  <a:pt x="2511188" y="0"/>
                </a:lnTo>
                <a:lnTo>
                  <a:pt x="2511188" y="3971498"/>
                </a:lnTo>
                <a:lnTo>
                  <a:pt x="0" y="3971498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83F5C0F-F335-A7A9-7C7F-89DC8ED9B66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" y="1"/>
            <a:ext cx="7083186" cy="3971499"/>
          </a:xfrm>
          <a:custGeom>
            <a:avLst/>
            <a:gdLst>
              <a:gd name="connsiteX0" fmla="*/ 0 w 7083186"/>
              <a:gd name="connsiteY0" fmla="*/ 0 h 3971499"/>
              <a:gd name="connsiteX1" fmla="*/ 7083186 w 7083186"/>
              <a:gd name="connsiteY1" fmla="*/ 0 h 3971499"/>
              <a:gd name="connsiteX2" fmla="*/ 7083186 w 7083186"/>
              <a:gd name="connsiteY2" fmla="*/ 3971499 h 3971499"/>
              <a:gd name="connsiteX3" fmla="*/ 0 w 7083186"/>
              <a:gd name="connsiteY3" fmla="*/ 3971499 h 397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3186" h="3971499">
                <a:moveTo>
                  <a:pt x="0" y="0"/>
                </a:moveTo>
                <a:lnTo>
                  <a:pt x="7083186" y="0"/>
                </a:lnTo>
                <a:lnTo>
                  <a:pt x="7083186" y="3971499"/>
                </a:lnTo>
                <a:lnTo>
                  <a:pt x="0" y="3971499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9780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8471B1D-61C0-1AF2-AF6C-19EC4A8B4A7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269599" y="910686"/>
            <a:ext cx="982640" cy="982640"/>
          </a:xfrm>
          <a:custGeom>
            <a:avLst/>
            <a:gdLst>
              <a:gd name="connsiteX0" fmla="*/ 491320 w 982640"/>
              <a:gd name="connsiteY0" fmla="*/ 0 h 982640"/>
              <a:gd name="connsiteX1" fmla="*/ 982640 w 982640"/>
              <a:gd name="connsiteY1" fmla="*/ 491320 h 982640"/>
              <a:gd name="connsiteX2" fmla="*/ 491320 w 982640"/>
              <a:gd name="connsiteY2" fmla="*/ 982640 h 982640"/>
              <a:gd name="connsiteX3" fmla="*/ 0 w 982640"/>
              <a:gd name="connsiteY3" fmla="*/ 491320 h 982640"/>
              <a:gd name="connsiteX4" fmla="*/ 491320 w 982640"/>
              <a:gd name="connsiteY4" fmla="*/ 0 h 98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640" h="982640">
                <a:moveTo>
                  <a:pt x="491320" y="0"/>
                </a:moveTo>
                <a:cubicBezTo>
                  <a:pt x="762669" y="0"/>
                  <a:pt x="982640" y="219971"/>
                  <a:pt x="982640" y="491320"/>
                </a:cubicBezTo>
                <a:cubicBezTo>
                  <a:pt x="982640" y="762669"/>
                  <a:pt x="762669" y="982640"/>
                  <a:pt x="491320" y="982640"/>
                </a:cubicBezTo>
                <a:cubicBezTo>
                  <a:pt x="219971" y="982640"/>
                  <a:pt x="0" y="762669"/>
                  <a:pt x="0" y="491320"/>
                </a:cubicBezTo>
                <a:cubicBezTo>
                  <a:pt x="0" y="219971"/>
                  <a:pt x="219971" y="0"/>
                  <a:pt x="49132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DFCDD62-34F3-4C5E-4BEB-E7958E41303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269599" y="3739644"/>
            <a:ext cx="982640" cy="982640"/>
          </a:xfrm>
          <a:custGeom>
            <a:avLst/>
            <a:gdLst>
              <a:gd name="connsiteX0" fmla="*/ 491320 w 982640"/>
              <a:gd name="connsiteY0" fmla="*/ 0 h 982640"/>
              <a:gd name="connsiteX1" fmla="*/ 982640 w 982640"/>
              <a:gd name="connsiteY1" fmla="*/ 491320 h 982640"/>
              <a:gd name="connsiteX2" fmla="*/ 491320 w 982640"/>
              <a:gd name="connsiteY2" fmla="*/ 982640 h 982640"/>
              <a:gd name="connsiteX3" fmla="*/ 0 w 982640"/>
              <a:gd name="connsiteY3" fmla="*/ 491320 h 982640"/>
              <a:gd name="connsiteX4" fmla="*/ 491320 w 982640"/>
              <a:gd name="connsiteY4" fmla="*/ 0 h 98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640" h="982640">
                <a:moveTo>
                  <a:pt x="491320" y="0"/>
                </a:moveTo>
                <a:cubicBezTo>
                  <a:pt x="762669" y="0"/>
                  <a:pt x="982640" y="219971"/>
                  <a:pt x="982640" y="491320"/>
                </a:cubicBezTo>
                <a:cubicBezTo>
                  <a:pt x="982640" y="762669"/>
                  <a:pt x="762669" y="982640"/>
                  <a:pt x="491320" y="982640"/>
                </a:cubicBezTo>
                <a:cubicBezTo>
                  <a:pt x="219971" y="982640"/>
                  <a:pt x="0" y="762669"/>
                  <a:pt x="0" y="491320"/>
                </a:cubicBezTo>
                <a:cubicBezTo>
                  <a:pt x="0" y="219971"/>
                  <a:pt x="219971" y="0"/>
                  <a:pt x="491320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E570C36-F832-4379-C7A1-754BC0F70FE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521123" y="0"/>
            <a:ext cx="2574878" cy="6858000"/>
          </a:xfrm>
          <a:custGeom>
            <a:avLst/>
            <a:gdLst>
              <a:gd name="connsiteX0" fmla="*/ 0 w 2574878"/>
              <a:gd name="connsiteY0" fmla="*/ 0 h 6858000"/>
              <a:gd name="connsiteX1" fmla="*/ 2574878 w 2574878"/>
              <a:gd name="connsiteY1" fmla="*/ 0 h 6858000"/>
              <a:gd name="connsiteX2" fmla="*/ 2574878 w 2574878"/>
              <a:gd name="connsiteY2" fmla="*/ 6858000 h 6858000"/>
              <a:gd name="connsiteX3" fmla="*/ 0 w 257487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4878" h="6858000">
                <a:moveTo>
                  <a:pt x="0" y="0"/>
                </a:moveTo>
                <a:lnTo>
                  <a:pt x="2574878" y="0"/>
                </a:lnTo>
                <a:lnTo>
                  <a:pt x="2574878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79904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37DB884-1AE5-31BC-1152-5FEC44ECA13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760591" y="1835532"/>
            <a:ext cx="2651390" cy="3009900"/>
          </a:xfrm>
          <a:custGeom>
            <a:avLst/>
            <a:gdLst>
              <a:gd name="connsiteX0" fmla="*/ 0 w 2651390"/>
              <a:gd name="connsiteY0" fmla="*/ 0 h 3009900"/>
              <a:gd name="connsiteX1" fmla="*/ 2651390 w 2651390"/>
              <a:gd name="connsiteY1" fmla="*/ 0 h 3009900"/>
              <a:gd name="connsiteX2" fmla="*/ 2651390 w 2651390"/>
              <a:gd name="connsiteY2" fmla="*/ 3009900 h 3009900"/>
              <a:gd name="connsiteX3" fmla="*/ 0 w 2651390"/>
              <a:gd name="connsiteY3" fmla="*/ 300990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390" h="3009900">
                <a:moveTo>
                  <a:pt x="0" y="0"/>
                </a:moveTo>
                <a:lnTo>
                  <a:pt x="2651390" y="0"/>
                </a:lnTo>
                <a:lnTo>
                  <a:pt x="2651390" y="3009900"/>
                </a:lnTo>
                <a:lnTo>
                  <a:pt x="0" y="30099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349DBCA-67BA-43B4-0A11-3F5E05E7F75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5157" y="1835682"/>
            <a:ext cx="2651390" cy="3009600"/>
          </a:xfrm>
          <a:custGeom>
            <a:avLst/>
            <a:gdLst>
              <a:gd name="connsiteX0" fmla="*/ 0 w 2651390"/>
              <a:gd name="connsiteY0" fmla="*/ 0 h 3009600"/>
              <a:gd name="connsiteX1" fmla="*/ 2651390 w 2651390"/>
              <a:gd name="connsiteY1" fmla="*/ 0 h 3009600"/>
              <a:gd name="connsiteX2" fmla="*/ 2651390 w 2651390"/>
              <a:gd name="connsiteY2" fmla="*/ 3009600 h 3009600"/>
              <a:gd name="connsiteX3" fmla="*/ 0 w 2651390"/>
              <a:gd name="connsiteY3" fmla="*/ 3009600 h 30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390" h="3009600">
                <a:moveTo>
                  <a:pt x="0" y="0"/>
                </a:moveTo>
                <a:lnTo>
                  <a:pt x="2651390" y="0"/>
                </a:lnTo>
                <a:lnTo>
                  <a:pt x="2651390" y="3009600"/>
                </a:lnTo>
                <a:lnTo>
                  <a:pt x="0" y="30096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CCDF365-8112-AC86-08A2-99B918B180C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96358" y="1835532"/>
            <a:ext cx="2651390" cy="3009900"/>
          </a:xfrm>
          <a:custGeom>
            <a:avLst/>
            <a:gdLst>
              <a:gd name="connsiteX0" fmla="*/ 0 w 2651390"/>
              <a:gd name="connsiteY0" fmla="*/ 0 h 3009900"/>
              <a:gd name="connsiteX1" fmla="*/ 2651390 w 2651390"/>
              <a:gd name="connsiteY1" fmla="*/ 0 h 3009900"/>
              <a:gd name="connsiteX2" fmla="*/ 2651390 w 2651390"/>
              <a:gd name="connsiteY2" fmla="*/ 3009900 h 3009900"/>
              <a:gd name="connsiteX3" fmla="*/ 0 w 2651390"/>
              <a:gd name="connsiteY3" fmla="*/ 300990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390" h="3009900">
                <a:moveTo>
                  <a:pt x="0" y="0"/>
                </a:moveTo>
                <a:lnTo>
                  <a:pt x="2651390" y="0"/>
                </a:lnTo>
                <a:lnTo>
                  <a:pt x="2651390" y="3009900"/>
                </a:lnTo>
                <a:lnTo>
                  <a:pt x="0" y="30099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8445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93E92B-7140-EE7F-493D-DF9B0B8BE1BB}"/>
              </a:ext>
            </a:extLst>
          </p:cNvPr>
          <p:cNvSpPr/>
          <p:nvPr userDrawn="1"/>
        </p:nvSpPr>
        <p:spPr>
          <a:xfrm>
            <a:off x="0" y="1639375"/>
            <a:ext cx="12192000" cy="52186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441E51C-DB48-4639-3E8F-C539633BCFB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513872" y="4440661"/>
            <a:ext cx="1435293" cy="1534396"/>
          </a:xfrm>
          <a:custGeom>
            <a:avLst/>
            <a:gdLst>
              <a:gd name="connsiteX0" fmla="*/ 53795 w 1435293"/>
              <a:gd name="connsiteY0" fmla="*/ 0 h 1534396"/>
              <a:gd name="connsiteX1" fmla="*/ 1381498 w 1435293"/>
              <a:gd name="connsiteY1" fmla="*/ 0 h 1534396"/>
              <a:gd name="connsiteX2" fmla="*/ 1435293 w 1435293"/>
              <a:gd name="connsiteY2" fmla="*/ 53795 h 1534396"/>
              <a:gd name="connsiteX3" fmla="*/ 1435293 w 1435293"/>
              <a:gd name="connsiteY3" fmla="*/ 1480601 h 1534396"/>
              <a:gd name="connsiteX4" fmla="*/ 1381498 w 1435293"/>
              <a:gd name="connsiteY4" fmla="*/ 1534396 h 1534396"/>
              <a:gd name="connsiteX5" fmla="*/ 53795 w 1435293"/>
              <a:gd name="connsiteY5" fmla="*/ 1534396 h 1534396"/>
              <a:gd name="connsiteX6" fmla="*/ 0 w 1435293"/>
              <a:gd name="connsiteY6" fmla="*/ 1480601 h 1534396"/>
              <a:gd name="connsiteX7" fmla="*/ 0 w 1435293"/>
              <a:gd name="connsiteY7" fmla="*/ 53795 h 1534396"/>
              <a:gd name="connsiteX8" fmla="*/ 53795 w 1435293"/>
              <a:gd name="connsiteY8" fmla="*/ 0 h 1534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5293" h="1534396">
                <a:moveTo>
                  <a:pt x="53795" y="0"/>
                </a:moveTo>
                <a:lnTo>
                  <a:pt x="1381498" y="0"/>
                </a:lnTo>
                <a:cubicBezTo>
                  <a:pt x="1411208" y="0"/>
                  <a:pt x="1435293" y="24085"/>
                  <a:pt x="1435293" y="53795"/>
                </a:cubicBezTo>
                <a:lnTo>
                  <a:pt x="1435293" y="1480601"/>
                </a:lnTo>
                <a:cubicBezTo>
                  <a:pt x="1435293" y="1510311"/>
                  <a:pt x="1411208" y="1534396"/>
                  <a:pt x="1381498" y="1534396"/>
                </a:cubicBezTo>
                <a:lnTo>
                  <a:pt x="53795" y="1534396"/>
                </a:lnTo>
                <a:cubicBezTo>
                  <a:pt x="24085" y="1534396"/>
                  <a:pt x="0" y="1510311"/>
                  <a:pt x="0" y="1480601"/>
                </a:cubicBezTo>
                <a:lnTo>
                  <a:pt x="0" y="53795"/>
                </a:lnTo>
                <a:cubicBezTo>
                  <a:pt x="0" y="24085"/>
                  <a:pt x="24085" y="0"/>
                  <a:pt x="53795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F8E507E-05B5-5726-EC54-E04BECA65FD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513874" y="2359177"/>
            <a:ext cx="1435293" cy="1534396"/>
          </a:xfrm>
          <a:custGeom>
            <a:avLst/>
            <a:gdLst>
              <a:gd name="connsiteX0" fmla="*/ 53795 w 1435293"/>
              <a:gd name="connsiteY0" fmla="*/ 0 h 1534396"/>
              <a:gd name="connsiteX1" fmla="*/ 1381498 w 1435293"/>
              <a:gd name="connsiteY1" fmla="*/ 0 h 1534396"/>
              <a:gd name="connsiteX2" fmla="*/ 1435293 w 1435293"/>
              <a:gd name="connsiteY2" fmla="*/ 53795 h 1534396"/>
              <a:gd name="connsiteX3" fmla="*/ 1435293 w 1435293"/>
              <a:gd name="connsiteY3" fmla="*/ 1480601 h 1534396"/>
              <a:gd name="connsiteX4" fmla="*/ 1381498 w 1435293"/>
              <a:gd name="connsiteY4" fmla="*/ 1534396 h 1534396"/>
              <a:gd name="connsiteX5" fmla="*/ 53795 w 1435293"/>
              <a:gd name="connsiteY5" fmla="*/ 1534396 h 1534396"/>
              <a:gd name="connsiteX6" fmla="*/ 0 w 1435293"/>
              <a:gd name="connsiteY6" fmla="*/ 1480601 h 1534396"/>
              <a:gd name="connsiteX7" fmla="*/ 0 w 1435293"/>
              <a:gd name="connsiteY7" fmla="*/ 53795 h 1534396"/>
              <a:gd name="connsiteX8" fmla="*/ 53795 w 1435293"/>
              <a:gd name="connsiteY8" fmla="*/ 0 h 1534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5293" h="1534396">
                <a:moveTo>
                  <a:pt x="53795" y="0"/>
                </a:moveTo>
                <a:lnTo>
                  <a:pt x="1381498" y="0"/>
                </a:lnTo>
                <a:cubicBezTo>
                  <a:pt x="1411208" y="0"/>
                  <a:pt x="1435293" y="24085"/>
                  <a:pt x="1435293" y="53795"/>
                </a:cubicBezTo>
                <a:lnTo>
                  <a:pt x="1435293" y="1480601"/>
                </a:lnTo>
                <a:cubicBezTo>
                  <a:pt x="1435293" y="1510311"/>
                  <a:pt x="1411208" y="1534396"/>
                  <a:pt x="1381498" y="1534396"/>
                </a:cubicBezTo>
                <a:lnTo>
                  <a:pt x="53795" y="1534396"/>
                </a:lnTo>
                <a:cubicBezTo>
                  <a:pt x="24085" y="1534396"/>
                  <a:pt x="0" y="1510311"/>
                  <a:pt x="0" y="1480601"/>
                </a:cubicBezTo>
                <a:lnTo>
                  <a:pt x="0" y="53795"/>
                </a:lnTo>
                <a:cubicBezTo>
                  <a:pt x="0" y="24085"/>
                  <a:pt x="24085" y="0"/>
                  <a:pt x="53795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4E04A2C-4906-9AAE-D41D-77CB18F7974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83111" y="2359178"/>
            <a:ext cx="1435293" cy="1534396"/>
          </a:xfrm>
          <a:custGeom>
            <a:avLst/>
            <a:gdLst>
              <a:gd name="connsiteX0" fmla="*/ 53795 w 1435293"/>
              <a:gd name="connsiteY0" fmla="*/ 0 h 1534396"/>
              <a:gd name="connsiteX1" fmla="*/ 1381498 w 1435293"/>
              <a:gd name="connsiteY1" fmla="*/ 0 h 1534396"/>
              <a:gd name="connsiteX2" fmla="*/ 1435293 w 1435293"/>
              <a:gd name="connsiteY2" fmla="*/ 53795 h 1534396"/>
              <a:gd name="connsiteX3" fmla="*/ 1435293 w 1435293"/>
              <a:gd name="connsiteY3" fmla="*/ 1480601 h 1534396"/>
              <a:gd name="connsiteX4" fmla="*/ 1381498 w 1435293"/>
              <a:gd name="connsiteY4" fmla="*/ 1534396 h 1534396"/>
              <a:gd name="connsiteX5" fmla="*/ 53795 w 1435293"/>
              <a:gd name="connsiteY5" fmla="*/ 1534396 h 1534396"/>
              <a:gd name="connsiteX6" fmla="*/ 0 w 1435293"/>
              <a:gd name="connsiteY6" fmla="*/ 1480601 h 1534396"/>
              <a:gd name="connsiteX7" fmla="*/ 0 w 1435293"/>
              <a:gd name="connsiteY7" fmla="*/ 53795 h 1534396"/>
              <a:gd name="connsiteX8" fmla="*/ 53795 w 1435293"/>
              <a:gd name="connsiteY8" fmla="*/ 0 h 1534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5293" h="1534396">
                <a:moveTo>
                  <a:pt x="53795" y="0"/>
                </a:moveTo>
                <a:lnTo>
                  <a:pt x="1381498" y="0"/>
                </a:lnTo>
                <a:cubicBezTo>
                  <a:pt x="1411208" y="0"/>
                  <a:pt x="1435293" y="24085"/>
                  <a:pt x="1435293" y="53795"/>
                </a:cubicBezTo>
                <a:lnTo>
                  <a:pt x="1435293" y="1480601"/>
                </a:lnTo>
                <a:cubicBezTo>
                  <a:pt x="1435293" y="1510311"/>
                  <a:pt x="1411208" y="1534396"/>
                  <a:pt x="1381498" y="1534396"/>
                </a:cubicBezTo>
                <a:lnTo>
                  <a:pt x="53795" y="1534396"/>
                </a:lnTo>
                <a:cubicBezTo>
                  <a:pt x="24085" y="1534396"/>
                  <a:pt x="0" y="1510311"/>
                  <a:pt x="0" y="1480601"/>
                </a:cubicBezTo>
                <a:lnTo>
                  <a:pt x="0" y="53795"/>
                </a:lnTo>
                <a:cubicBezTo>
                  <a:pt x="0" y="24085"/>
                  <a:pt x="24085" y="0"/>
                  <a:pt x="53795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B684588-0014-CCC3-8A49-90B79982C94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283110" y="4440662"/>
            <a:ext cx="1435293" cy="1534396"/>
          </a:xfrm>
          <a:custGeom>
            <a:avLst/>
            <a:gdLst>
              <a:gd name="connsiteX0" fmla="*/ 53795 w 1435293"/>
              <a:gd name="connsiteY0" fmla="*/ 0 h 1534396"/>
              <a:gd name="connsiteX1" fmla="*/ 1381498 w 1435293"/>
              <a:gd name="connsiteY1" fmla="*/ 0 h 1534396"/>
              <a:gd name="connsiteX2" fmla="*/ 1435293 w 1435293"/>
              <a:gd name="connsiteY2" fmla="*/ 53795 h 1534396"/>
              <a:gd name="connsiteX3" fmla="*/ 1435293 w 1435293"/>
              <a:gd name="connsiteY3" fmla="*/ 1480601 h 1534396"/>
              <a:gd name="connsiteX4" fmla="*/ 1381498 w 1435293"/>
              <a:gd name="connsiteY4" fmla="*/ 1534396 h 1534396"/>
              <a:gd name="connsiteX5" fmla="*/ 53795 w 1435293"/>
              <a:gd name="connsiteY5" fmla="*/ 1534396 h 1534396"/>
              <a:gd name="connsiteX6" fmla="*/ 0 w 1435293"/>
              <a:gd name="connsiteY6" fmla="*/ 1480601 h 1534396"/>
              <a:gd name="connsiteX7" fmla="*/ 0 w 1435293"/>
              <a:gd name="connsiteY7" fmla="*/ 53795 h 1534396"/>
              <a:gd name="connsiteX8" fmla="*/ 53795 w 1435293"/>
              <a:gd name="connsiteY8" fmla="*/ 0 h 1534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5293" h="1534396">
                <a:moveTo>
                  <a:pt x="53795" y="0"/>
                </a:moveTo>
                <a:lnTo>
                  <a:pt x="1381498" y="0"/>
                </a:lnTo>
                <a:cubicBezTo>
                  <a:pt x="1411208" y="0"/>
                  <a:pt x="1435293" y="24085"/>
                  <a:pt x="1435293" y="53795"/>
                </a:cubicBezTo>
                <a:lnTo>
                  <a:pt x="1435293" y="1480601"/>
                </a:lnTo>
                <a:cubicBezTo>
                  <a:pt x="1435293" y="1510311"/>
                  <a:pt x="1411208" y="1534396"/>
                  <a:pt x="1381498" y="1534396"/>
                </a:cubicBezTo>
                <a:lnTo>
                  <a:pt x="53795" y="1534396"/>
                </a:lnTo>
                <a:cubicBezTo>
                  <a:pt x="24085" y="1534396"/>
                  <a:pt x="0" y="1510311"/>
                  <a:pt x="0" y="1480601"/>
                </a:cubicBezTo>
                <a:lnTo>
                  <a:pt x="0" y="53795"/>
                </a:lnTo>
                <a:cubicBezTo>
                  <a:pt x="0" y="24085"/>
                  <a:pt x="24085" y="0"/>
                  <a:pt x="53795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54192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139E1F-67AC-48BE-98D9-A71335A6A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52FF18-AFAD-45D3-B25E-449AA79DAA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7C543-BE3D-4577-9126-9FDBB71D59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1A0397F-342B-4B68-B86C-C5A6312FE612}" type="datetimeFigureOut">
              <a:rPr lang="en-ID" smtClean="0"/>
              <a:pPr/>
              <a:t>15/08/24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34636F-7AB5-4A2B-8414-C110A33C0E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A104B-2C41-47AB-80A6-2ECF59A854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EABDDF1-FD32-48B7-BF21-FD953DE924D6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51257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3" r:id="rId3"/>
    <p:sldLayoutId id="2147483654" r:id="rId4"/>
    <p:sldLayoutId id="2147483655" r:id="rId5"/>
    <p:sldLayoutId id="2147483656" r:id="rId6"/>
    <p:sldLayoutId id="2147483668" r:id="rId7"/>
    <p:sldLayoutId id="2147483657" r:id="rId8"/>
    <p:sldLayoutId id="2147483665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4" r:id="rId15"/>
    <p:sldLayoutId id="2147483667" r:id="rId16"/>
    <p:sldLayoutId id="214748366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7.emf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jamanetwork.com/journals/jamainternalmedicine/fullarticle/2542417" TargetMode="External"/><Relationship Id="rId13" Type="http://schemas.openxmlformats.org/officeDocument/2006/relationships/hyperlink" Target="https://www.samhsa.gov/medications-substance-use-disorders/medications-counseling-related-conditions/opioid-overdose" TargetMode="External"/><Relationship Id="rId3" Type="http://schemas.openxmlformats.org/officeDocument/2006/relationships/hyperlink" Target="https://www.dea.gov/" TargetMode="External"/><Relationship Id="rId7" Type="http://schemas.openxmlformats.org/officeDocument/2006/relationships/hyperlink" Target="https://drugabusestatistics.org/opioid-epidemic/" TargetMode="External"/><Relationship Id="rId12" Type="http://schemas.openxmlformats.org/officeDocument/2006/relationships/hyperlink" Target="https://wisqars.cdc.gov/fatal-leading" TargetMode="External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nida.nih.gov/" TargetMode="External"/><Relationship Id="rId11" Type="http://schemas.openxmlformats.org/officeDocument/2006/relationships/hyperlink" Target="https://www.familiesagainstfentanyl.org/" TargetMode="External"/><Relationship Id="rId5" Type="http://schemas.openxmlformats.org/officeDocument/2006/relationships/hyperlink" Target="https://www.clearvuehealth.com/im/opioidlethaldoses/" TargetMode="External"/><Relationship Id="rId15" Type="http://schemas.openxmlformats.org/officeDocument/2006/relationships/hyperlink" Target="https://www.vfhy.org/" TargetMode="External"/><Relationship Id="rId10" Type="http://schemas.openxmlformats.org/officeDocument/2006/relationships/hyperlink" Target="https://www.cdc.gov/nchs/data/vsrr/VSRR016.pdf" TargetMode="External"/><Relationship Id="rId4" Type="http://schemas.openxmlformats.org/officeDocument/2006/relationships/hyperlink" Target="https://www.dea.gov/onepill" TargetMode="External"/><Relationship Id="rId9" Type="http://schemas.openxmlformats.org/officeDocument/2006/relationships/hyperlink" Target="https://www.cdc.gov/nchs/fastats/deaths.htm" TargetMode="External"/><Relationship Id="rId14" Type="http://schemas.openxmlformats.org/officeDocument/2006/relationships/hyperlink" Target="https://www.justthinktwice.gov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room with tables and chairs&#10;&#10;Description automatically generated with medium confidence">
            <a:extLst>
              <a:ext uri="{FF2B5EF4-FFF2-40B4-BE49-F238E27FC236}">
                <a16:creationId xmlns:a16="http://schemas.microsoft.com/office/drawing/2014/main" id="{8B7B55E6-7DF2-6D28-CD76-89B91F94490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r="13048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8A2AAF-5700-5E8F-6341-E859C5757280}"/>
              </a:ext>
            </a:extLst>
          </p:cNvPr>
          <p:cNvSpPr txBox="1"/>
          <p:nvPr/>
        </p:nvSpPr>
        <p:spPr>
          <a:xfrm>
            <a:off x="809343" y="2244926"/>
            <a:ext cx="476734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97FF00"/>
                </a:solidFill>
                <a:latin typeface="Montserrat ExtraBold" panose="00000900000000000000" pitchFamily="2" charset="0"/>
              </a:rPr>
              <a:t>Los </a:t>
            </a:r>
            <a:r>
              <a:rPr lang="en-US" sz="5000" dirty="0" err="1">
                <a:solidFill>
                  <a:srgbClr val="97FF00"/>
                </a:solidFill>
                <a:latin typeface="Montserrat ExtraBold" panose="00000900000000000000" pitchFamily="2" charset="0"/>
              </a:rPr>
              <a:t>Peligros</a:t>
            </a:r>
            <a:r>
              <a:rPr lang="en-US" sz="5000" dirty="0">
                <a:solidFill>
                  <a:srgbClr val="97FF00"/>
                </a:solidFill>
                <a:latin typeface="Montserrat ExtraBold" panose="00000900000000000000" pitchFamily="2" charset="0"/>
              </a:rPr>
              <a:t> del </a:t>
            </a:r>
            <a:r>
              <a:rPr lang="en-US" sz="5000" dirty="0" err="1">
                <a:solidFill>
                  <a:srgbClr val="97FF00"/>
                </a:solidFill>
                <a:latin typeface="Montserrat ExtraBold" panose="00000900000000000000" pitchFamily="2" charset="0"/>
              </a:rPr>
              <a:t>Fentanilo</a:t>
            </a:r>
            <a:endParaRPr lang="en-ID" sz="5000" dirty="0">
              <a:solidFill>
                <a:srgbClr val="97FF00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FE86FA9-A3AD-F6B9-9F58-F2BC1CAC063F}"/>
              </a:ext>
            </a:extLst>
          </p:cNvPr>
          <p:cNvSpPr/>
          <p:nvPr/>
        </p:nvSpPr>
        <p:spPr>
          <a:xfrm flipH="1">
            <a:off x="0" y="6057900"/>
            <a:ext cx="8632107" cy="800100"/>
          </a:xfrm>
          <a:custGeom>
            <a:avLst/>
            <a:gdLst>
              <a:gd name="connsiteX0" fmla="*/ 8632107 w 8632107"/>
              <a:gd name="connsiteY0" fmla="*/ 0 h 800100"/>
              <a:gd name="connsiteX1" fmla="*/ 401250 w 8632107"/>
              <a:gd name="connsiteY1" fmla="*/ 0 h 800100"/>
              <a:gd name="connsiteX2" fmla="*/ 0 w 8632107"/>
              <a:gd name="connsiteY2" fmla="*/ 800100 h 800100"/>
              <a:gd name="connsiteX3" fmla="*/ 8632107 w 8632107"/>
              <a:gd name="connsiteY3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32107" h="800100">
                <a:moveTo>
                  <a:pt x="8632107" y="0"/>
                </a:moveTo>
                <a:lnTo>
                  <a:pt x="401250" y="0"/>
                </a:lnTo>
                <a:lnTo>
                  <a:pt x="0" y="800100"/>
                </a:lnTo>
                <a:lnTo>
                  <a:pt x="8632107" y="8001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CD572A-9A60-BBD7-7394-42B53A8CBB64}"/>
              </a:ext>
            </a:extLst>
          </p:cNvPr>
          <p:cNvSpPr txBox="1"/>
          <p:nvPr/>
        </p:nvSpPr>
        <p:spPr>
          <a:xfrm>
            <a:off x="362092" y="6312374"/>
            <a:ext cx="48365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FUNDACIÓN DE VIRGINIA PARA UNA JUVENTUD SANA</a:t>
            </a:r>
            <a:endParaRPr lang="en-ID" sz="1400" b="1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23B172-116C-717D-1979-BBD6A9B5B7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550" y="476722"/>
            <a:ext cx="1211943" cy="1230880"/>
          </a:xfrm>
          <a:prstGeom prst="rect">
            <a:avLst/>
          </a:prstGeom>
        </p:spPr>
      </p:pic>
      <p:sp>
        <p:nvSpPr>
          <p:cNvPr id="2" name="Freeform: Shape 16">
            <a:extLst>
              <a:ext uri="{FF2B5EF4-FFF2-40B4-BE49-F238E27FC236}">
                <a16:creationId xmlns:a16="http://schemas.microsoft.com/office/drawing/2014/main" id="{B52B48E3-F735-17A1-02FB-5FA749A767C7}"/>
              </a:ext>
            </a:extLst>
          </p:cNvPr>
          <p:cNvSpPr/>
          <p:nvPr/>
        </p:nvSpPr>
        <p:spPr>
          <a:xfrm flipH="1">
            <a:off x="1" y="5260041"/>
            <a:ext cx="6525402" cy="800100"/>
          </a:xfrm>
          <a:custGeom>
            <a:avLst/>
            <a:gdLst>
              <a:gd name="connsiteX0" fmla="*/ 8632107 w 8632107"/>
              <a:gd name="connsiteY0" fmla="*/ 0 h 800100"/>
              <a:gd name="connsiteX1" fmla="*/ 401250 w 8632107"/>
              <a:gd name="connsiteY1" fmla="*/ 0 h 800100"/>
              <a:gd name="connsiteX2" fmla="*/ 0 w 8632107"/>
              <a:gd name="connsiteY2" fmla="*/ 800100 h 800100"/>
              <a:gd name="connsiteX3" fmla="*/ 8632107 w 8632107"/>
              <a:gd name="connsiteY3" fmla="*/ 800100 h 800100"/>
              <a:gd name="connsiteX0" fmla="*/ 10421816 w 10421816"/>
              <a:gd name="connsiteY0" fmla="*/ 0 h 800100"/>
              <a:gd name="connsiteX1" fmla="*/ 2190959 w 10421816"/>
              <a:gd name="connsiteY1" fmla="*/ 0 h 800100"/>
              <a:gd name="connsiteX2" fmla="*/ 0 w 10421816"/>
              <a:gd name="connsiteY2" fmla="*/ 800100 h 800100"/>
              <a:gd name="connsiteX3" fmla="*/ 10421816 w 10421816"/>
              <a:gd name="connsiteY3" fmla="*/ 800100 h 800100"/>
              <a:gd name="connsiteX4" fmla="*/ 10421816 w 10421816"/>
              <a:gd name="connsiteY4" fmla="*/ 0 h 800100"/>
              <a:gd name="connsiteX0" fmla="*/ 10421816 w 10421816"/>
              <a:gd name="connsiteY0" fmla="*/ 0 h 800100"/>
              <a:gd name="connsiteX1" fmla="*/ 830781 w 10421816"/>
              <a:gd name="connsiteY1" fmla="*/ 0 h 800100"/>
              <a:gd name="connsiteX2" fmla="*/ 0 w 10421816"/>
              <a:gd name="connsiteY2" fmla="*/ 800100 h 800100"/>
              <a:gd name="connsiteX3" fmla="*/ 10421816 w 10421816"/>
              <a:gd name="connsiteY3" fmla="*/ 800100 h 800100"/>
              <a:gd name="connsiteX4" fmla="*/ 10421816 w 10421816"/>
              <a:gd name="connsiteY4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21816" h="800100">
                <a:moveTo>
                  <a:pt x="10421816" y="0"/>
                </a:moveTo>
                <a:lnTo>
                  <a:pt x="830781" y="0"/>
                </a:lnTo>
                <a:lnTo>
                  <a:pt x="0" y="800100"/>
                </a:lnTo>
                <a:lnTo>
                  <a:pt x="10421816" y="800100"/>
                </a:lnTo>
                <a:lnTo>
                  <a:pt x="10421816" y="0"/>
                </a:lnTo>
                <a:close/>
              </a:path>
            </a:pathLst>
          </a:custGeom>
          <a:solidFill>
            <a:srgbClr val="04A6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9278B7-72E4-5CE0-D98F-F344C30427BE}"/>
              </a:ext>
            </a:extLst>
          </p:cNvPr>
          <p:cNvSpPr txBox="1"/>
          <p:nvPr/>
        </p:nvSpPr>
        <p:spPr>
          <a:xfrm>
            <a:off x="1820487" y="5534755"/>
            <a:ext cx="4081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u="none" strike="noStrike" dirty="0" err="1">
                <a:solidFill>
                  <a:schemeClr val="bg1"/>
                </a:solidFill>
                <a:effectLst/>
                <a:latin typeface="Poppins Medium" pitchFamily="2" charset="77"/>
                <a:cs typeface="Poppins Medium" pitchFamily="2" charset="77"/>
              </a:rPr>
              <a:t>Última</a:t>
            </a:r>
            <a:r>
              <a:rPr lang="en-US" sz="1400" u="none" strike="noStrike" dirty="0">
                <a:solidFill>
                  <a:schemeClr val="bg1"/>
                </a:solidFill>
                <a:effectLst/>
                <a:latin typeface="Poppins Medium" pitchFamily="2" charset="77"/>
                <a:cs typeface="Poppins Medium" pitchFamily="2" charset="77"/>
              </a:rPr>
              <a:t> </a:t>
            </a:r>
            <a:r>
              <a:rPr lang="en-US" sz="1400" u="none" strike="noStrike" dirty="0" err="1">
                <a:solidFill>
                  <a:schemeClr val="bg1"/>
                </a:solidFill>
                <a:effectLst/>
                <a:latin typeface="Poppins Medium" pitchFamily="2" charset="77"/>
                <a:cs typeface="Poppins Medium" pitchFamily="2" charset="77"/>
              </a:rPr>
              <a:t>Actualización</a:t>
            </a:r>
            <a:r>
              <a:rPr lang="en-US" sz="1400" u="none" strike="noStrike" dirty="0">
                <a:solidFill>
                  <a:schemeClr val="bg1"/>
                </a:solidFill>
                <a:effectLst/>
                <a:latin typeface="Poppins Medium" pitchFamily="2" charset="77"/>
                <a:cs typeface="Poppins Medium" pitchFamily="2" charset="77"/>
              </a:rPr>
              <a:t>: </a:t>
            </a:r>
            <a:r>
              <a:rPr lang="en-US" sz="1400" u="none" strike="noStrike" dirty="0" err="1">
                <a:solidFill>
                  <a:schemeClr val="bg1"/>
                </a:solidFill>
                <a:effectLst/>
                <a:latin typeface="Poppins Medium" pitchFamily="2" charset="77"/>
                <a:cs typeface="Poppins Medium" pitchFamily="2" charset="77"/>
              </a:rPr>
              <a:t>Enero</a:t>
            </a:r>
            <a:r>
              <a:rPr lang="en-US" sz="1400" u="none" strike="noStrike" dirty="0">
                <a:solidFill>
                  <a:schemeClr val="bg1"/>
                </a:solidFill>
                <a:effectLst/>
                <a:latin typeface="Poppins Medium" pitchFamily="2" charset="77"/>
                <a:cs typeface="Poppins Medium" pitchFamily="2" charset="77"/>
              </a:rPr>
              <a:t> 2024</a:t>
            </a:r>
            <a:endParaRPr lang="en-ID" sz="1400" dirty="0">
              <a:solidFill>
                <a:schemeClr val="bg1"/>
              </a:solidFill>
              <a:latin typeface="Poppins Medium" pitchFamily="2" charset="77"/>
              <a:cs typeface="Poppi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03812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61CBFA2-A604-2CD2-ACEC-BF0C00A02BEE}"/>
              </a:ext>
            </a:extLst>
          </p:cNvPr>
          <p:cNvSpPr/>
          <p:nvPr/>
        </p:nvSpPr>
        <p:spPr>
          <a:xfrm>
            <a:off x="6003235" y="0"/>
            <a:ext cx="6188765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17B8596-75B0-B415-33C2-5BEE15BC126F}"/>
              </a:ext>
            </a:extLst>
          </p:cNvPr>
          <p:cNvCxnSpPr/>
          <p:nvPr/>
        </p:nvCxnSpPr>
        <p:spPr>
          <a:xfrm>
            <a:off x="774603" y="2551128"/>
            <a:ext cx="754743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EE088AC8-7C39-216A-EFD0-373882BE6073}"/>
              </a:ext>
            </a:extLst>
          </p:cNvPr>
          <p:cNvSpPr txBox="1"/>
          <p:nvPr/>
        </p:nvSpPr>
        <p:spPr>
          <a:xfrm>
            <a:off x="654203" y="928669"/>
            <a:ext cx="4760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Decomisos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hechos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por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la DEA de pastillas con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7A5013A-3A65-B1AF-AF95-C6ED3270BCE0}"/>
              </a:ext>
            </a:extLst>
          </p:cNvPr>
          <p:cNvSpPr txBox="1"/>
          <p:nvPr/>
        </p:nvSpPr>
        <p:spPr>
          <a:xfrm>
            <a:off x="654204" y="2913121"/>
            <a:ext cx="4637796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año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2022, 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 DEA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confiscó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más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59,6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millones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pastillas falsas con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y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más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13.300 libras de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polvo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</a:p>
          <a:p>
            <a:pPr>
              <a:lnSpc>
                <a:spcPct val="150000"/>
              </a:lnSpc>
            </a:pPr>
            <a:endParaRPr lang="en-ID" sz="16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confiscaciones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2023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representan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más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384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millones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dosis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mortales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Solo dos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miligramos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son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dosis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potencialmente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mortal.</a:t>
            </a:r>
            <a:endParaRPr lang="en-ID" sz="1600" dirty="0">
              <a:solidFill>
                <a:schemeClr val="accent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975277-1CDC-679D-2278-B46E52BC01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827" y="4166072"/>
            <a:ext cx="4165600" cy="14097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23E4697-63F4-5CB6-62DA-1614F323AD73}"/>
              </a:ext>
            </a:extLst>
          </p:cNvPr>
          <p:cNvSpPr txBox="1"/>
          <p:nvPr/>
        </p:nvSpPr>
        <p:spPr>
          <a:xfrm>
            <a:off x="5988244" y="3165887"/>
            <a:ext cx="6188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Millones</a:t>
            </a:r>
            <a:r>
              <a:rPr lang="en-US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de pastillas de </a:t>
            </a:r>
            <a:r>
              <a:rPr lang="en-US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fentanilo</a:t>
            </a:r>
            <a:r>
              <a:rPr lang="en-US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confiscadas</a:t>
            </a:r>
            <a:endParaRPr lang="en-US" b="1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DCC10FD-7C8F-CA46-99E6-D7DABD1133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99827" y="1437516"/>
            <a:ext cx="4165600" cy="138853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6D7803D-0C4F-1954-AB10-F86241F648B9}"/>
              </a:ext>
            </a:extLst>
          </p:cNvPr>
          <p:cNvSpPr txBox="1"/>
          <p:nvPr/>
        </p:nvSpPr>
        <p:spPr>
          <a:xfrm>
            <a:off x="5988244" y="5877284"/>
            <a:ext cx="61887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Libras de </a:t>
            </a:r>
            <a:r>
              <a:rPr lang="en-US" sz="20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fentanilo</a:t>
            </a:r>
            <a:r>
              <a:rPr lang="en-US" sz="2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en</a:t>
            </a:r>
            <a:r>
              <a:rPr lang="en-US" sz="2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polvo</a:t>
            </a:r>
            <a:r>
              <a:rPr lang="en-US" sz="2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confiscadas</a:t>
            </a:r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1501AD-0246-4D3D-90B0-AF60DC227EEA}"/>
              </a:ext>
            </a:extLst>
          </p:cNvPr>
          <p:cNvSpPr txBox="1"/>
          <p:nvPr/>
        </p:nvSpPr>
        <p:spPr>
          <a:xfrm>
            <a:off x="8279778" y="413983"/>
            <a:ext cx="1635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2023</a:t>
            </a:r>
            <a:endParaRPr lang="en-ID" sz="40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693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36FD84-FC5B-5233-C0CE-FF50269EF12E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E088AC8-7C39-216A-EFD0-373882BE6073}"/>
              </a:ext>
            </a:extLst>
          </p:cNvPr>
          <p:cNvSpPr txBox="1"/>
          <p:nvPr/>
        </p:nvSpPr>
        <p:spPr>
          <a:xfrm>
            <a:off x="2464951" y="720369"/>
            <a:ext cx="726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Actividad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¿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Reales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o falsas?</a:t>
            </a:r>
            <a:endParaRPr lang="en-ID" sz="3600" b="1" dirty="0">
              <a:solidFill>
                <a:schemeClr val="accent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3" name="Picture 2" descr="Fake vs Real Oxy">
            <a:extLst>
              <a:ext uri="{FF2B5EF4-FFF2-40B4-BE49-F238E27FC236}">
                <a16:creationId xmlns:a16="http://schemas.microsoft.com/office/drawing/2014/main" id="{1C0C21D2-EB68-23F1-36AD-A9F537088F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" t="26999" r="51789"/>
          <a:stretch/>
        </p:blipFill>
        <p:spPr bwMode="auto">
          <a:xfrm>
            <a:off x="3286153" y="3728524"/>
            <a:ext cx="2399360" cy="190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Fake vs Real Oxy">
            <a:extLst>
              <a:ext uri="{FF2B5EF4-FFF2-40B4-BE49-F238E27FC236}">
                <a16:creationId xmlns:a16="http://schemas.microsoft.com/office/drawing/2014/main" id="{5C9BC109-4C6E-7B45-1C88-4AA8C16903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7" t="26999" r="1473"/>
          <a:stretch/>
        </p:blipFill>
        <p:spPr bwMode="auto">
          <a:xfrm>
            <a:off x="554342" y="3728524"/>
            <a:ext cx="2399360" cy="190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ake vs Real xanax">
            <a:extLst>
              <a:ext uri="{FF2B5EF4-FFF2-40B4-BE49-F238E27FC236}">
                <a16:creationId xmlns:a16="http://schemas.microsoft.com/office/drawing/2014/main" id="{7FD76F1B-E29F-0093-8BBD-050F244F24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24" t="34625" r="4379"/>
          <a:stretch/>
        </p:blipFill>
        <p:spPr bwMode="auto">
          <a:xfrm>
            <a:off x="6303149" y="3738710"/>
            <a:ext cx="2602698" cy="189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ake vs Real xanax">
            <a:extLst>
              <a:ext uri="{FF2B5EF4-FFF2-40B4-BE49-F238E27FC236}">
                <a16:creationId xmlns:a16="http://schemas.microsoft.com/office/drawing/2014/main" id="{3F1C6048-8941-EDD7-ED13-9611CDE035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3" t="34625" r="54528"/>
          <a:stretch/>
        </p:blipFill>
        <p:spPr bwMode="auto">
          <a:xfrm>
            <a:off x="9238298" y="3728523"/>
            <a:ext cx="2399360" cy="189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F11B859-10BD-B7FF-B951-10322B04602C}"/>
              </a:ext>
            </a:extLst>
          </p:cNvPr>
          <p:cNvSpPr txBox="1"/>
          <p:nvPr/>
        </p:nvSpPr>
        <p:spPr>
          <a:xfrm>
            <a:off x="1339294" y="2042881"/>
            <a:ext cx="362863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Oxicodona</a:t>
            </a:r>
            <a:endParaRPr lang="en-US" sz="4000" b="1" dirty="0">
              <a:solidFill>
                <a:schemeClr val="accent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endParaRPr lang="en-US" sz="2000" b="1" dirty="0">
              <a:solidFill>
                <a:srgbClr val="00317A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4000" b="1" dirty="0">
                <a:solidFill>
                  <a:srgbClr val="00317A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			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318CCD-EDB0-6FCB-5EDD-4A35D7E9ED5F}"/>
              </a:ext>
            </a:extLst>
          </p:cNvPr>
          <p:cNvSpPr txBox="1"/>
          <p:nvPr/>
        </p:nvSpPr>
        <p:spPr>
          <a:xfrm>
            <a:off x="7241518" y="1956055"/>
            <a:ext cx="365171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Xanax</a:t>
            </a:r>
          </a:p>
          <a:p>
            <a:endParaRPr lang="en-US" sz="2000" b="1" dirty="0">
              <a:solidFill>
                <a:srgbClr val="00317A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4000" b="1" dirty="0">
                <a:solidFill>
                  <a:srgbClr val="00317A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			B</a:t>
            </a:r>
          </a:p>
        </p:txBody>
      </p:sp>
    </p:spTree>
    <p:extLst>
      <p:ext uri="{BB962C8B-B14F-4D97-AF65-F5344CB8AC3E}">
        <p14:creationId xmlns:p14="http://schemas.microsoft.com/office/powerpoint/2010/main" val="906839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D154D8B-FCF9-74AA-AE30-B7C0ED847C53}"/>
              </a:ext>
            </a:extLst>
          </p:cNvPr>
          <p:cNvSpPr/>
          <p:nvPr/>
        </p:nvSpPr>
        <p:spPr>
          <a:xfrm>
            <a:off x="0" y="4408227"/>
            <a:ext cx="12192000" cy="2449772"/>
          </a:xfrm>
          <a:prstGeom prst="rect">
            <a:avLst/>
          </a:prstGeom>
          <a:solidFill>
            <a:srgbClr val="0031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7F1B8D-26B5-2842-E617-E6570E74587A}"/>
              </a:ext>
            </a:extLst>
          </p:cNvPr>
          <p:cNvSpPr/>
          <p:nvPr/>
        </p:nvSpPr>
        <p:spPr>
          <a:xfrm>
            <a:off x="212689" y="1960108"/>
            <a:ext cx="11710944" cy="465276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9E3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3014205-B91F-BF6E-A387-16232B5E98AF}"/>
              </a:ext>
            </a:extLst>
          </p:cNvPr>
          <p:cNvSpPr txBox="1"/>
          <p:nvPr/>
        </p:nvSpPr>
        <p:spPr>
          <a:xfrm>
            <a:off x="212689" y="1224518"/>
            <a:ext cx="1171094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Las redes de </a:t>
            </a:r>
            <a:r>
              <a:rPr lang="en-US" sz="1700" b="1" dirty="0" err="1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narcotraficantes</a:t>
            </a:r>
            <a:r>
              <a:rPr lang="en-US" sz="1700" b="1" dirty="0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 </a:t>
            </a:r>
            <a:r>
              <a:rPr lang="en-US" sz="1700" b="1" dirty="0" err="1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están</a:t>
            </a:r>
            <a:r>
              <a:rPr lang="en-US" sz="1700" b="1" dirty="0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 </a:t>
            </a:r>
            <a:r>
              <a:rPr lang="en-US" sz="1700" b="1" dirty="0" err="1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inundando</a:t>
            </a:r>
            <a:r>
              <a:rPr lang="en-US" sz="1700" b="1" dirty="0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 a </a:t>
            </a:r>
            <a:r>
              <a:rPr lang="en-US" sz="1700" b="1" dirty="0" err="1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los</a:t>
            </a:r>
            <a:r>
              <a:rPr lang="en-US" sz="1700" b="1" dirty="0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 </a:t>
            </a:r>
            <a:r>
              <a:rPr lang="en-US" sz="1700" b="1" dirty="0" err="1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Estados</a:t>
            </a:r>
            <a:r>
              <a:rPr lang="en-US" sz="1700" b="1" dirty="0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 Unidos con </a:t>
            </a:r>
            <a:r>
              <a:rPr lang="en-US" sz="1700" b="1" dirty="0" err="1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píldoras</a:t>
            </a:r>
            <a:r>
              <a:rPr lang="en-US" sz="1700" b="1" dirty="0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 falsas </a:t>
            </a:r>
            <a:r>
              <a:rPr lang="en-US" sz="1700" b="1" dirty="0" err="1">
                <a:solidFill>
                  <a:srgbClr val="00317A"/>
                </a:solidFill>
                <a:latin typeface="Poppins" panose="00000500000000000000" pitchFamily="2" charset="0"/>
                <a:ea typeface="Microsoft JhengHei UI" panose="020B0604030504040204" pitchFamily="34" charset="-120"/>
                <a:cs typeface="Poppins" panose="00000500000000000000" pitchFamily="2" charset="0"/>
              </a:rPr>
              <a:t>mortales</a:t>
            </a:r>
            <a:endParaRPr lang="en-ID" sz="1700" b="1" dirty="0">
              <a:solidFill>
                <a:srgbClr val="00317A"/>
              </a:solidFill>
              <a:latin typeface="Poppins" panose="00000500000000000000" pitchFamily="2" charset="0"/>
              <a:ea typeface="Microsoft JhengHei UI" panose="020B0604030504040204" pitchFamily="34" charset="-120"/>
              <a:cs typeface="Poppins" panose="000005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7467F0-8E51-0764-324A-398652B8879B}"/>
              </a:ext>
            </a:extLst>
          </p:cNvPr>
          <p:cNvSpPr txBox="1"/>
          <p:nvPr/>
        </p:nvSpPr>
        <p:spPr>
          <a:xfrm>
            <a:off x="212690" y="574074"/>
            <a:ext cx="11710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imitador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aterrador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0EDDE3-4CF5-170F-E9BD-B28FC6367EB3}"/>
              </a:ext>
            </a:extLst>
          </p:cNvPr>
          <p:cNvSpPr txBox="1"/>
          <p:nvPr/>
        </p:nvSpPr>
        <p:spPr>
          <a:xfrm>
            <a:off x="568510" y="2523664"/>
            <a:ext cx="10734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Las redes de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narcotraficantes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fabrican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pastillas falsas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masivamente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y las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comercializan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como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pastillas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legales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de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prescripción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médica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para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engañar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al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público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Americano.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071C61-A20F-A981-3642-816529E93A87}"/>
              </a:ext>
            </a:extLst>
          </p:cNvPr>
          <p:cNvSpPr txBox="1"/>
          <p:nvPr/>
        </p:nvSpPr>
        <p:spPr>
          <a:xfrm>
            <a:off x="568510" y="3472825"/>
            <a:ext cx="10847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Las pastillas falsas son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fáciles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de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comprar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, y son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ampliamente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adquiribles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. A menudo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contienen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fentanilo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o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metanfetamina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, y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pueden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ser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mortales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19AD78-542F-D41B-A31B-BC2BCDFB408A}"/>
              </a:ext>
            </a:extLst>
          </p:cNvPr>
          <p:cNvSpPr txBox="1"/>
          <p:nvPr/>
        </p:nvSpPr>
        <p:spPr>
          <a:xfrm>
            <a:off x="568511" y="4312869"/>
            <a:ext cx="108473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Las pastillas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recetables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falsas son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fácilmente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accesibles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y a menudo se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venden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en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redes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sociales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y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plataformas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de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comercio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electrónico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. Por lo que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están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al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alcance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de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cualquier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persona con un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teléfono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inteligente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incluyendo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a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menores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de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edad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8C5D70-E105-029E-512F-D4B9EFDBA621}"/>
              </a:ext>
            </a:extLst>
          </p:cNvPr>
          <p:cNvSpPr txBox="1"/>
          <p:nvPr/>
        </p:nvSpPr>
        <p:spPr>
          <a:xfrm>
            <a:off x="568511" y="5387913"/>
            <a:ext cx="10847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Las pastillas falsas se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fabrican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para que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parezcan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opiáceos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recetados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como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la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oxicodona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(Oxycontin®, Percocet®), la </a:t>
            </a:r>
            <a:r>
              <a:rPr lang="en-US" sz="1400" b="1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hidrocodona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(Vicodin®) y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el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alprazolam (Xanax®), o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estimulantes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como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las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anfetaminas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Poppins" pitchFamily="2" charset="77"/>
                <a:cs typeface="Poppins" pitchFamily="2" charset="77"/>
              </a:rPr>
              <a:t> (Adderall®).</a:t>
            </a:r>
          </a:p>
        </p:txBody>
      </p:sp>
    </p:spTree>
    <p:extLst>
      <p:ext uri="{BB962C8B-B14F-4D97-AF65-F5344CB8AC3E}">
        <p14:creationId xmlns:p14="http://schemas.microsoft.com/office/powerpoint/2010/main" val="3347301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61CBFA2-A604-2CD2-ACEC-BF0C00A02BEE}"/>
              </a:ext>
            </a:extLst>
          </p:cNvPr>
          <p:cNvSpPr/>
          <p:nvPr/>
        </p:nvSpPr>
        <p:spPr>
          <a:xfrm>
            <a:off x="6003235" y="0"/>
            <a:ext cx="6188765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17B8596-75B0-B415-33C2-5BEE15BC126F}"/>
              </a:ext>
            </a:extLst>
          </p:cNvPr>
          <p:cNvCxnSpPr/>
          <p:nvPr/>
        </p:nvCxnSpPr>
        <p:spPr>
          <a:xfrm>
            <a:off x="781803" y="2983128"/>
            <a:ext cx="754743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EE088AC8-7C39-216A-EFD0-373882BE6073}"/>
              </a:ext>
            </a:extLst>
          </p:cNvPr>
          <p:cNvSpPr txBox="1"/>
          <p:nvPr/>
        </p:nvSpPr>
        <p:spPr>
          <a:xfrm>
            <a:off x="654203" y="1749469"/>
            <a:ext cx="50769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¿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Qué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es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“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Arcoiris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” o “Rainbow”?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7A5013A-3A65-B1AF-AF95-C6ED3270BCE0}"/>
              </a:ext>
            </a:extLst>
          </p:cNvPr>
          <p:cNvSpPr txBox="1"/>
          <p:nvPr/>
        </p:nvSpPr>
        <p:spPr>
          <a:xfrm>
            <a:off x="654204" y="3517321"/>
            <a:ext cx="470979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“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Arcoiris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” o “Rainbow” se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presenta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colores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brillantes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y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puede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utilizarse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forma de pastillas o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polvo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que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contienen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ilícito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0CC7E0-320B-DC72-45A8-A9DB7B8392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1" r="27884"/>
          <a:stretch/>
        </p:blipFill>
        <p:spPr>
          <a:xfrm>
            <a:off x="6003235" y="0"/>
            <a:ext cx="6188764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14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99E661-8EF2-3FD8-94DD-9904779AC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5" y="5548"/>
            <a:ext cx="12172269" cy="68462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1E953AE-B4F0-036A-41B5-83909EF56A57}"/>
              </a:ext>
            </a:extLst>
          </p:cNvPr>
          <p:cNvSpPr txBox="1"/>
          <p:nvPr/>
        </p:nvSpPr>
        <p:spPr>
          <a:xfrm>
            <a:off x="0" y="713169"/>
            <a:ext cx="12172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Actividad</a:t>
            </a:r>
            <a:r>
              <a:rPr lang="en-US" sz="36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  <a:r>
              <a:rPr lang="en-US" sz="36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Hablemos</a:t>
            </a:r>
            <a:r>
              <a:rPr lang="en-US" sz="36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6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sobre</a:t>
            </a:r>
            <a:r>
              <a:rPr lang="en-US" sz="36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6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colores</a:t>
            </a:r>
            <a:endParaRPr lang="en-ID" sz="3600" b="1" dirty="0">
              <a:solidFill>
                <a:srgbClr val="063498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FF6194-8F0B-6B20-FD8A-377DC3088708}"/>
              </a:ext>
            </a:extLst>
          </p:cNvPr>
          <p:cNvSpPr txBox="1"/>
          <p:nvPr/>
        </p:nvSpPr>
        <p:spPr>
          <a:xfrm>
            <a:off x="5895899" y="2269096"/>
            <a:ext cx="5317969" cy="1105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ID" sz="30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¿</a:t>
            </a:r>
            <a:r>
              <a:rPr lang="en-ID" sz="30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Qué</a:t>
            </a:r>
            <a:r>
              <a:rPr lang="en-ID" sz="30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 </a:t>
            </a:r>
            <a:r>
              <a:rPr lang="en-ID" sz="30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otros</a:t>
            </a:r>
            <a:r>
              <a:rPr lang="en-ID" sz="30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 </a:t>
            </a:r>
            <a:r>
              <a:rPr lang="en-ID" sz="30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productos</a:t>
            </a:r>
            <a:r>
              <a:rPr lang="en-ID" sz="30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 </a:t>
            </a:r>
            <a:r>
              <a:rPr lang="en-ID" sz="30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tienen</a:t>
            </a:r>
            <a:r>
              <a:rPr lang="en-ID" sz="30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 </a:t>
            </a:r>
            <a:r>
              <a:rPr lang="en-ID" sz="30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colores</a:t>
            </a:r>
            <a:r>
              <a:rPr lang="en-ID" sz="30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 </a:t>
            </a:r>
            <a:r>
              <a:rPr lang="en-ID" sz="30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llamativos</a:t>
            </a:r>
            <a:r>
              <a:rPr lang="en-ID" sz="30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?</a:t>
            </a:r>
            <a:endParaRPr lang="en-ID" sz="3000" b="1" dirty="0">
              <a:solidFill>
                <a:schemeClr val="accent1"/>
              </a:solidFill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5388D9-9704-3CD9-6C22-724FBA7D426D}"/>
              </a:ext>
            </a:extLst>
          </p:cNvPr>
          <p:cNvSpPr txBox="1"/>
          <p:nvPr/>
        </p:nvSpPr>
        <p:spPr>
          <a:xfrm>
            <a:off x="5895899" y="4360542"/>
            <a:ext cx="5208025" cy="1603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ID" sz="29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¿Por </a:t>
            </a:r>
            <a:r>
              <a:rPr lang="en-ID" sz="29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qué</a:t>
            </a:r>
            <a:r>
              <a:rPr lang="en-ID" sz="29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 las pastillas </a:t>
            </a:r>
            <a:r>
              <a:rPr lang="en-ID" sz="29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ilegales</a:t>
            </a:r>
            <a:r>
              <a:rPr lang="en-ID" sz="29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 se </a:t>
            </a:r>
            <a:r>
              <a:rPr lang="en-ID" sz="29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fabrican</a:t>
            </a:r>
            <a:r>
              <a:rPr lang="en-ID" sz="29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 </a:t>
            </a:r>
            <a:r>
              <a:rPr lang="en-ID" sz="29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en</a:t>
            </a:r>
            <a:r>
              <a:rPr lang="en-ID" sz="29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 </a:t>
            </a:r>
            <a:r>
              <a:rPr lang="en-ID" sz="29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colores</a:t>
            </a:r>
            <a:r>
              <a:rPr lang="en-ID" sz="29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 tan </a:t>
            </a:r>
            <a:r>
              <a:rPr lang="en-ID" sz="2900" b="1" dirty="0" err="1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llamativos</a:t>
            </a:r>
            <a:r>
              <a:rPr lang="en-ID" sz="2900" b="1" dirty="0">
                <a:solidFill>
                  <a:schemeClr val="accent1"/>
                </a:solidFill>
                <a:effectLst/>
                <a:latin typeface="Poppins SemiBold" pitchFamily="2" charset="77"/>
                <a:cs typeface="Poppins SemiBold" pitchFamily="2" charset="7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523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F58D66-08C6-6EAE-8EB9-35FA2258C2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696"/>
            <a:ext cx="12191997" cy="685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494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03F286-7A3A-A3A1-65E5-C9E8654CE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3235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CCB201-BC84-FF40-9615-0D867C24B3E0}"/>
              </a:ext>
            </a:extLst>
          </p:cNvPr>
          <p:cNvSpPr txBox="1"/>
          <p:nvPr/>
        </p:nvSpPr>
        <p:spPr>
          <a:xfrm>
            <a:off x="0" y="461294"/>
            <a:ext cx="12182753" cy="861774"/>
          </a:xfrm>
          <a:prstGeom prst="rect">
            <a:avLst/>
          </a:prstGeom>
          <a:noFill/>
          <a:effectLst>
            <a:outerShdw dist="12700" dir="5400000" algn="t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Comparación</a:t>
            </a:r>
            <a:r>
              <a:rPr lang="en-US" sz="25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del </a:t>
            </a:r>
            <a:r>
              <a:rPr lang="en-US" sz="25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numero</a:t>
            </a:r>
            <a:r>
              <a:rPr lang="en-US" sz="25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US" sz="25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muertes</a:t>
            </a:r>
            <a:r>
              <a:rPr lang="en-US" sz="25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5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por</a:t>
            </a:r>
            <a:r>
              <a:rPr lang="en-US" sz="25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5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endParaRPr lang="en-US" sz="2500" b="1" dirty="0">
              <a:solidFill>
                <a:srgbClr val="063498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US" sz="25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US" sz="25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5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Estados</a:t>
            </a:r>
            <a:r>
              <a:rPr lang="en-US" sz="25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Unidos.  (</a:t>
            </a:r>
            <a:r>
              <a:rPr lang="en-US" sz="25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US" sz="25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5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todas</a:t>
            </a:r>
            <a:r>
              <a:rPr lang="en-US" sz="25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las </a:t>
            </a:r>
            <a:r>
              <a:rPr lang="en-US" sz="25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edades</a:t>
            </a:r>
            <a:r>
              <a:rPr lang="en-US" sz="25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endParaRPr lang="en-ID" sz="2500" b="1" dirty="0">
              <a:solidFill>
                <a:srgbClr val="063498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911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0363C78-5B86-A352-F21D-A8A43C6190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48" y="5553"/>
            <a:ext cx="12182749" cy="685210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CCB201-BC84-FF40-9615-0D867C24B3E0}"/>
              </a:ext>
            </a:extLst>
          </p:cNvPr>
          <p:cNvSpPr txBox="1"/>
          <p:nvPr/>
        </p:nvSpPr>
        <p:spPr>
          <a:xfrm>
            <a:off x="0" y="562094"/>
            <a:ext cx="12182753" cy="538609"/>
          </a:xfrm>
          <a:prstGeom prst="rect">
            <a:avLst/>
          </a:prstGeom>
          <a:noFill/>
          <a:effectLst>
            <a:outerShdw dist="12700" dir="5400000" algn="t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9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Señales</a:t>
            </a:r>
            <a:r>
              <a:rPr lang="en-US" sz="29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US" sz="29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lang="en-US" sz="29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9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sobredosis</a:t>
            </a:r>
            <a:r>
              <a:rPr lang="en-US" sz="29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US" sz="29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opiáceos</a:t>
            </a:r>
            <a:endParaRPr lang="en-US" sz="2900" b="1" dirty="0">
              <a:solidFill>
                <a:srgbClr val="063498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276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9AA13E-7979-0B90-183E-525D4B63DB8E}"/>
              </a:ext>
            </a:extLst>
          </p:cNvPr>
          <p:cNvSpPr txBox="1"/>
          <p:nvPr/>
        </p:nvSpPr>
        <p:spPr>
          <a:xfrm>
            <a:off x="3001618" y="2196371"/>
            <a:ext cx="2746041" cy="501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00F3EF"/>
                </a:solidFill>
                <a:latin typeface="Montserrat" panose="00000500000000000000" pitchFamily="2" charset="0"/>
              </a:rPr>
              <a:t>QUE </a:t>
            </a:r>
            <a:r>
              <a:rPr lang="en-US" sz="2000" b="1" u="sng" dirty="0">
                <a:solidFill>
                  <a:srgbClr val="00F3EF"/>
                </a:solidFill>
                <a:latin typeface="Montserrat" panose="00000500000000000000" pitchFamily="2" charset="0"/>
              </a:rPr>
              <a:t>NO</a:t>
            </a:r>
            <a:r>
              <a:rPr lang="en-US" sz="2000" b="1" dirty="0">
                <a:solidFill>
                  <a:srgbClr val="00F3EF"/>
                </a:solidFill>
                <a:latin typeface="Montserrat" panose="00000500000000000000" pitchFamily="2" charset="0"/>
              </a:rPr>
              <a:t> HACER</a:t>
            </a:r>
            <a:endParaRPr lang="en-ID" sz="2000" b="1" dirty="0">
              <a:solidFill>
                <a:srgbClr val="00F3EF"/>
              </a:solidFill>
              <a:latin typeface="Montserrat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BA8E10-DEC0-E9CA-B912-E746FCB76DB3}"/>
              </a:ext>
            </a:extLst>
          </p:cNvPr>
          <p:cNvSpPr txBox="1"/>
          <p:nvPr/>
        </p:nvSpPr>
        <p:spPr>
          <a:xfrm>
            <a:off x="3001617" y="2928901"/>
            <a:ext cx="2626099" cy="2973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No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abandone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la persona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endParaRPr lang="en-ID" sz="1400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No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espere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ver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si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"se le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pasa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".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endParaRPr lang="en-ID" sz="1400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No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deje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la persona a la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mitad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la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calle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o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frente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un hospital.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A09AA1-D83E-9601-B4CA-5A79F55BCC04}"/>
              </a:ext>
            </a:extLst>
          </p:cNvPr>
          <p:cNvSpPr txBox="1"/>
          <p:nvPr/>
        </p:nvSpPr>
        <p:spPr>
          <a:xfrm>
            <a:off x="0" y="746822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caso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sobredosis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..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1D008109-BEB4-0079-69CF-09737A862C8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2" t="10595" r="24391" b="9648"/>
          <a:stretch/>
        </p:blipFill>
        <p:spPr>
          <a:xfrm>
            <a:off x="398864" y="2514141"/>
            <a:ext cx="2392362" cy="3451225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DE5B64F-6E3A-0FB7-8915-AD7D0119B487}"/>
              </a:ext>
            </a:extLst>
          </p:cNvPr>
          <p:cNvSpPr txBox="1"/>
          <p:nvPr/>
        </p:nvSpPr>
        <p:spPr>
          <a:xfrm>
            <a:off x="8452419" y="2134966"/>
            <a:ext cx="2746041" cy="501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00F3EF"/>
                </a:solidFill>
                <a:latin typeface="Montserrat" panose="00000500000000000000" pitchFamily="2" charset="0"/>
              </a:rPr>
              <a:t>QUE </a:t>
            </a:r>
            <a:r>
              <a:rPr lang="en-US" sz="2000" b="1" u="sng" dirty="0">
                <a:solidFill>
                  <a:srgbClr val="00F3EF"/>
                </a:solidFill>
                <a:latin typeface="Montserrat" panose="00000500000000000000" pitchFamily="2" charset="0"/>
              </a:rPr>
              <a:t>HACER</a:t>
            </a:r>
            <a:endParaRPr lang="en-ID" sz="2000" b="1" u="sng" dirty="0">
              <a:solidFill>
                <a:srgbClr val="00F3EF"/>
              </a:solidFill>
              <a:latin typeface="Montserrat" panose="000005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D6CD01-0901-CB8F-6BD1-8015DEA64AC3}"/>
              </a:ext>
            </a:extLst>
          </p:cNvPr>
          <p:cNvSpPr txBox="1"/>
          <p:nvPr/>
        </p:nvSpPr>
        <p:spPr>
          <a:xfrm>
            <a:off x="8463306" y="2928901"/>
            <a:ext cx="3423895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Llame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inmediato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al 911</a:t>
            </a:r>
          </a:p>
          <a:p>
            <a:pPr marL="285750" indent="-285750">
              <a:buFont typeface="Wingdings" pitchFamily="2" charset="2"/>
              <a:buChar char="v"/>
            </a:pPr>
            <a:endParaRPr lang="en-ID" sz="1400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Administre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Naloxona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por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ejemplo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Narcan),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si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lo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tiene</a:t>
            </a:r>
            <a:endParaRPr lang="en-ID" sz="1400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en-ID" sz="1400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Intente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mantener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la persona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despierta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y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respirando</a:t>
            </a:r>
            <a:endParaRPr lang="en-ID" sz="1400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en-ID" sz="1400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Acueste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la persona de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lado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para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evitar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que se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ahogue</a:t>
            </a:r>
            <a:endParaRPr lang="en-ID" sz="1400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en-ID" sz="1400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Quédese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con la persona hasta que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llegue</a:t>
            </a:r>
            <a:r>
              <a:rPr lang="en-ID" sz="1400" dirty="0">
                <a:solidFill>
                  <a:schemeClr val="bg1">
                    <a:lumMod val="9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ayuda</a:t>
            </a:r>
            <a:r>
              <a:rPr lang="en-ID" sz="1400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400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emergencia</a:t>
            </a:r>
            <a:endParaRPr lang="en-ID" sz="1400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2529209-7A9F-F3E9-047B-E69794C82235}"/>
              </a:ext>
            </a:extLst>
          </p:cNvPr>
          <p:cNvSpPr/>
          <p:nvPr/>
        </p:nvSpPr>
        <p:spPr>
          <a:xfrm>
            <a:off x="1145037" y="2134966"/>
            <a:ext cx="889907" cy="889907"/>
          </a:xfrm>
          <a:prstGeom prst="roundRect">
            <a:avLst/>
          </a:prstGeom>
          <a:solidFill>
            <a:srgbClr val="FF7B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Multiply 21">
            <a:extLst>
              <a:ext uri="{FF2B5EF4-FFF2-40B4-BE49-F238E27FC236}">
                <a16:creationId xmlns:a16="http://schemas.microsoft.com/office/drawing/2014/main" id="{38A8B2A3-CEF1-09DD-7CD5-0D78F447F972}"/>
              </a:ext>
            </a:extLst>
          </p:cNvPr>
          <p:cNvSpPr/>
          <p:nvPr/>
        </p:nvSpPr>
        <p:spPr>
          <a:xfrm>
            <a:off x="1132790" y="2134966"/>
            <a:ext cx="914400" cy="914400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1" name="Picture Placeholder 29">
            <a:extLst>
              <a:ext uri="{FF2B5EF4-FFF2-40B4-BE49-F238E27FC236}">
                <a16:creationId xmlns:a16="http://schemas.microsoft.com/office/drawing/2014/main" id="{FE77810E-38B7-9675-CCC6-86E870E19D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" r="1323"/>
          <a:stretch/>
        </p:blipFill>
        <p:spPr>
          <a:xfrm>
            <a:off x="5885287" y="2514141"/>
            <a:ext cx="2392362" cy="3451225"/>
          </a:xfrm>
          <a:custGeom>
            <a:avLst/>
            <a:gdLst>
              <a:gd name="connsiteX0" fmla="*/ 53795 w 1435293"/>
              <a:gd name="connsiteY0" fmla="*/ 0 h 1534396"/>
              <a:gd name="connsiteX1" fmla="*/ 1381498 w 1435293"/>
              <a:gd name="connsiteY1" fmla="*/ 0 h 1534396"/>
              <a:gd name="connsiteX2" fmla="*/ 1435293 w 1435293"/>
              <a:gd name="connsiteY2" fmla="*/ 53795 h 1534396"/>
              <a:gd name="connsiteX3" fmla="*/ 1435293 w 1435293"/>
              <a:gd name="connsiteY3" fmla="*/ 1480601 h 1534396"/>
              <a:gd name="connsiteX4" fmla="*/ 1381498 w 1435293"/>
              <a:gd name="connsiteY4" fmla="*/ 1534396 h 1534396"/>
              <a:gd name="connsiteX5" fmla="*/ 53795 w 1435293"/>
              <a:gd name="connsiteY5" fmla="*/ 1534396 h 1534396"/>
              <a:gd name="connsiteX6" fmla="*/ 0 w 1435293"/>
              <a:gd name="connsiteY6" fmla="*/ 1480601 h 1534396"/>
              <a:gd name="connsiteX7" fmla="*/ 0 w 1435293"/>
              <a:gd name="connsiteY7" fmla="*/ 53795 h 1534396"/>
              <a:gd name="connsiteX8" fmla="*/ 53795 w 1435293"/>
              <a:gd name="connsiteY8" fmla="*/ 0 h 1534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5293" h="1534396">
                <a:moveTo>
                  <a:pt x="53795" y="0"/>
                </a:moveTo>
                <a:lnTo>
                  <a:pt x="1381498" y="0"/>
                </a:lnTo>
                <a:cubicBezTo>
                  <a:pt x="1411208" y="0"/>
                  <a:pt x="1435293" y="24085"/>
                  <a:pt x="1435293" y="53795"/>
                </a:cubicBezTo>
                <a:lnTo>
                  <a:pt x="1435293" y="1480601"/>
                </a:lnTo>
                <a:cubicBezTo>
                  <a:pt x="1435293" y="1510311"/>
                  <a:pt x="1411208" y="1534396"/>
                  <a:pt x="1381498" y="1534396"/>
                </a:cubicBezTo>
                <a:lnTo>
                  <a:pt x="53795" y="1534396"/>
                </a:lnTo>
                <a:cubicBezTo>
                  <a:pt x="24085" y="1534396"/>
                  <a:pt x="0" y="1510311"/>
                  <a:pt x="0" y="1480601"/>
                </a:cubicBezTo>
                <a:lnTo>
                  <a:pt x="0" y="53795"/>
                </a:lnTo>
                <a:cubicBezTo>
                  <a:pt x="0" y="24085"/>
                  <a:pt x="24085" y="0"/>
                  <a:pt x="53795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7414C8F3-907F-5946-4761-D3E631F6E75D}"/>
              </a:ext>
            </a:extLst>
          </p:cNvPr>
          <p:cNvSpPr/>
          <p:nvPr/>
        </p:nvSpPr>
        <p:spPr>
          <a:xfrm>
            <a:off x="6620187" y="2134966"/>
            <a:ext cx="889907" cy="88990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6C78421-6894-81B0-FDC9-496A3EF8C547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6761705" y="2298359"/>
            <a:ext cx="668286" cy="55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3063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B4A09AA1-D83E-9601-B4CA-5A79F55BCC04}"/>
              </a:ext>
            </a:extLst>
          </p:cNvPr>
          <p:cNvSpPr txBox="1"/>
          <p:nvPr/>
        </p:nvSpPr>
        <p:spPr>
          <a:xfrm>
            <a:off x="3434071" y="746822"/>
            <a:ext cx="5323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Como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salvar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vida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D6CD01-0901-CB8F-6BD1-8015DEA64AC3}"/>
              </a:ext>
            </a:extLst>
          </p:cNvPr>
          <p:cNvSpPr txBox="1"/>
          <p:nvPr/>
        </p:nvSpPr>
        <p:spPr>
          <a:xfrm>
            <a:off x="6313251" y="2361400"/>
            <a:ext cx="5224816" cy="2135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Medicamentos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como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NARCAN® Spray Nasal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pueden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invertir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>
                <a:solidFill>
                  <a:schemeClr val="bg1">
                    <a:lumMod val="9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y </a:t>
            </a:r>
            <a:r>
              <a:rPr lang="en-ID" dirty="0" err="1">
                <a:solidFill>
                  <a:schemeClr val="bg1">
                    <a:lumMod val="9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controlar</a:t>
            </a:r>
            <a:r>
              <a:rPr lang="en-ID" dirty="0">
                <a:solidFill>
                  <a:schemeClr val="bg1">
                    <a:lumMod val="9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los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efectos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sobredosis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por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opiáceos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restaurando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la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respiración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mientras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se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espera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la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llegada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del personal de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emergencia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645166-4E2D-87B1-543D-2D6264634F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" r="1657"/>
          <a:stretch/>
        </p:blipFill>
        <p:spPr>
          <a:xfrm>
            <a:off x="581560" y="2143578"/>
            <a:ext cx="5395291" cy="411074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89029B-D502-B9F1-7C43-DD19D09D0CC7}"/>
              </a:ext>
            </a:extLst>
          </p:cNvPr>
          <p:cNvCxnSpPr/>
          <p:nvPr/>
        </p:nvCxnSpPr>
        <p:spPr>
          <a:xfrm>
            <a:off x="6733387" y="6189479"/>
            <a:ext cx="4893463" cy="0"/>
          </a:xfrm>
          <a:prstGeom prst="line">
            <a:avLst/>
          </a:prstGeom>
          <a:ln w="22225"/>
          <a:effectLst>
            <a:outerShdw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6BB9C772-1B6E-AE10-F608-4EDA496820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7063" y="5002261"/>
            <a:ext cx="1872342" cy="121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40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E729B3-F0B9-3085-3CB3-C15702E524D5}"/>
              </a:ext>
            </a:extLst>
          </p:cNvPr>
          <p:cNvSpPr txBox="1"/>
          <p:nvPr/>
        </p:nvSpPr>
        <p:spPr>
          <a:xfrm>
            <a:off x="6135458" y="1640052"/>
            <a:ext cx="548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ver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¿Por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qué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hablamos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del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2E6483-43A1-434D-DCD7-6B7FC0C908CA}"/>
              </a:ext>
            </a:extLst>
          </p:cNvPr>
          <p:cNvCxnSpPr/>
          <p:nvPr/>
        </p:nvCxnSpPr>
        <p:spPr>
          <a:xfrm>
            <a:off x="6217347" y="2921986"/>
            <a:ext cx="777923" cy="0"/>
          </a:xfrm>
          <a:prstGeom prst="line">
            <a:avLst/>
          </a:prstGeom>
          <a:ln w="38100">
            <a:solidFill>
              <a:srgbClr val="0031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473CA0B-CDE6-464D-7850-C1021658C888}"/>
              </a:ext>
            </a:extLst>
          </p:cNvPr>
          <p:cNvSpPr txBox="1"/>
          <p:nvPr/>
        </p:nvSpPr>
        <p:spPr>
          <a:xfrm>
            <a:off x="6119562" y="3404609"/>
            <a:ext cx="5148336" cy="272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en-ID" sz="2000" b="1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itchFamily="2" charset="77"/>
                <a:cs typeface="Poppins" pitchFamily="2" charset="77"/>
              </a:rPr>
              <a:t>Porque</a:t>
            </a:r>
            <a:r>
              <a:rPr lang="en-ID" sz="2000" b="1" dirty="0">
                <a:solidFill>
                  <a:schemeClr val="accent1">
                    <a:lumMod val="75000"/>
                  </a:schemeClr>
                </a:solidFill>
                <a:effectLst/>
                <a:latin typeface="Poppins" pitchFamily="2" charset="77"/>
                <a:cs typeface="Poppins" pitchFamily="2" charset="77"/>
              </a:rPr>
              <a:t> …</a:t>
            </a:r>
          </a:p>
          <a:p>
            <a:pPr algn="just">
              <a:lnSpc>
                <a:spcPts val="1900"/>
              </a:lnSpc>
            </a:pPr>
            <a:endParaRPr lang="en-ID" sz="14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lnSpc>
                <a:spcPts val="2000"/>
              </a:lnSpc>
            </a:pP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Muchos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jóvenes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saben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acerca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del tabaco,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alcohol y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otras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drogas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pero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no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saben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mucho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sobre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Muchos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adultos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tampoco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saben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mucho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acerca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esta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droga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</a:p>
          <a:p>
            <a:pPr>
              <a:lnSpc>
                <a:spcPts val="2000"/>
              </a:lnSpc>
            </a:pPr>
            <a:endParaRPr lang="en-ID" sz="16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lnSpc>
                <a:spcPts val="2000"/>
              </a:lnSpc>
            </a:pP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Mereces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y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debes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saber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qué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es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cómo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puede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afectarte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ti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y 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tus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amigos, y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qué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hacer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si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alguien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sufre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sobredosis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  <a:endParaRPr lang="en-ID" sz="1600" dirty="0">
              <a:solidFill>
                <a:schemeClr val="accent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AB6A6075-2C75-2F4B-47BF-5EA890726FB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0" r="16054"/>
          <a:stretch/>
        </p:blipFill>
        <p:spPr>
          <a:xfrm>
            <a:off x="0" y="4"/>
            <a:ext cx="5574353" cy="6857997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852F560-DB3E-BE51-ACA2-50FA40C16730}"/>
              </a:ext>
            </a:extLst>
          </p:cNvPr>
          <p:cNvSpPr/>
          <p:nvPr/>
        </p:nvSpPr>
        <p:spPr>
          <a:xfrm>
            <a:off x="11414441" y="0"/>
            <a:ext cx="777559" cy="7474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8B28499-6FDD-0E6E-9627-957FE884A55E}"/>
              </a:ext>
            </a:extLst>
          </p:cNvPr>
          <p:cNvGrpSpPr/>
          <p:nvPr/>
        </p:nvGrpSpPr>
        <p:grpSpPr>
          <a:xfrm>
            <a:off x="11045638" y="368973"/>
            <a:ext cx="737606" cy="761921"/>
            <a:chOff x="16564827" y="8502010"/>
            <a:chExt cx="1342041" cy="1386281"/>
          </a:xfrm>
          <a:solidFill>
            <a:srgbClr val="BAC8E5"/>
          </a:solidFill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30EC7A6-D2A9-58B7-5AD6-5421FB16B50E}"/>
                </a:ext>
              </a:extLst>
            </p:cNvPr>
            <p:cNvSpPr/>
            <p:nvPr/>
          </p:nvSpPr>
          <p:spPr>
            <a:xfrm rot="5400000">
              <a:off x="17772379" y="9336538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AF256E7-7873-E8FA-2BB2-C5ADEE389EA3}"/>
                </a:ext>
              </a:extLst>
            </p:cNvPr>
            <p:cNvSpPr/>
            <p:nvPr/>
          </p:nvSpPr>
          <p:spPr>
            <a:xfrm rot="5400000">
              <a:off x="17372748" y="9336538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CED4189-0A7C-FA88-D887-4A326B23E687}"/>
                </a:ext>
              </a:extLst>
            </p:cNvPr>
            <p:cNvSpPr/>
            <p:nvPr/>
          </p:nvSpPr>
          <p:spPr>
            <a:xfrm rot="5400000">
              <a:off x="17364089" y="975380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D34B2F4-4CD6-07F3-2E84-0F4FD0DB78AA}"/>
                </a:ext>
              </a:extLst>
            </p:cNvPr>
            <p:cNvSpPr/>
            <p:nvPr/>
          </p:nvSpPr>
          <p:spPr>
            <a:xfrm rot="5400000">
              <a:off x="17768482" y="975380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C668DDD-DB7A-CD34-59FC-F37320D4349A}"/>
                </a:ext>
              </a:extLst>
            </p:cNvPr>
            <p:cNvSpPr/>
            <p:nvPr/>
          </p:nvSpPr>
          <p:spPr>
            <a:xfrm rot="5400000">
              <a:off x="17772379" y="8502010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11D8ABA-5F79-B041-2FEE-FAD9551D7E2F}"/>
                </a:ext>
              </a:extLst>
            </p:cNvPr>
            <p:cNvSpPr/>
            <p:nvPr/>
          </p:nvSpPr>
          <p:spPr>
            <a:xfrm rot="5400000">
              <a:off x="17372748" y="8502010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6B03B84-B558-A81A-75C2-03D16BAB33CF}"/>
                </a:ext>
              </a:extLst>
            </p:cNvPr>
            <p:cNvSpPr/>
            <p:nvPr/>
          </p:nvSpPr>
          <p:spPr>
            <a:xfrm rot="5400000">
              <a:off x="17364089" y="8919274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8DD60DD-0D34-A34D-10BC-72BAB9EC6FBD}"/>
                </a:ext>
              </a:extLst>
            </p:cNvPr>
            <p:cNvSpPr/>
            <p:nvPr/>
          </p:nvSpPr>
          <p:spPr>
            <a:xfrm rot="5400000">
              <a:off x="17768482" y="8919274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C70EE00-52A2-56C7-D811-B16C77F72AD8}"/>
                </a:ext>
              </a:extLst>
            </p:cNvPr>
            <p:cNvSpPr/>
            <p:nvPr/>
          </p:nvSpPr>
          <p:spPr>
            <a:xfrm rot="5400000">
              <a:off x="16973117" y="9336538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F2365DD-2C23-7E3E-1954-FCF69B433858}"/>
                </a:ext>
              </a:extLst>
            </p:cNvPr>
            <p:cNvSpPr/>
            <p:nvPr/>
          </p:nvSpPr>
          <p:spPr>
            <a:xfrm rot="5400000">
              <a:off x="16573486" y="9336538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185AF85-D200-43CE-DC83-78BA30B102F6}"/>
                </a:ext>
              </a:extLst>
            </p:cNvPr>
            <p:cNvSpPr/>
            <p:nvPr/>
          </p:nvSpPr>
          <p:spPr>
            <a:xfrm rot="5400000">
              <a:off x="16564827" y="975380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1A5CE64-3284-2F6F-2B99-2C7898340D2E}"/>
                </a:ext>
              </a:extLst>
            </p:cNvPr>
            <p:cNvSpPr/>
            <p:nvPr/>
          </p:nvSpPr>
          <p:spPr>
            <a:xfrm rot="5400000">
              <a:off x="16969220" y="975380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8947256-DEB1-217C-B447-CC60F9CB87A7}"/>
                </a:ext>
              </a:extLst>
            </p:cNvPr>
            <p:cNvSpPr/>
            <p:nvPr/>
          </p:nvSpPr>
          <p:spPr>
            <a:xfrm rot="5400000">
              <a:off x="16973117" y="8502010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029D494-6859-4BB8-84ED-0FFF2AFC6FD7}"/>
                </a:ext>
              </a:extLst>
            </p:cNvPr>
            <p:cNvSpPr/>
            <p:nvPr/>
          </p:nvSpPr>
          <p:spPr>
            <a:xfrm rot="5400000">
              <a:off x="16573486" y="8502010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80E24BF-9760-63F2-64DE-69DDA190A6BA}"/>
                </a:ext>
              </a:extLst>
            </p:cNvPr>
            <p:cNvSpPr/>
            <p:nvPr/>
          </p:nvSpPr>
          <p:spPr>
            <a:xfrm rot="5400000">
              <a:off x="16564827" y="8919274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4A8A542-E1A8-24DF-4448-E6E74E3D32A1}"/>
                </a:ext>
              </a:extLst>
            </p:cNvPr>
            <p:cNvSpPr/>
            <p:nvPr/>
          </p:nvSpPr>
          <p:spPr>
            <a:xfrm rot="5400000">
              <a:off x="16969220" y="8919274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3812100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99E661-8EF2-3FD8-94DD-9904779AC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15" y="0"/>
            <a:ext cx="12169769" cy="68573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BB8BE2-50A0-86D8-75D1-38CEE3E7F128}"/>
              </a:ext>
            </a:extLst>
          </p:cNvPr>
          <p:cNvSpPr txBox="1"/>
          <p:nvPr/>
        </p:nvSpPr>
        <p:spPr>
          <a:xfrm>
            <a:off x="6319602" y="609593"/>
            <a:ext cx="5208025" cy="984885"/>
          </a:xfrm>
          <a:prstGeom prst="rect">
            <a:avLst/>
          </a:prstGeom>
          <a:noFill/>
          <a:effectLst>
            <a:outerShdw dist="12700" dir="5400000" algn="t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9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Cómo</a:t>
            </a:r>
            <a:r>
              <a:rPr lang="en-US" sz="29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9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actúa</a:t>
            </a:r>
            <a:r>
              <a:rPr lang="en-US" sz="29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la </a:t>
            </a:r>
            <a:r>
              <a:rPr lang="en-US" sz="29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Naloxona</a:t>
            </a:r>
            <a:r>
              <a:rPr lang="en-US" sz="29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(Narcan) </a:t>
            </a:r>
            <a:r>
              <a:rPr lang="en-US" sz="29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US" sz="29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9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US" sz="2900" b="1" dirty="0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900" b="1" dirty="0" err="1">
                <a:solidFill>
                  <a:srgbClr val="06349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cerebro</a:t>
            </a:r>
            <a:endParaRPr lang="en-ID" sz="2900" b="1" dirty="0">
              <a:solidFill>
                <a:srgbClr val="063498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A4FC0B-65D7-E076-9331-349CD4F9CA62}"/>
              </a:ext>
            </a:extLst>
          </p:cNvPr>
          <p:cNvSpPr txBox="1"/>
          <p:nvPr/>
        </p:nvSpPr>
        <p:spPr>
          <a:xfrm>
            <a:off x="6638074" y="1791018"/>
            <a:ext cx="52080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La </a:t>
            </a:r>
            <a:r>
              <a:rPr lang="en-ID" sz="2000" b="1" dirty="0" err="1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Naloxona</a:t>
            </a:r>
            <a:r>
              <a:rPr lang="en-ID" sz="2000" b="1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 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(</a:t>
            </a:r>
            <a:r>
              <a:rPr lang="en-ID" sz="2000" dirty="0" err="1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conocida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 </a:t>
            </a:r>
            <a:r>
              <a:rPr lang="en-ID" sz="2000" dirty="0" err="1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por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 </a:t>
            </a:r>
            <a:r>
              <a:rPr lang="en-ID" sz="2000" dirty="0" err="1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muchos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 </a:t>
            </a:r>
            <a:r>
              <a:rPr lang="en-ID" sz="2000" dirty="0" err="1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como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 </a:t>
            </a:r>
            <a:r>
              <a:rPr lang="en-ID" sz="2000" b="1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Narcan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) </a:t>
            </a:r>
            <a:r>
              <a:rPr lang="en-ID" sz="2000" dirty="0" err="1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puede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 </a:t>
            </a:r>
            <a:r>
              <a:rPr lang="en-ID" sz="2000" dirty="0" err="1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utilizarse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 para la </a:t>
            </a:r>
            <a:r>
              <a:rPr lang="en-ID" sz="2000" dirty="0" err="1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invertir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 </a:t>
            </a:r>
            <a:r>
              <a:rPr lang="en-ID" sz="2000" dirty="0" err="1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una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 </a:t>
            </a:r>
            <a:r>
              <a:rPr lang="en-ID" sz="2000" dirty="0" err="1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sobredosis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 de </a:t>
            </a:r>
            <a:r>
              <a:rPr lang="en-ID" sz="2000" dirty="0" err="1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opiáceos</a:t>
            </a:r>
            <a:r>
              <a:rPr lang="en-ID" sz="2000" dirty="0">
                <a:solidFill>
                  <a:srgbClr val="0070C0"/>
                </a:solidFill>
                <a:effectLst/>
                <a:latin typeface="Poppins" pitchFamily="2" charset="77"/>
                <a:cs typeface="Poppins" pitchFamily="2" charset="77"/>
              </a:rPr>
              <a:t>. </a:t>
            </a:r>
            <a:endParaRPr lang="en-ID" sz="2000" b="1" dirty="0">
              <a:solidFill>
                <a:schemeClr val="accent6"/>
              </a:solidFill>
              <a:effectLst/>
              <a:latin typeface="Poppins SemiBold" pitchFamily="2" charset="77"/>
              <a:cs typeface="Poppi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778294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B4A09AA1-D83E-9601-B4CA-5A79F55BCC04}"/>
              </a:ext>
            </a:extLst>
          </p:cNvPr>
          <p:cNvSpPr txBox="1"/>
          <p:nvPr/>
        </p:nvSpPr>
        <p:spPr>
          <a:xfrm>
            <a:off x="0" y="746822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Ayuda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para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gente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que se ha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hecho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adicta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D6CD01-0901-CB8F-6BD1-8015DEA64AC3}"/>
              </a:ext>
            </a:extLst>
          </p:cNvPr>
          <p:cNvSpPr txBox="1"/>
          <p:nvPr/>
        </p:nvSpPr>
        <p:spPr>
          <a:xfrm>
            <a:off x="6540025" y="2518234"/>
            <a:ext cx="5169544" cy="3566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Los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medicamentos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para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trastorno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por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consumo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opiáceos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(MOUD) o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tratamiento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asistido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con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medicamentos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(MAT)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pueden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combinarse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con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terapia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conducta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endParaRPr lang="en-ID" sz="800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Metadona</a:t>
            </a:r>
            <a:endParaRPr lang="en-ID" b="0" i="0" dirty="0">
              <a:solidFill>
                <a:schemeClr val="bg1">
                  <a:lumMod val="9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Buprenorfina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(Suboxone®/ Subutex®)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en-ID" b="0" i="0" dirty="0" err="1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Naltrexona</a:t>
            </a:r>
            <a:r>
              <a:rPr lang="en-ID" b="0" i="0" dirty="0">
                <a:solidFill>
                  <a:schemeClr val="bg1">
                    <a:lumMod val="9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(Vivitrol®)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645166-4E2D-87B1-543D-2D6264634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7496" y="2175662"/>
            <a:ext cx="5607049" cy="411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689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val 50">
            <a:extLst>
              <a:ext uri="{FF2B5EF4-FFF2-40B4-BE49-F238E27FC236}">
                <a16:creationId xmlns:a16="http://schemas.microsoft.com/office/drawing/2014/main" id="{FAF24F1A-A788-4452-24D9-2E98758158AC}"/>
              </a:ext>
            </a:extLst>
          </p:cNvPr>
          <p:cNvSpPr/>
          <p:nvPr/>
        </p:nvSpPr>
        <p:spPr>
          <a:xfrm>
            <a:off x="915266" y="2962680"/>
            <a:ext cx="696091" cy="696091"/>
          </a:xfrm>
          <a:prstGeom prst="ellipse">
            <a:avLst/>
          </a:prstGeom>
          <a:solidFill>
            <a:srgbClr val="3ECB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ECBF4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679618-1AD2-6CF0-6F9F-8553FC312337}"/>
              </a:ext>
            </a:extLst>
          </p:cNvPr>
          <p:cNvSpPr txBox="1"/>
          <p:nvPr/>
        </p:nvSpPr>
        <p:spPr>
          <a:xfrm>
            <a:off x="833378" y="947896"/>
            <a:ext cx="52016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¿</a:t>
            </a:r>
            <a:r>
              <a:rPr lang="en-US" sz="3200" b="1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Cuál</a:t>
            </a:r>
            <a:r>
              <a:rPr lang="en-US" sz="3200" b="1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es la </a:t>
            </a:r>
            <a:r>
              <a:rPr lang="en-US" sz="3200" b="1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mejor</a:t>
            </a:r>
            <a:r>
              <a:rPr lang="en-US" sz="3200" b="1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forma </a:t>
            </a:r>
            <a:r>
              <a:rPr lang="en-US" sz="3200" b="1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mantenerse</a:t>
            </a:r>
            <a:r>
              <a:rPr lang="en-US" sz="3200" b="1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seguro</a:t>
            </a:r>
            <a:r>
              <a:rPr lang="en-US" sz="3200" b="1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D9C78E7-FF05-5B3E-345B-431A8BF2CD2E}"/>
              </a:ext>
            </a:extLst>
          </p:cNvPr>
          <p:cNvCxnSpPr/>
          <p:nvPr/>
        </p:nvCxnSpPr>
        <p:spPr>
          <a:xfrm>
            <a:off x="915266" y="2229830"/>
            <a:ext cx="777923" cy="0"/>
          </a:xfrm>
          <a:prstGeom prst="line">
            <a:avLst/>
          </a:prstGeom>
          <a:ln w="38100">
            <a:solidFill>
              <a:srgbClr val="0031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00C0A51-1739-FD4F-17C7-721673ACC747}"/>
              </a:ext>
            </a:extLst>
          </p:cNvPr>
          <p:cNvSpPr txBox="1"/>
          <p:nvPr/>
        </p:nvSpPr>
        <p:spPr>
          <a:xfrm>
            <a:off x="1862819" y="2848143"/>
            <a:ext cx="4015466" cy="3186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No tomes pastillas al azar. Los amigos o la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familia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pueden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ofrecerte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pastilla al azar o un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medicamento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que no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hayan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recetado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Lo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mejor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es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decir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“no”.</a:t>
            </a:r>
          </a:p>
          <a:p>
            <a:pPr>
              <a:lnSpc>
                <a:spcPts val="2200"/>
              </a:lnSpc>
            </a:pPr>
            <a:endParaRPr lang="en-ID" sz="16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lnSpc>
                <a:spcPts val="2200"/>
              </a:lnSpc>
            </a:pPr>
            <a:endParaRPr lang="en-ID" sz="16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lnSpc>
                <a:spcPts val="2200"/>
              </a:lnSpc>
            </a:pP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es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información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importante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pPr>
              <a:lnSpc>
                <a:spcPts val="2200"/>
              </a:lnSpc>
            </a:pP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Si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recetan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analgésicos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tómalos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EXACTAMENTE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como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lo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indique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un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profesional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médico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autorizado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EF2451C-5E79-CA60-6324-8A26F4C12EA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6" r="14424"/>
          <a:stretch/>
        </p:blipFill>
        <p:spPr>
          <a:xfrm>
            <a:off x="6467475" y="2293938"/>
            <a:ext cx="2293938" cy="4187825"/>
          </a:xfrm>
        </p:spPr>
      </p:pic>
      <p:pic>
        <p:nvPicPr>
          <p:cNvPr id="8" name="Picture Placeholder 6">
            <a:extLst>
              <a:ext uri="{FF2B5EF4-FFF2-40B4-BE49-F238E27FC236}">
                <a16:creationId xmlns:a16="http://schemas.microsoft.com/office/drawing/2014/main" id="{66221EFC-70C8-8072-2BB1-14C084AE59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5" r="14765"/>
          <a:stretch/>
        </p:blipFill>
        <p:spPr>
          <a:xfrm>
            <a:off x="9064684" y="721762"/>
            <a:ext cx="2293938" cy="4187825"/>
          </a:xfrm>
          <a:custGeom>
            <a:avLst/>
            <a:gdLst>
              <a:gd name="connsiteX0" fmla="*/ 0 w 2293257"/>
              <a:gd name="connsiteY0" fmla="*/ 0 h 2788874"/>
              <a:gd name="connsiteX1" fmla="*/ 2293257 w 2293257"/>
              <a:gd name="connsiteY1" fmla="*/ 0 h 2788874"/>
              <a:gd name="connsiteX2" fmla="*/ 2293257 w 2293257"/>
              <a:gd name="connsiteY2" fmla="*/ 2788874 h 2788874"/>
              <a:gd name="connsiteX3" fmla="*/ 0 w 2293257"/>
              <a:gd name="connsiteY3" fmla="*/ 2788874 h 278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257" h="2788874">
                <a:moveTo>
                  <a:pt x="0" y="0"/>
                </a:moveTo>
                <a:lnTo>
                  <a:pt x="2293257" y="0"/>
                </a:lnTo>
                <a:lnTo>
                  <a:pt x="2293257" y="2788874"/>
                </a:lnTo>
                <a:lnTo>
                  <a:pt x="0" y="278887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589598-1EF8-C791-62F5-74B14636681D}"/>
              </a:ext>
            </a:extLst>
          </p:cNvPr>
          <p:cNvSpPr/>
          <p:nvPr/>
        </p:nvSpPr>
        <p:spPr>
          <a:xfrm>
            <a:off x="10778008" y="6046492"/>
            <a:ext cx="1413992" cy="811508"/>
          </a:xfrm>
          <a:prstGeom prst="rect">
            <a:avLst/>
          </a:prstGeom>
          <a:solidFill>
            <a:srgbClr val="3ECBF4">
              <a:alpha val="338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7CEBC14-BB10-DE34-D422-5AD2C2C42B2D}"/>
              </a:ext>
            </a:extLst>
          </p:cNvPr>
          <p:cNvGrpSpPr/>
          <p:nvPr/>
        </p:nvGrpSpPr>
        <p:grpSpPr>
          <a:xfrm>
            <a:off x="10177867" y="5735237"/>
            <a:ext cx="1200282" cy="622509"/>
            <a:chOff x="7407977" y="1537855"/>
            <a:chExt cx="2107239" cy="1092889"/>
          </a:xfrm>
          <a:solidFill>
            <a:srgbClr val="1E5CE3">
              <a:alpha val="48000"/>
            </a:srgbClr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CDFD0F8-9ABD-F63F-AB3A-F9AD22BBE217}"/>
                </a:ext>
              </a:extLst>
            </p:cNvPr>
            <p:cNvSpPr/>
            <p:nvPr/>
          </p:nvSpPr>
          <p:spPr>
            <a:xfrm>
              <a:off x="740797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9581ED0-B18B-1393-2E88-063601AB5933}"/>
                </a:ext>
              </a:extLst>
            </p:cNvPr>
            <p:cNvSpPr/>
            <p:nvPr/>
          </p:nvSpPr>
          <p:spPr>
            <a:xfrm>
              <a:off x="740797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30405B0-5C14-65D7-8F85-F4A15E13AED0}"/>
                </a:ext>
              </a:extLst>
            </p:cNvPr>
            <p:cNvSpPr/>
            <p:nvPr/>
          </p:nvSpPr>
          <p:spPr>
            <a:xfrm>
              <a:off x="769075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36DAE2A-EA02-88D0-1730-9ABB21979480}"/>
                </a:ext>
              </a:extLst>
            </p:cNvPr>
            <p:cNvSpPr/>
            <p:nvPr/>
          </p:nvSpPr>
          <p:spPr>
            <a:xfrm>
              <a:off x="769075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712448F-9E85-EB3E-80E3-E79DBD548A1C}"/>
                </a:ext>
              </a:extLst>
            </p:cNvPr>
            <p:cNvSpPr/>
            <p:nvPr/>
          </p:nvSpPr>
          <p:spPr>
            <a:xfrm>
              <a:off x="797130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DF64676-4342-3ECB-D645-6777C24A954D}"/>
                </a:ext>
              </a:extLst>
            </p:cNvPr>
            <p:cNvSpPr/>
            <p:nvPr/>
          </p:nvSpPr>
          <p:spPr>
            <a:xfrm>
              <a:off x="797130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E596DD1-E762-7163-7454-6547FE770080}"/>
                </a:ext>
              </a:extLst>
            </p:cNvPr>
            <p:cNvSpPr/>
            <p:nvPr/>
          </p:nvSpPr>
          <p:spPr>
            <a:xfrm>
              <a:off x="825407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9E0284A-2568-C77F-3698-121FE2F7CBFB}"/>
                </a:ext>
              </a:extLst>
            </p:cNvPr>
            <p:cNvSpPr/>
            <p:nvPr/>
          </p:nvSpPr>
          <p:spPr>
            <a:xfrm>
              <a:off x="825407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BFAFEDA-4382-400E-7C39-5AB998F8CDB1}"/>
                </a:ext>
              </a:extLst>
            </p:cNvPr>
            <p:cNvSpPr/>
            <p:nvPr/>
          </p:nvSpPr>
          <p:spPr>
            <a:xfrm>
              <a:off x="853462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980FE48-8B40-55E7-F567-AF436356BC43}"/>
                </a:ext>
              </a:extLst>
            </p:cNvPr>
            <p:cNvSpPr/>
            <p:nvPr/>
          </p:nvSpPr>
          <p:spPr>
            <a:xfrm>
              <a:off x="853462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C736002-D373-AD75-2D42-B89CDE75F618}"/>
                </a:ext>
              </a:extLst>
            </p:cNvPr>
            <p:cNvSpPr/>
            <p:nvPr/>
          </p:nvSpPr>
          <p:spPr>
            <a:xfrm>
              <a:off x="881740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84B9B36-FCAE-5BCD-FA87-15D121D2AACA}"/>
                </a:ext>
              </a:extLst>
            </p:cNvPr>
            <p:cNvSpPr/>
            <p:nvPr/>
          </p:nvSpPr>
          <p:spPr>
            <a:xfrm>
              <a:off x="881740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3E092A1-A1E9-4717-0C3C-9E3649DDB375}"/>
                </a:ext>
              </a:extLst>
            </p:cNvPr>
            <p:cNvSpPr/>
            <p:nvPr/>
          </p:nvSpPr>
          <p:spPr>
            <a:xfrm>
              <a:off x="909795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50AF655-B724-146A-18AC-916CFB3534FF}"/>
                </a:ext>
              </a:extLst>
            </p:cNvPr>
            <p:cNvSpPr/>
            <p:nvPr/>
          </p:nvSpPr>
          <p:spPr>
            <a:xfrm>
              <a:off x="909795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894CEF-EB4D-24A6-93C6-38613300D787}"/>
                </a:ext>
              </a:extLst>
            </p:cNvPr>
            <p:cNvSpPr/>
            <p:nvPr/>
          </p:nvSpPr>
          <p:spPr>
            <a:xfrm>
              <a:off x="938072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90E42ED-2EFA-6EA1-4909-76EF1254BA63}"/>
                </a:ext>
              </a:extLst>
            </p:cNvPr>
            <p:cNvSpPr/>
            <p:nvPr/>
          </p:nvSpPr>
          <p:spPr>
            <a:xfrm>
              <a:off x="938072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C49B12D-0AB1-417B-00CA-F4812380A2DB}"/>
                </a:ext>
              </a:extLst>
            </p:cNvPr>
            <p:cNvSpPr/>
            <p:nvPr/>
          </p:nvSpPr>
          <p:spPr>
            <a:xfrm>
              <a:off x="740797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F437540-778D-CEDA-FFE5-5BE13686692A}"/>
                </a:ext>
              </a:extLst>
            </p:cNvPr>
            <p:cNvSpPr/>
            <p:nvPr/>
          </p:nvSpPr>
          <p:spPr>
            <a:xfrm>
              <a:off x="740797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8086A00-7B4A-2232-5530-1EAA141F41F7}"/>
                </a:ext>
              </a:extLst>
            </p:cNvPr>
            <p:cNvSpPr/>
            <p:nvPr/>
          </p:nvSpPr>
          <p:spPr>
            <a:xfrm>
              <a:off x="769075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AFC616C-D999-10DB-3BAC-AEE3D3658FC1}"/>
                </a:ext>
              </a:extLst>
            </p:cNvPr>
            <p:cNvSpPr/>
            <p:nvPr/>
          </p:nvSpPr>
          <p:spPr>
            <a:xfrm>
              <a:off x="769075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2CBD2B9-5395-0DE8-D516-54779D0CB679}"/>
                </a:ext>
              </a:extLst>
            </p:cNvPr>
            <p:cNvSpPr/>
            <p:nvPr/>
          </p:nvSpPr>
          <p:spPr>
            <a:xfrm>
              <a:off x="797130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2D8BEC5B-9BBC-0131-6AAA-6A1698C2537C}"/>
                </a:ext>
              </a:extLst>
            </p:cNvPr>
            <p:cNvSpPr/>
            <p:nvPr/>
          </p:nvSpPr>
          <p:spPr>
            <a:xfrm>
              <a:off x="797130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BA8E1B0-FFF5-0937-3DD7-1047A1AF6404}"/>
                </a:ext>
              </a:extLst>
            </p:cNvPr>
            <p:cNvSpPr/>
            <p:nvPr/>
          </p:nvSpPr>
          <p:spPr>
            <a:xfrm>
              <a:off x="825407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97CE72C-BACC-7E58-0CDE-69F63BF75CA9}"/>
                </a:ext>
              </a:extLst>
            </p:cNvPr>
            <p:cNvSpPr/>
            <p:nvPr/>
          </p:nvSpPr>
          <p:spPr>
            <a:xfrm>
              <a:off x="825407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40B06AB-1DAD-36DE-219B-3A047D61383D}"/>
                </a:ext>
              </a:extLst>
            </p:cNvPr>
            <p:cNvSpPr/>
            <p:nvPr/>
          </p:nvSpPr>
          <p:spPr>
            <a:xfrm>
              <a:off x="853462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BBE0B28-77DB-744A-65FA-64B9A89BFC0B}"/>
                </a:ext>
              </a:extLst>
            </p:cNvPr>
            <p:cNvSpPr/>
            <p:nvPr/>
          </p:nvSpPr>
          <p:spPr>
            <a:xfrm>
              <a:off x="853462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CE797A5A-F419-4175-58AB-16FE2F745311}"/>
                </a:ext>
              </a:extLst>
            </p:cNvPr>
            <p:cNvSpPr/>
            <p:nvPr/>
          </p:nvSpPr>
          <p:spPr>
            <a:xfrm>
              <a:off x="881740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90F23E1-A842-06A6-9CC4-B304B18F822A}"/>
                </a:ext>
              </a:extLst>
            </p:cNvPr>
            <p:cNvSpPr/>
            <p:nvPr/>
          </p:nvSpPr>
          <p:spPr>
            <a:xfrm>
              <a:off x="881740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B17D211-9118-9742-6218-0A0CEBF07E61}"/>
                </a:ext>
              </a:extLst>
            </p:cNvPr>
            <p:cNvSpPr/>
            <p:nvPr/>
          </p:nvSpPr>
          <p:spPr>
            <a:xfrm>
              <a:off x="909795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FE613A6-291F-9BE7-AA8D-F4E2CCE4F5C0}"/>
                </a:ext>
              </a:extLst>
            </p:cNvPr>
            <p:cNvSpPr/>
            <p:nvPr/>
          </p:nvSpPr>
          <p:spPr>
            <a:xfrm>
              <a:off x="909795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DA2907D-9DCB-A546-9120-83B4AE7B7471}"/>
                </a:ext>
              </a:extLst>
            </p:cNvPr>
            <p:cNvSpPr/>
            <p:nvPr/>
          </p:nvSpPr>
          <p:spPr>
            <a:xfrm>
              <a:off x="938072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D1CCC59-B2D4-53C0-538C-8E7532FACAB8}"/>
                </a:ext>
              </a:extLst>
            </p:cNvPr>
            <p:cNvSpPr/>
            <p:nvPr/>
          </p:nvSpPr>
          <p:spPr>
            <a:xfrm>
              <a:off x="938072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FE79BBCF-5323-ECDE-6192-41CCCA5B0576}"/>
              </a:ext>
            </a:extLst>
          </p:cNvPr>
          <p:cNvSpPr txBox="1"/>
          <p:nvPr/>
        </p:nvSpPr>
        <p:spPr>
          <a:xfrm>
            <a:off x="1102616" y="3048596"/>
            <a:ext cx="440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F0E416C-956C-E491-0B3E-218D0B3D7B9B}"/>
              </a:ext>
            </a:extLst>
          </p:cNvPr>
          <p:cNvSpPr/>
          <p:nvPr/>
        </p:nvSpPr>
        <p:spPr>
          <a:xfrm>
            <a:off x="915266" y="4911796"/>
            <a:ext cx="696091" cy="696091"/>
          </a:xfrm>
          <a:prstGeom prst="ellipse">
            <a:avLst/>
          </a:prstGeom>
          <a:solidFill>
            <a:srgbClr val="3ECB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ECBF4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7DE936-BDCC-D8F0-7660-8784429C68D8}"/>
              </a:ext>
            </a:extLst>
          </p:cNvPr>
          <p:cNvSpPr txBox="1"/>
          <p:nvPr/>
        </p:nvSpPr>
        <p:spPr>
          <a:xfrm>
            <a:off x="1054490" y="4997712"/>
            <a:ext cx="440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4D02CC8-B9AA-30E1-A0BA-F5DD435AB8BC}"/>
              </a:ext>
            </a:extLst>
          </p:cNvPr>
          <p:cNvSpPr/>
          <p:nvPr/>
        </p:nvSpPr>
        <p:spPr>
          <a:xfrm>
            <a:off x="6723974" y="5515793"/>
            <a:ext cx="696091" cy="696091"/>
          </a:xfrm>
          <a:prstGeom prst="ellipse">
            <a:avLst/>
          </a:prstGeom>
          <a:solidFill>
            <a:srgbClr val="3ECB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ECBF4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6A7FFF7-7759-D00E-28BB-EC4C24235C66}"/>
              </a:ext>
            </a:extLst>
          </p:cNvPr>
          <p:cNvSpPr txBox="1"/>
          <p:nvPr/>
        </p:nvSpPr>
        <p:spPr>
          <a:xfrm>
            <a:off x="6911324" y="5601709"/>
            <a:ext cx="440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5CF746E-1502-5158-EBE3-7E91B8B59EAE}"/>
              </a:ext>
            </a:extLst>
          </p:cNvPr>
          <p:cNvSpPr/>
          <p:nvPr/>
        </p:nvSpPr>
        <p:spPr>
          <a:xfrm>
            <a:off x="10436118" y="3133436"/>
            <a:ext cx="696091" cy="696091"/>
          </a:xfrm>
          <a:prstGeom prst="ellipse">
            <a:avLst/>
          </a:prstGeom>
          <a:solidFill>
            <a:srgbClr val="3ECB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ECBF4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3505A75-5C6B-239E-5366-6B313E2E92FE}"/>
              </a:ext>
            </a:extLst>
          </p:cNvPr>
          <p:cNvSpPr txBox="1"/>
          <p:nvPr/>
        </p:nvSpPr>
        <p:spPr>
          <a:xfrm>
            <a:off x="10575342" y="3219352"/>
            <a:ext cx="440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03522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679618-1AD2-6CF0-6F9F-8553FC312337}"/>
              </a:ext>
            </a:extLst>
          </p:cNvPr>
          <p:cNvSpPr txBox="1"/>
          <p:nvPr/>
        </p:nvSpPr>
        <p:spPr>
          <a:xfrm>
            <a:off x="833378" y="947896"/>
            <a:ext cx="5044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Actividad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Opcional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D9C78E7-FF05-5B3E-345B-431A8BF2CD2E}"/>
              </a:ext>
            </a:extLst>
          </p:cNvPr>
          <p:cNvCxnSpPr/>
          <p:nvPr/>
        </p:nvCxnSpPr>
        <p:spPr>
          <a:xfrm>
            <a:off x="915266" y="1692419"/>
            <a:ext cx="777923" cy="0"/>
          </a:xfrm>
          <a:prstGeom prst="line">
            <a:avLst/>
          </a:prstGeom>
          <a:ln w="38100">
            <a:solidFill>
              <a:srgbClr val="0031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00C0A51-1739-FD4F-17C7-721673ACC747}"/>
              </a:ext>
            </a:extLst>
          </p:cNvPr>
          <p:cNvSpPr txBox="1"/>
          <p:nvPr/>
        </p:nvSpPr>
        <p:spPr>
          <a:xfrm>
            <a:off x="841698" y="2056812"/>
            <a:ext cx="6875350" cy="3856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Los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alumnos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secundaria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también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corren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riesgo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verse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perjudicados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por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grupos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(o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individualmente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),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diseñen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un cartel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dirigido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sus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compañeros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para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informarles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sobre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cómo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mantenerse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salvo del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pPr>
              <a:lnSpc>
                <a:spcPts val="2100"/>
              </a:lnSpc>
            </a:pP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Si hay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tiempo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todos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pueden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mostrar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sus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carteles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pPr>
              <a:lnSpc>
                <a:spcPts val="2100"/>
              </a:lnSpc>
            </a:pPr>
            <a:endParaRPr lang="en-ID" sz="16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lnSpc>
                <a:spcPts val="2100"/>
              </a:lnSpc>
            </a:pP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He </a:t>
            </a:r>
            <a:r>
              <a:rPr lang="en-ID" sz="1600" b="1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aquí</a:t>
            </a: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1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algunos</a:t>
            </a: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1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consejos</a:t>
            </a: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:</a:t>
            </a:r>
          </a:p>
          <a:p>
            <a:pPr>
              <a:lnSpc>
                <a:spcPts val="2100"/>
              </a:lnSpc>
            </a:pPr>
            <a:endParaRPr lang="en-ID" sz="12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lnSpc>
                <a:spcPts val="2100"/>
              </a:lnSpc>
              <a:buFont typeface="Wingdings" pitchFamily="2" charset="2"/>
              <a:buChar char="v"/>
            </a:pP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Utilizar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tácticas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miedo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lenguaje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amenazador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o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aterrador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) no es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forma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eficaz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hacen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entender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jóvenes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pPr marL="285750" indent="-285750">
              <a:lnSpc>
                <a:spcPts val="2100"/>
              </a:lnSpc>
              <a:buFont typeface="Wingdings" pitchFamily="2" charset="2"/>
              <a:buChar char="v"/>
            </a:pP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Los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jóvenes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prefieren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hechos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honestos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y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directos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</a:p>
          <a:p>
            <a:pPr marL="285750" indent="-285750">
              <a:lnSpc>
                <a:spcPts val="2100"/>
              </a:lnSpc>
              <a:buFont typeface="Wingdings" pitchFamily="2" charset="2"/>
              <a:buChar char="v"/>
            </a:pP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No </a:t>
            </a:r>
            <a:r>
              <a:rPr lang="en-ID" sz="1600" b="1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incluya</a:t>
            </a: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1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imágenes</a:t>
            </a: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600" b="1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drogas</a:t>
            </a: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1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ni</a:t>
            </a: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personas </a:t>
            </a:r>
            <a:r>
              <a:rPr lang="en-ID" sz="1600" b="1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tomándolas</a:t>
            </a: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Insista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lo que la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gente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debe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hacer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(NO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lo que no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debe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hacer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).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589598-1EF8-C791-62F5-74B14636681D}"/>
              </a:ext>
            </a:extLst>
          </p:cNvPr>
          <p:cNvSpPr/>
          <p:nvPr/>
        </p:nvSpPr>
        <p:spPr>
          <a:xfrm>
            <a:off x="10778008" y="6046492"/>
            <a:ext cx="1413992" cy="811508"/>
          </a:xfrm>
          <a:prstGeom prst="rect">
            <a:avLst/>
          </a:prstGeom>
          <a:solidFill>
            <a:srgbClr val="3ECBF4">
              <a:alpha val="338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7CEBC14-BB10-DE34-D422-5AD2C2C42B2D}"/>
              </a:ext>
            </a:extLst>
          </p:cNvPr>
          <p:cNvGrpSpPr/>
          <p:nvPr/>
        </p:nvGrpSpPr>
        <p:grpSpPr>
          <a:xfrm>
            <a:off x="10177867" y="5735237"/>
            <a:ext cx="1200282" cy="622509"/>
            <a:chOff x="7407977" y="1537855"/>
            <a:chExt cx="2107239" cy="1092889"/>
          </a:xfrm>
          <a:solidFill>
            <a:srgbClr val="1E5CE3">
              <a:alpha val="48000"/>
            </a:srgbClr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CDFD0F8-9ABD-F63F-AB3A-F9AD22BBE217}"/>
                </a:ext>
              </a:extLst>
            </p:cNvPr>
            <p:cNvSpPr/>
            <p:nvPr/>
          </p:nvSpPr>
          <p:spPr>
            <a:xfrm>
              <a:off x="740797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9581ED0-B18B-1393-2E88-063601AB5933}"/>
                </a:ext>
              </a:extLst>
            </p:cNvPr>
            <p:cNvSpPr/>
            <p:nvPr/>
          </p:nvSpPr>
          <p:spPr>
            <a:xfrm>
              <a:off x="740797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30405B0-5C14-65D7-8F85-F4A15E13AED0}"/>
                </a:ext>
              </a:extLst>
            </p:cNvPr>
            <p:cNvSpPr/>
            <p:nvPr/>
          </p:nvSpPr>
          <p:spPr>
            <a:xfrm>
              <a:off x="769075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36DAE2A-EA02-88D0-1730-9ABB21979480}"/>
                </a:ext>
              </a:extLst>
            </p:cNvPr>
            <p:cNvSpPr/>
            <p:nvPr/>
          </p:nvSpPr>
          <p:spPr>
            <a:xfrm>
              <a:off x="769075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712448F-9E85-EB3E-80E3-E79DBD548A1C}"/>
                </a:ext>
              </a:extLst>
            </p:cNvPr>
            <p:cNvSpPr/>
            <p:nvPr/>
          </p:nvSpPr>
          <p:spPr>
            <a:xfrm>
              <a:off x="797130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DF64676-4342-3ECB-D645-6777C24A954D}"/>
                </a:ext>
              </a:extLst>
            </p:cNvPr>
            <p:cNvSpPr/>
            <p:nvPr/>
          </p:nvSpPr>
          <p:spPr>
            <a:xfrm>
              <a:off x="797130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E596DD1-E762-7163-7454-6547FE770080}"/>
                </a:ext>
              </a:extLst>
            </p:cNvPr>
            <p:cNvSpPr/>
            <p:nvPr/>
          </p:nvSpPr>
          <p:spPr>
            <a:xfrm>
              <a:off x="825407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9E0284A-2568-C77F-3698-121FE2F7CBFB}"/>
                </a:ext>
              </a:extLst>
            </p:cNvPr>
            <p:cNvSpPr/>
            <p:nvPr/>
          </p:nvSpPr>
          <p:spPr>
            <a:xfrm>
              <a:off x="825407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BFAFEDA-4382-400E-7C39-5AB998F8CDB1}"/>
                </a:ext>
              </a:extLst>
            </p:cNvPr>
            <p:cNvSpPr/>
            <p:nvPr/>
          </p:nvSpPr>
          <p:spPr>
            <a:xfrm>
              <a:off x="853462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980FE48-8B40-55E7-F567-AF436356BC43}"/>
                </a:ext>
              </a:extLst>
            </p:cNvPr>
            <p:cNvSpPr/>
            <p:nvPr/>
          </p:nvSpPr>
          <p:spPr>
            <a:xfrm>
              <a:off x="853462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C736002-D373-AD75-2D42-B89CDE75F618}"/>
                </a:ext>
              </a:extLst>
            </p:cNvPr>
            <p:cNvSpPr/>
            <p:nvPr/>
          </p:nvSpPr>
          <p:spPr>
            <a:xfrm>
              <a:off x="881740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84B9B36-FCAE-5BCD-FA87-15D121D2AACA}"/>
                </a:ext>
              </a:extLst>
            </p:cNvPr>
            <p:cNvSpPr/>
            <p:nvPr/>
          </p:nvSpPr>
          <p:spPr>
            <a:xfrm>
              <a:off x="881740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3E092A1-A1E9-4717-0C3C-9E3649DDB375}"/>
                </a:ext>
              </a:extLst>
            </p:cNvPr>
            <p:cNvSpPr/>
            <p:nvPr/>
          </p:nvSpPr>
          <p:spPr>
            <a:xfrm>
              <a:off x="909795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50AF655-B724-146A-18AC-916CFB3534FF}"/>
                </a:ext>
              </a:extLst>
            </p:cNvPr>
            <p:cNvSpPr/>
            <p:nvPr/>
          </p:nvSpPr>
          <p:spPr>
            <a:xfrm>
              <a:off x="909795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894CEF-EB4D-24A6-93C6-38613300D787}"/>
                </a:ext>
              </a:extLst>
            </p:cNvPr>
            <p:cNvSpPr/>
            <p:nvPr/>
          </p:nvSpPr>
          <p:spPr>
            <a:xfrm>
              <a:off x="938072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90E42ED-2EFA-6EA1-4909-76EF1254BA63}"/>
                </a:ext>
              </a:extLst>
            </p:cNvPr>
            <p:cNvSpPr/>
            <p:nvPr/>
          </p:nvSpPr>
          <p:spPr>
            <a:xfrm>
              <a:off x="938072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C49B12D-0AB1-417B-00CA-F4812380A2DB}"/>
                </a:ext>
              </a:extLst>
            </p:cNvPr>
            <p:cNvSpPr/>
            <p:nvPr/>
          </p:nvSpPr>
          <p:spPr>
            <a:xfrm>
              <a:off x="740797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F437540-778D-CEDA-FFE5-5BE13686692A}"/>
                </a:ext>
              </a:extLst>
            </p:cNvPr>
            <p:cNvSpPr/>
            <p:nvPr/>
          </p:nvSpPr>
          <p:spPr>
            <a:xfrm>
              <a:off x="740797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8086A00-7B4A-2232-5530-1EAA141F41F7}"/>
                </a:ext>
              </a:extLst>
            </p:cNvPr>
            <p:cNvSpPr/>
            <p:nvPr/>
          </p:nvSpPr>
          <p:spPr>
            <a:xfrm>
              <a:off x="769075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AFC616C-D999-10DB-3BAC-AEE3D3658FC1}"/>
                </a:ext>
              </a:extLst>
            </p:cNvPr>
            <p:cNvSpPr/>
            <p:nvPr/>
          </p:nvSpPr>
          <p:spPr>
            <a:xfrm>
              <a:off x="769075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2CBD2B9-5395-0DE8-D516-54779D0CB679}"/>
                </a:ext>
              </a:extLst>
            </p:cNvPr>
            <p:cNvSpPr/>
            <p:nvPr/>
          </p:nvSpPr>
          <p:spPr>
            <a:xfrm>
              <a:off x="797130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2D8BEC5B-9BBC-0131-6AAA-6A1698C2537C}"/>
                </a:ext>
              </a:extLst>
            </p:cNvPr>
            <p:cNvSpPr/>
            <p:nvPr/>
          </p:nvSpPr>
          <p:spPr>
            <a:xfrm>
              <a:off x="797130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BA8E1B0-FFF5-0937-3DD7-1047A1AF6404}"/>
                </a:ext>
              </a:extLst>
            </p:cNvPr>
            <p:cNvSpPr/>
            <p:nvPr/>
          </p:nvSpPr>
          <p:spPr>
            <a:xfrm>
              <a:off x="825407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97CE72C-BACC-7E58-0CDE-69F63BF75CA9}"/>
                </a:ext>
              </a:extLst>
            </p:cNvPr>
            <p:cNvSpPr/>
            <p:nvPr/>
          </p:nvSpPr>
          <p:spPr>
            <a:xfrm>
              <a:off x="825407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40B06AB-1DAD-36DE-219B-3A047D61383D}"/>
                </a:ext>
              </a:extLst>
            </p:cNvPr>
            <p:cNvSpPr/>
            <p:nvPr/>
          </p:nvSpPr>
          <p:spPr>
            <a:xfrm>
              <a:off x="853462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BBE0B28-77DB-744A-65FA-64B9A89BFC0B}"/>
                </a:ext>
              </a:extLst>
            </p:cNvPr>
            <p:cNvSpPr/>
            <p:nvPr/>
          </p:nvSpPr>
          <p:spPr>
            <a:xfrm>
              <a:off x="853462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CE797A5A-F419-4175-58AB-16FE2F745311}"/>
                </a:ext>
              </a:extLst>
            </p:cNvPr>
            <p:cNvSpPr/>
            <p:nvPr/>
          </p:nvSpPr>
          <p:spPr>
            <a:xfrm>
              <a:off x="881740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90F23E1-A842-06A6-9CC4-B304B18F822A}"/>
                </a:ext>
              </a:extLst>
            </p:cNvPr>
            <p:cNvSpPr/>
            <p:nvPr/>
          </p:nvSpPr>
          <p:spPr>
            <a:xfrm>
              <a:off x="881740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B17D211-9118-9742-6218-0A0CEBF07E61}"/>
                </a:ext>
              </a:extLst>
            </p:cNvPr>
            <p:cNvSpPr/>
            <p:nvPr/>
          </p:nvSpPr>
          <p:spPr>
            <a:xfrm>
              <a:off x="909795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FE613A6-291F-9BE7-AA8D-F4E2CCE4F5C0}"/>
                </a:ext>
              </a:extLst>
            </p:cNvPr>
            <p:cNvSpPr/>
            <p:nvPr/>
          </p:nvSpPr>
          <p:spPr>
            <a:xfrm>
              <a:off x="909795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DA2907D-9DCB-A546-9120-83B4AE7B7471}"/>
                </a:ext>
              </a:extLst>
            </p:cNvPr>
            <p:cNvSpPr/>
            <p:nvPr/>
          </p:nvSpPr>
          <p:spPr>
            <a:xfrm>
              <a:off x="938072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D1CCC59-B2D4-53C0-538C-8E7532FACAB8}"/>
                </a:ext>
              </a:extLst>
            </p:cNvPr>
            <p:cNvSpPr/>
            <p:nvPr/>
          </p:nvSpPr>
          <p:spPr>
            <a:xfrm>
              <a:off x="938072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AE4A0D3-C2D8-55E9-B3EF-F177DEF0C2F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" b="811"/>
          <a:stretch/>
        </p:blipFill>
        <p:spPr>
          <a:xfrm>
            <a:off x="7942322" y="679694"/>
            <a:ext cx="3416300" cy="4191593"/>
          </a:xfrm>
        </p:spPr>
      </p:pic>
    </p:spTree>
    <p:extLst>
      <p:ext uri="{BB962C8B-B14F-4D97-AF65-F5344CB8AC3E}">
        <p14:creationId xmlns:p14="http://schemas.microsoft.com/office/powerpoint/2010/main" val="37280499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679618-1AD2-6CF0-6F9F-8553FC312337}"/>
              </a:ext>
            </a:extLst>
          </p:cNvPr>
          <p:cNvSpPr txBox="1"/>
          <p:nvPr/>
        </p:nvSpPr>
        <p:spPr>
          <a:xfrm>
            <a:off x="698122" y="1179389"/>
            <a:ext cx="6581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Referencias</a:t>
            </a:r>
            <a:r>
              <a:rPr lang="en-US" sz="3200" b="1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y </a:t>
            </a:r>
            <a:r>
              <a:rPr lang="en-US" sz="3200" b="1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ayuda</a:t>
            </a:r>
            <a:r>
              <a:rPr lang="en-US" sz="3200" b="1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US" sz="3200" b="1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línea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D9C78E7-FF05-5B3E-345B-431A8BF2CD2E}"/>
              </a:ext>
            </a:extLst>
          </p:cNvPr>
          <p:cNvCxnSpPr/>
          <p:nvPr/>
        </p:nvCxnSpPr>
        <p:spPr>
          <a:xfrm>
            <a:off x="780010" y="1854494"/>
            <a:ext cx="777923" cy="0"/>
          </a:xfrm>
          <a:prstGeom prst="line">
            <a:avLst/>
          </a:prstGeom>
          <a:ln w="38100">
            <a:solidFill>
              <a:srgbClr val="0031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00C0A51-1739-FD4F-17C7-721673ACC747}"/>
              </a:ext>
            </a:extLst>
          </p:cNvPr>
          <p:cNvSpPr txBox="1"/>
          <p:nvPr/>
        </p:nvSpPr>
        <p:spPr>
          <a:xfrm>
            <a:off x="678595" y="2321280"/>
            <a:ext cx="8301625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3"/>
              </a:rPr>
              <a:t>https://www.dea.gov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4"/>
              </a:rPr>
              <a:t>https://www.dea.gov/onepill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5"/>
              </a:rPr>
              <a:t>https://www.clearvuehealth.com/im/opioidlethaldoses/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6"/>
              </a:rPr>
              <a:t>https://nida.nih.gov/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7"/>
              </a:rPr>
              <a:t>https://drugabusestatistics.org/opioid-epidemic/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8"/>
              </a:rPr>
              <a:t>https://jamanetwork.com/journals/jamainternalmedicine/fullarticle/2542417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9"/>
              </a:rPr>
              <a:t>https://www.cdc.gov/nchs/fastats/deaths.htm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10"/>
              </a:rPr>
              <a:t>https://www.cdc.gov/nchs/data/vsrr/VSRR016.pdf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11"/>
              </a:rPr>
              <a:t>https://www.familiesagainstfentanyl.org/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12"/>
              </a:rPr>
              <a:t>https://wisqars.cdc.gov/fatal-leading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13"/>
              </a:rPr>
              <a:t>https://www.samhsa.gov/medications-substance-use-disorders/medications-counseling-related-conditions/opioid-overdose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14"/>
              </a:rPr>
              <a:t>https://www.justthinktwice.gov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15"/>
              </a:rPr>
              <a:t>https://www.vfhy.org</a:t>
            </a:r>
            <a:r>
              <a:rPr lang="en-ID" sz="1600" b="0" i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D" sz="1600" b="0" i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ID" sz="1100" b="0" i="0">
              <a:solidFill>
                <a:schemeClr val="bg1">
                  <a:lumMod val="50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8" name="Picture Placeholder 6">
            <a:extLst>
              <a:ext uri="{FF2B5EF4-FFF2-40B4-BE49-F238E27FC236}">
                <a16:creationId xmlns:a16="http://schemas.microsoft.com/office/drawing/2014/main" id="{66221EFC-70C8-8072-2BB1-14C084AE5959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0" r="3130"/>
          <a:stretch/>
        </p:blipFill>
        <p:spPr>
          <a:xfrm>
            <a:off x="9221851" y="742702"/>
            <a:ext cx="2293938" cy="4187825"/>
          </a:xfrm>
          <a:custGeom>
            <a:avLst/>
            <a:gdLst>
              <a:gd name="connsiteX0" fmla="*/ 0 w 2293257"/>
              <a:gd name="connsiteY0" fmla="*/ 0 h 2788874"/>
              <a:gd name="connsiteX1" fmla="*/ 2293257 w 2293257"/>
              <a:gd name="connsiteY1" fmla="*/ 0 h 2788874"/>
              <a:gd name="connsiteX2" fmla="*/ 2293257 w 2293257"/>
              <a:gd name="connsiteY2" fmla="*/ 2788874 h 2788874"/>
              <a:gd name="connsiteX3" fmla="*/ 0 w 2293257"/>
              <a:gd name="connsiteY3" fmla="*/ 2788874 h 278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257" h="2788874">
                <a:moveTo>
                  <a:pt x="0" y="0"/>
                </a:moveTo>
                <a:lnTo>
                  <a:pt x="2293257" y="0"/>
                </a:lnTo>
                <a:lnTo>
                  <a:pt x="2293257" y="2788874"/>
                </a:lnTo>
                <a:lnTo>
                  <a:pt x="0" y="278887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589598-1EF8-C791-62F5-74B14636681D}"/>
              </a:ext>
            </a:extLst>
          </p:cNvPr>
          <p:cNvSpPr/>
          <p:nvPr/>
        </p:nvSpPr>
        <p:spPr>
          <a:xfrm>
            <a:off x="10778008" y="6046492"/>
            <a:ext cx="1413992" cy="811508"/>
          </a:xfrm>
          <a:prstGeom prst="rect">
            <a:avLst/>
          </a:prstGeom>
          <a:solidFill>
            <a:srgbClr val="3ECBF4">
              <a:alpha val="338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7CEBC14-BB10-DE34-D422-5AD2C2C42B2D}"/>
              </a:ext>
            </a:extLst>
          </p:cNvPr>
          <p:cNvGrpSpPr/>
          <p:nvPr/>
        </p:nvGrpSpPr>
        <p:grpSpPr>
          <a:xfrm>
            <a:off x="10177867" y="5735237"/>
            <a:ext cx="1200282" cy="622509"/>
            <a:chOff x="7407977" y="1537855"/>
            <a:chExt cx="2107239" cy="1092889"/>
          </a:xfrm>
          <a:solidFill>
            <a:srgbClr val="1E5CE3">
              <a:alpha val="48000"/>
            </a:srgbClr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CDFD0F8-9ABD-F63F-AB3A-F9AD22BBE217}"/>
                </a:ext>
              </a:extLst>
            </p:cNvPr>
            <p:cNvSpPr/>
            <p:nvPr/>
          </p:nvSpPr>
          <p:spPr>
            <a:xfrm>
              <a:off x="740797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9581ED0-B18B-1393-2E88-063601AB5933}"/>
                </a:ext>
              </a:extLst>
            </p:cNvPr>
            <p:cNvSpPr/>
            <p:nvPr/>
          </p:nvSpPr>
          <p:spPr>
            <a:xfrm>
              <a:off x="740797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30405B0-5C14-65D7-8F85-F4A15E13AED0}"/>
                </a:ext>
              </a:extLst>
            </p:cNvPr>
            <p:cNvSpPr/>
            <p:nvPr/>
          </p:nvSpPr>
          <p:spPr>
            <a:xfrm>
              <a:off x="769075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36DAE2A-EA02-88D0-1730-9ABB21979480}"/>
                </a:ext>
              </a:extLst>
            </p:cNvPr>
            <p:cNvSpPr/>
            <p:nvPr/>
          </p:nvSpPr>
          <p:spPr>
            <a:xfrm>
              <a:off x="769075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712448F-9E85-EB3E-80E3-E79DBD548A1C}"/>
                </a:ext>
              </a:extLst>
            </p:cNvPr>
            <p:cNvSpPr/>
            <p:nvPr/>
          </p:nvSpPr>
          <p:spPr>
            <a:xfrm>
              <a:off x="797130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DF64676-4342-3ECB-D645-6777C24A954D}"/>
                </a:ext>
              </a:extLst>
            </p:cNvPr>
            <p:cNvSpPr/>
            <p:nvPr/>
          </p:nvSpPr>
          <p:spPr>
            <a:xfrm>
              <a:off x="797130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E596DD1-E762-7163-7454-6547FE770080}"/>
                </a:ext>
              </a:extLst>
            </p:cNvPr>
            <p:cNvSpPr/>
            <p:nvPr/>
          </p:nvSpPr>
          <p:spPr>
            <a:xfrm>
              <a:off x="825407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9E0284A-2568-C77F-3698-121FE2F7CBFB}"/>
                </a:ext>
              </a:extLst>
            </p:cNvPr>
            <p:cNvSpPr/>
            <p:nvPr/>
          </p:nvSpPr>
          <p:spPr>
            <a:xfrm>
              <a:off x="825407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BFAFEDA-4382-400E-7C39-5AB998F8CDB1}"/>
                </a:ext>
              </a:extLst>
            </p:cNvPr>
            <p:cNvSpPr/>
            <p:nvPr/>
          </p:nvSpPr>
          <p:spPr>
            <a:xfrm>
              <a:off x="853462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980FE48-8B40-55E7-F567-AF436356BC43}"/>
                </a:ext>
              </a:extLst>
            </p:cNvPr>
            <p:cNvSpPr/>
            <p:nvPr/>
          </p:nvSpPr>
          <p:spPr>
            <a:xfrm>
              <a:off x="853462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C736002-D373-AD75-2D42-B89CDE75F618}"/>
                </a:ext>
              </a:extLst>
            </p:cNvPr>
            <p:cNvSpPr/>
            <p:nvPr/>
          </p:nvSpPr>
          <p:spPr>
            <a:xfrm>
              <a:off x="881740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84B9B36-FCAE-5BCD-FA87-15D121D2AACA}"/>
                </a:ext>
              </a:extLst>
            </p:cNvPr>
            <p:cNvSpPr/>
            <p:nvPr/>
          </p:nvSpPr>
          <p:spPr>
            <a:xfrm>
              <a:off x="881740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3E092A1-A1E9-4717-0C3C-9E3649DDB375}"/>
                </a:ext>
              </a:extLst>
            </p:cNvPr>
            <p:cNvSpPr/>
            <p:nvPr/>
          </p:nvSpPr>
          <p:spPr>
            <a:xfrm>
              <a:off x="909795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50AF655-B724-146A-18AC-916CFB3534FF}"/>
                </a:ext>
              </a:extLst>
            </p:cNvPr>
            <p:cNvSpPr/>
            <p:nvPr/>
          </p:nvSpPr>
          <p:spPr>
            <a:xfrm>
              <a:off x="909795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894CEF-EB4D-24A6-93C6-38613300D787}"/>
                </a:ext>
              </a:extLst>
            </p:cNvPr>
            <p:cNvSpPr/>
            <p:nvPr/>
          </p:nvSpPr>
          <p:spPr>
            <a:xfrm>
              <a:off x="938072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90E42ED-2EFA-6EA1-4909-76EF1254BA63}"/>
                </a:ext>
              </a:extLst>
            </p:cNvPr>
            <p:cNvSpPr/>
            <p:nvPr/>
          </p:nvSpPr>
          <p:spPr>
            <a:xfrm>
              <a:off x="938072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C49B12D-0AB1-417B-00CA-F4812380A2DB}"/>
                </a:ext>
              </a:extLst>
            </p:cNvPr>
            <p:cNvSpPr/>
            <p:nvPr/>
          </p:nvSpPr>
          <p:spPr>
            <a:xfrm>
              <a:off x="740797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F437540-778D-CEDA-FFE5-5BE13686692A}"/>
                </a:ext>
              </a:extLst>
            </p:cNvPr>
            <p:cNvSpPr/>
            <p:nvPr/>
          </p:nvSpPr>
          <p:spPr>
            <a:xfrm>
              <a:off x="740797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8086A00-7B4A-2232-5530-1EAA141F41F7}"/>
                </a:ext>
              </a:extLst>
            </p:cNvPr>
            <p:cNvSpPr/>
            <p:nvPr/>
          </p:nvSpPr>
          <p:spPr>
            <a:xfrm>
              <a:off x="769075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AFC616C-D999-10DB-3BAC-AEE3D3658FC1}"/>
                </a:ext>
              </a:extLst>
            </p:cNvPr>
            <p:cNvSpPr/>
            <p:nvPr/>
          </p:nvSpPr>
          <p:spPr>
            <a:xfrm>
              <a:off x="769075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2CBD2B9-5395-0DE8-D516-54779D0CB679}"/>
                </a:ext>
              </a:extLst>
            </p:cNvPr>
            <p:cNvSpPr/>
            <p:nvPr/>
          </p:nvSpPr>
          <p:spPr>
            <a:xfrm>
              <a:off x="797130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2D8BEC5B-9BBC-0131-6AAA-6A1698C2537C}"/>
                </a:ext>
              </a:extLst>
            </p:cNvPr>
            <p:cNvSpPr/>
            <p:nvPr/>
          </p:nvSpPr>
          <p:spPr>
            <a:xfrm>
              <a:off x="797130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BA8E1B0-FFF5-0937-3DD7-1047A1AF6404}"/>
                </a:ext>
              </a:extLst>
            </p:cNvPr>
            <p:cNvSpPr/>
            <p:nvPr/>
          </p:nvSpPr>
          <p:spPr>
            <a:xfrm>
              <a:off x="825407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97CE72C-BACC-7E58-0CDE-69F63BF75CA9}"/>
                </a:ext>
              </a:extLst>
            </p:cNvPr>
            <p:cNvSpPr/>
            <p:nvPr/>
          </p:nvSpPr>
          <p:spPr>
            <a:xfrm>
              <a:off x="825407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40B06AB-1DAD-36DE-219B-3A047D61383D}"/>
                </a:ext>
              </a:extLst>
            </p:cNvPr>
            <p:cNvSpPr/>
            <p:nvPr/>
          </p:nvSpPr>
          <p:spPr>
            <a:xfrm>
              <a:off x="853462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BBE0B28-77DB-744A-65FA-64B9A89BFC0B}"/>
                </a:ext>
              </a:extLst>
            </p:cNvPr>
            <p:cNvSpPr/>
            <p:nvPr/>
          </p:nvSpPr>
          <p:spPr>
            <a:xfrm>
              <a:off x="853462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CE797A5A-F419-4175-58AB-16FE2F745311}"/>
                </a:ext>
              </a:extLst>
            </p:cNvPr>
            <p:cNvSpPr/>
            <p:nvPr/>
          </p:nvSpPr>
          <p:spPr>
            <a:xfrm>
              <a:off x="881740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90F23E1-A842-06A6-9CC4-B304B18F822A}"/>
                </a:ext>
              </a:extLst>
            </p:cNvPr>
            <p:cNvSpPr/>
            <p:nvPr/>
          </p:nvSpPr>
          <p:spPr>
            <a:xfrm>
              <a:off x="881740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B17D211-9118-9742-6218-0A0CEBF07E61}"/>
                </a:ext>
              </a:extLst>
            </p:cNvPr>
            <p:cNvSpPr/>
            <p:nvPr/>
          </p:nvSpPr>
          <p:spPr>
            <a:xfrm>
              <a:off x="909795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FE613A6-291F-9BE7-AA8D-F4E2CCE4F5C0}"/>
                </a:ext>
              </a:extLst>
            </p:cNvPr>
            <p:cNvSpPr/>
            <p:nvPr/>
          </p:nvSpPr>
          <p:spPr>
            <a:xfrm>
              <a:off x="909795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DA2907D-9DCB-A546-9120-83B4AE7B7471}"/>
                </a:ext>
              </a:extLst>
            </p:cNvPr>
            <p:cNvSpPr/>
            <p:nvPr/>
          </p:nvSpPr>
          <p:spPr>
            <a:xfrm>
              <a:off x="938072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D1CCC59-B2D4-53C0-538C-8E7532FACAB8}"/>
                </a:ext>
              </a:extLst>
            </p:cNvPr>
            <p:cNvSpPr/>
            <p:nvPr/>
          </p:nvSpPr>
          <p:spPr>
            <a:xfrm>
              <a:off x="938072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7352718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679618-1AD2-6CF0-6F9F-8553FC312337}"/>
              </a:ext>
            </a:extLst>
          </p:cNvPr>
          <p:cNvSpPr txBox="1"/>
          <p:nvPr/>
        </p:nvSpPr>
        <p:spPr>
          <a:xfrm>
            <a:off x="833378" y="947896"/>
            <a:ext cx="5044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Actividad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Opcional</a:t>
            </a:r>
            <a:endParaRPr lang="en-US" sz="3200" b="1" dirty="0">
              <a:solidFill>
                <a:schemeClr val="accent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D9C78E7-FF05-5B3E-345B-431A8BF2CD2E}"/>
              </a:ext>
            </a:extLst>
          </p:cNvPr>
          <p:cNvCxnSpPr/>
          <p:nvPr/>
        </p:nvCxnSpPr>
        <p:spPr>
          <a:xfrm>
            <a:off x="915266" y="1692419"/>
            <a:ext cx="777923" cy="0"/>
          </a:xfrm>
          <a:prstGeom prst="line">
            <a:avLst/>
          </a:prstGeom>
          <a:ln w="38100">
            <a:solidFill>
              <a:srgbClr val="0031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00C0A51-1739-FD4F-17C7-721673ACC747}"/>
              </a:ext>
            </a:extLst>
          </p:cNvPr>
          <p:cNvSpPr txBox="1"/>
          <p:nvPr/>
        </p:nvSpPr>
        <p:spPr>
          <a:xfrm>
            <a:off x="813851" y="2490065"/>
            <a:ext cx="548267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dirty="0">
                <a:solidFill>
                  <a:srgbClr val="3ECBF4"/>
                </a:solidFill>
                <a:effectLst/>
                <a:latin typeface="Poppins" pitchFamily="2" charset="77"/>
                <a:cs typeface="Poppins" pitchFamily="2" charset="77"/>
              </a:rPr>
              <a:t>Si ha </a:t>
            </a:r>
            <a:r>
              <a:rPr lang="en-ID" b="1" dirty="0" err="1">
                <a:solidFill>
                  <a:srgbClr val="3ECBF4"/>
                </a:solidFill>
                <a:effectLst/>
                <a:latin typeface="Poppins" pitchFamily="2" charset="77"/>
                <a:cs typeface="Poppins" pitchFamily="2" charset="77"/>
              </a:rPr>
              <a:t>administrado</a:t>
            </a:r>
            <a:r>
              <a:rPr lang="en-ID" b="1" dirty="0">
                <a:solidFill>
                  <a:srgbClr val="3ECBF4"/>
                </a:solidFill>
                <a:effectLst/>
                <a:latin typeface="Poppins" pitchFamily="2" charset="77"/>
                <a:cs typeface="Poppins" pitchFamily="2" charset="77"/>
              </a:rPr>
              <a:t> </a:t>
            </a:r>
            <a:r>
              <a:rPr lang="en-ID" b="1" dirty="0" err="1">
                <a:solidFill>
                  <a:srgbClr val="3ECBF4"/>
                </a:solidFill>
                <a:effectLst/>
                <a:latin typeface="Poppins" pitchFamily="2" charset="77"/>
                <a:cs typeface="Poppins" pitchFamily="2" charset="77"/>
              </a:rPr>
              <a:t>una</a:t>
            </a:r>
            <a:r>
              <a:rPr lang="en-ID" b="1" dirty="0">
                <a:solidFill>
                  <a:srgbClr val="3ECBF4"/>
                </a:solidFill>
                <a:effectLst/>
                <a:latin typeface="Poppins" pitchFamily="2" charset="77"/>
                <a:cs typeface="Poppins" pitchFamily="2" charset="77"/>
              </a:rPr>
              <a:t> </a:t>
            </a:r>
            <a:r>
              <a:rPr lang="en-ID" b="1" dirty="0" err="1">
                <a:solidFill>
                  <a:srgbClr val="3ECBF4"/>
                </a:solidFill>
                <a:effectLst/>
                <a:latin typeface="Poppins" pitchFamily="2" charset="77"/>
                <a:cs typeface="Poppins" pitchFamily="2" charset="77"/>
              </a:rPr>
              <a:t>encuesta</a:t>
            </a:r>
            <a:r>
              <a:rPr lang="en-ID" b="1" dirty="0">
                <a:solidFill>
                  <a:srgbClr val="3ECBF4"/>
                </a:solidFill>
                <a:effectLst/>
                <a:latin typeface="Poppins" pitchFamily="2" charset="77"/>
                <a:cs typeface="Poppins" pitchFamily="2" charset="77"/>
              </a:rPr>
              <a:t> previa, </a:t>
            </a:r>
            <a:r>
              <a:rPr lang="en-ID" b="1" dirty="0" err="1">
                <a:solidFill>
                  <a:srgbClr val="3ECBF4"/>
                </a:solidFill>
                <a:effectLst/>
                <a:latin typeface="Poppins" pitchFamily="2" charset="77"/>
                <a:cs typeface="Poppins" pitchFamily="2" charset="77"/>
              </a:rPr>
              <a:t>puede</a:t>
            </a:r>
            <a:r>
              <a:rPr lang="en-ID" b="1" dirty="0">
                <a:solidFill>
                  <a:srgbClr val="3ECBF4"/>
                </a:solidFill>
                <a:effectLst/>
                <a:latin typeface="Poppins" pitchFamily="2" charset="77"/>
                <a:cs typeface="Poppins" pitchFamily="2" charset="77"/>
              </a:rPr>
              <a:t>:</a:t>
            </a:r>
            <a:endParaRPr lang="en-ID" b="1" dirty="0">
              <a:solidFill>
                <a:srgbClr val="3ECBF4"/>
              </a:solidFill>
              <a:latin typeface="Poppins" pitchFamily="2" charset="77"/>
              <a:cs typeface="Poppins" pitchFamily="2" charset="77"/>
            </a:endParaRPr>
          </a:p>
          <a:p>
            <a:endParaRPr lang="en-ID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Administrar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la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encuesta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posterior y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pedir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los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alumnos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que la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llenen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</a:p>
          <a:p>
            <a:endParaRPr lang="en-ID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Repasar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las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respuestas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correctas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por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con la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clase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Los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alumnos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pueden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compartir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sus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respuestas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pero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no es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necesario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endParaRPr lang="en-ID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Pregunte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los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alumnos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qué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les ha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sorprendido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más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lo </a:t>
            </a:r>
            <a:r>
              <a:rPr lang="en-ID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aprendido</a:t>
            </a:r>
            <a:r>
              <a:rPr lang="en-ID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</a:p>
          <a:p>
            <a:endParaRPr lang="en-ID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589598-1EF8-C791-62F5-74B14636681D}"/>
              </a:ext>
            </a:extLst>
          </p:cNvPr>
          <p:cNvSpPr/>
          <p:nvPr/>
        </p:nvSpPr>
        <p:spPr>
          <a:xfrm rot="10800000">
            <a:off x="10778008" y="0"/>
            <a:ext cx="1413992" cy="811508"/>
          </a:xfrm>
          <a:prstGeom prst="rect">
            <a:avLst/>
          </a:prstGeom>
          <a:solidFill>
            <a:srgbClr val="3ECBF4">
              <a:alpha val="338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7CEBC14-BB10-DE34-D422-5AD2C2C42B2D}"/>
              </a:ext>
            </a:extLst>
          </p:cNvPr>
          <p:cNvGrpSpPr/>
          <p:nvPr/>
        </p:nvGrpSpPr>
        <p:grpSpPr>
          <a:xfrm rot="10800000">
            <a:off x="10330267" y="316400"/>
            <a:ext cx="1200282" cy="622509"/>
            <a:chOff x="7407977" y="1537855"/>
            <a:chExt cx="2107239" cy="1092889"/>
          </a:xfrm>
          <a:solidFill>
            <a:srgbClr val="1E5CE3">
              <a:alpha val="48000"/>
            </a:srgbClr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CDFD0F8-9ABD-F63F-AB3A-F9AD22BBE217}"/>
                </a:ext>
              </a:extLst>
            </p:cNvPr>
            <p:cNvSpPr/>
            <p:nvPr/>
          </p:nvSpPr>
          <p:spPr>
            <a:xfrm>
              <a:off x="740797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9581ED0-B18B-1393-2E88-063601AB5933}"/>
                </a:ext>
              </a:extLst>
            </p:cNvPr>
            <p:cNvSpPr/>
            <p:nvPr/>
          </p:nvSpPr>
          <p:spPr>
            <a:xfrm>
              <a:off x="740797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30405B0-5C14-65D7-8F85-F4A15E13AED0}"/>
                </a:ext>
              </a:extLst>
            </p:cNvPr>
            <p:cNvSpPr/>
            <p:nvPr/>
          </p:nvSpPr>
          <p:spPr>
            <a:xfrm>
              <a:off x="769075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36DAE2A-EA02-88D0-1730-9ABB21979480}"/>
                </a:ext>
              </a:extLst>
            </p:cNvPr>
            <p:cNvSpPr/>
            <p:nvPr/>
          </p:nvSpPr>
          <p:spPr>
            <a:xfrm>
              <a:off x="769075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712448F-9E85-EB3E-80E3-E79DBD548A1C}"/>
                </a:ext>
              </a:extLst>
            </p:cNvPr>
            <p:cNvSpPr/>
            <p:nvPr/>
          </p:nvSpPr>
          <p:spPr>
            <a:xfrm>
              <a:off x="797130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DF64676-4342-3ECB-D645-6777C24A954D}"/>
                </a:ext>
              </a:extLst>
            </p:cNvPr>
            <p:cNvSpPr/>
            <p:nvPr/>
          </p:nvSpPr>
          <p:spPr>
            <a:xfrm>
              <a:off x="797130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E596DD1-E762-7163-7454-6547FE770080}"/>
                </a:ext>
              </a:extLst>
            </p:cNvPr>
            <p:cNvSpPr/>
            <p:nvPr/>
          </p:nvSpPr>
          <p:spPr>
            <a:xfrm>
              <a:off x="825407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9E0284A-2568-C77F-3698-121FE2F7CBFB}"/>
                </a:ext>
              </a:extLst>
            </p:cNvPr>
            <p:cNvSpPr/>
            <p:nvPr/>
          </p:nvSpPr>
          <p:spPr>
            <a:xfrm>
              <a:off x="825407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BFAFEDA-4382-400E-7C39-5AB998F8CDB1}"/>
                </a:ext>
              </a:extLst>
            </p:cNvPr>
            <p:cNvSpPr/>
            <p:nvPr/>
          </p:nvSpPr>
          <p:spPr>
            <a:xfrm>
              <a:off x="853462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980FE48-8B40-55E7-F567-AF436356BC43}"/>
                </a:ext>
              </a:extLst>
            </p:cNvPr>
            <p:cNvSpPr/>
            <p:nvPr/>
          </p:nvSpPr>
          <p:spPr>
            <a:xfrm>
              <a:off x="853462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C736002-D373-AD75-2D42-B89CDE75F618}"/>
                </a:ext>
              </a:extLst>
            </p:cNvPr>
            <p:cNvSpPr/>
            <p:nvPr/>
          </p:nvSpPr>
          <p:spPr>
            <a:xfrm>
              <a:off x="881740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84B9B36-FCAE-5BCD-FA87-15D121D2AACA}"/>
                </a:ext>
              </a:extLst>
            </p:cNvPr>
            <p:cNvSpPr/>
            <p:nvPr/>
          </p:nvSpPr>
          <p:spPr>
            <a:xfrm>
              <a:off x="881740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3E092A1-A1E9-4717-0C3C-9E3649DDB375}"/>
                </a:ext>
              </a:extLst>
            </p:cNvPr>
            <p:cNvSpPr/>
            <p:nvPr/>
          </p:nvSpPr>
          <p:spPr>
            <a:xfrm>
              <a:off x="909795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50AF655-B724-146A-18AC-916CFB3534FF}"/>
                </a:ext>
              </a:extLst>
            </p:cNvPr>
            <p:cNvSpPr/>
            <p:nvPr/>
          </p:nvSpPr>
          <p:spPr>
            <a:xfrm>
              <a:off x="909795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894CEF-EB4D-24A6-93C6-38613300D787}"/>
                </a:ext>
              </a:extLst>
            </p:cNvPr>
            <p:cNvSpPr/>
            <p:nvPr/>
          </p:nvSpPr>
          <p:spPr>
            <a:xfrm>
              <a:off x="938072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90E42ED-2EFA-6EA1-4909-76EF1254BA63}"/>
                </a:ext>
              </a:extLst>
            </p:cNvPr>
            <p:cNvSpPr/>
            <p:nvPr/>
          </p:nvSpPr>
          <p:spPr>
            <a:xfrm>
              <a:off x="938072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C49B12D-0AB1-417B-00CA-F4812380A2DB}"/>
                </a:ext>
              </a:extLst>
            </p:cNvPr>
            <p:cNvSpPr/>
            <p:nvPr/>
          </p:nvSpPr>
          <p:spPr>
            <a:xfrm>
              <a:off x="740797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F437540-778D-CEDA-FFE5-5BE13686692A}"/>
                </a:ext>
              </a:extLst>
            </p:cNvPr>
            <p:cNvSpPr/>
            <p:nvPr/>
          </p:nvSpPr>
          <p:spPr>
            <a:xfrm>
              <a:off x="740797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8086A00-7B4A-2232-5530-1EAA141F41F7}"/>
                </a:ext>
              </a:extLst>
            </p:cNvPr>
            <p:cNvSpPr/>
            <p:nvPr/>
          </p:nvSpPr>
          <p:spPr>
            <a:xfrm>
              <a:off x="769075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AFC616C-D999-10DB-3BAC-AEE3D3658FC1}"/>
                </a:ext>
              </a:extLst>
            </p:cNvPr>
            <p:cNvSpPr/>
            <p:nvPr/>
          </p:nvSpPr>
          <p:spPr>
            <a:xfrm>
              <a:off x="769075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2CBD2B9-5395-0DE8-D516-54779D0CB679}"/>
                </a:ext>
              </a:extLst>
            </p:cNvPr>
            <p:cNvSpPr/>
            <p:nvPr/>
          </p:nvSpPr>
          <p:spPr>
            <a:xfrm>
              <a:off x="797130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2D8BEC5B-9BBC-0131-6AAA-6A1698C2537C}"/>
                </a:ext>
              </a:extLst>
            </p:cNvPr>
            <p:cNvSpPr/>
            <p:nvPr/>
          </p:nvSpPr>
          <p:spPr>
            <a:xfrm>
              <a:off x="797130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BA8E1B0-FFF5-0937-3DD7-1047A1AF6404}"/>
                </a:ext>
              </a:extLst>
            </p:cNvPr>
            <p:cNvSpPr/>
            <p:nvPr/>
          </p:nvSpPr>
          <p:spPr>
            <a:xfrm>
              <a:off x="825407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97CE72C-BACC-7E58-0CDE-69F63BF75CA9}"/>
                </a:ext>
              </a:extLst>
            </p:cNvPr>
            <p:cNvSpPr/>
            <p:nvPr/>
          </p:nvSpPr>
          <p:spPr>
            <a:xfrm>
              <a:off x="825407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40B06AB-1DAD-36DE-219B-3A047D61383D}"/>
                </a:ext>
              </a:extLst>
            </p:cNvPr>
            <p:cNvSpPr/>
            <p:nvPr/>
          </p:nvSpPr>
          <p:spPr>
            <a:xfrm>
              <a:off x="853462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BBE0B28-77DB-744A-65FA-64B9A89BFC0B}"/>
                </a:ext>
              </a:extLst>
            </p:cNvPr>
            <p:cNvSpPr/>
            <p:nvPr/>
          </p:nvSpPr>
          <p:spPr>
            <a:xfrm>
              <a:off x="853462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CE797A5A-F419-4175-58AB-16FE2F745311}"/>
                </a:ext>
              </a:extLst>
            </p:cNvPr>
            <p:cNvSpPr/>
            <p:nvPr/>
          </p:nvSpPr>
          <p:spPr>
            <a:xfrm>
              <a:off x="881740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90F23E1-A842-06A6-9CC4-B304B18F822A}"/>
                </a:ext>
              </a:extLst>
            </p:cNvPr>
            <p:cNvSpPr/>
            <p:nvPr/>
          </p:nvSpPr>
          <p:spPr>
            <a:xfrm>
              <a:off x="881740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B17D211-9118-9742-6218-0A0CEBF07E61}"/>
                </a:ext>
              </a:extLst>
            </p:cNvPr>
            <p:cNvSpPr/>
            <p:nvPr/>
          </p:nvSpPr>
          <p:spPr>
            <a:xfrm>
              <a:off x="909795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FE613A6-291F-9BE7-AA8D-F4E2CCE4F5C0}"/>
                </a:ext>
              </a:extLst>
            </p:cNvPr>
            <p:cNvSpPr/>
            <p:nvPr/>
          </p:nvSpPr>
          <p:spPr>
            <a:xfrm>
              <a:off x="909795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DA2907D-9DCB-A546-9120-83B4AE7B7471}"/>
                </a:ext>
              </a:extLst>
            </p:cNvPr>
            <p:cNvSpPr/>
            <p:nvPr/>
          </p:nvSpPr>
          <p:spPr>
            <a:xfrm>
              <a:off x="938072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D1CCC59-B2D4-53C0-538C-8E7532FACAB8}"/>
                </a:ext>
              </a:extLst>
            </p:cNvPr>
            <p:cNvSpPr/>
            <p:nvPr/>
          </p:nvSpPr>
          <p:spPr>
            <a:xfrm>
              <a:off x="938072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AE4A0D3-C2D8-55E9-B3EF-F177DEF0C2F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0" t="2586" r="1627" b="14948"/>
          <a:stretch/>
        </p:blipFill>
        <p:spPr>
          <a:xfrm>
            <a:off x="7040787" y="1356811"/>
            <a:ext cx="4337362" cy="4942013"/>
          </a:xfrm>
        </p:spPr>
      </p:pic>
    </p:spTree>
    <p:extLst>
      <p:ext uri="{BB962C8B-B14F-4D97-AF65-F5344CB8AC3E}">
        <p14:creationId xmlns:p14="http://schemas.microsoft.com/office/powerpoint/2010/main" val="3692033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679618-1AD2-6CF0-6F9F-8553FC312337}"/>
              </a:ext>
            </a:extLst>
          </p:cNvPr>
          <p:cNvSpPr txBox="1"/>
          <p:nvPr/>
        </p:nvSpPr>
        <p:spPr>
          <a:xfrm>
            <a:off x="672014" y="938931"/>
            <a:ext cx="5044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¿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Qué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es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D9C78E7-FF05-5B3E-345B-431A8BF2CD2E}"/>
              </a:ext>
            </a:extLst>
          </p:cNvPr>
          <p:cNvCxnSpPr/>
          <p:nvPr/>
        </p:nvCxnSpPr>
        <p:spPr>
          <a:xfrm>
            <a:off x="753902" y="1691094"/>
            <a:ext cx="777923" cy="0"/>
          </a:xfrm>
          <a:prstGeom prst="line">
            <a:avLst/>
          </a:prstGeom>
          <a:ln w="38100">
            <a:solidFill>
              <a:srgbClr val="0031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00C0A51-1739-FD4F-17C7-721673ACC747}"/>
              </a:ext>
            </a:extLst>
          </p:cNvPr>
          <p:cNvSpPr txBox="1"/>
          <p:nvPr/>
        </p:nvSpPr>
        <p:spPr>
          <a:xfrm>
            <a:off x="882797" y="2124562"/>
            <a:ext cx="5437321" cy="4193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000"/>
              </a:lnSpc>
              <a:buFont typeface="Wingdings" pitchFamily="2" charset="2"/>
              <a:buChar char="v"/>
            </a:pP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es un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opiáceo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sintético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50-100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veces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más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potente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que la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morfina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 </a:t>
            </a:r>
          </a:p>
          <a:p>
            <a:pPr marL="285750" indent="-285750">
              <a:lnSpc>
                <a:spcPts val="2000"/>
              </a:lnSpc>
              <a:buFont typeface="Wingdings" pitchFamily="2" charset="2"/>
              <a:buChar char="v"/>
            </a:pPr>
            <a:endParaRPr lang="en-ID" sz="16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lnSpc>
                <a:spcPts val="2000"/>
              </a:lnSpc>
              <a:buFont typeface="Wingdings" pitchFamily="2" charset="2"/>
              <a:buChar char="v"/>
            </a:pP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farmacéutico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desarrolló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para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tratamiento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del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pacientes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con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cáncer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aplicado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mediante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un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parche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sobre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piel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Actualmente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mezcla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con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otras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drogas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como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heroína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la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cocaína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la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metanfetamina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y la marihuana y se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fabrica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pastillas falsas o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falsificadas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que se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hacen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pasar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por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pastillas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reales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que se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adquieren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con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receta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</a:p>
          <a:p>
            <a:pPr marL="285750" indent="-285750">
              <a:lnSpc>
                <a:spcPts val="2000"/>
              </a:lnSpc>
              <a:buFont typeface="Wingdings" pitchFamily="2" charset="2"/>
              <a:buChar char="v"/>
            </a:pPr>
            <a:endParaRPr lang="en-ID" sz="16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lnSpc>
                <a:spcPts val="2000"/>
              </a:lnSpc>
              <a:buFont typeface="Wingdings" pitchFamily="2" charset="2"/>
              <a:buChar char="v"/>
            </a:pP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 </a:t>
            </a:r>
            <a:r>
              <a:rPr lang="en-ID" sz="1600" b="1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1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puede</a:t>
            </a:r>
            <a:r>
              <a:rPr lang="en-ID" sz="1600" b="1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ser mortal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 Los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adictos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menudo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mueren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sobredosis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sin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saber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que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está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presente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la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sustancia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que </a:t>
            </a:r>
            <a:r>
              <a:rPr lang="en-ID" sz="16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tomaron</a:t>
            </a:r>
            <a:r>
              <a:rPr lang="en-ID" sz="16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  <a:endParaRPr lang="en-ID" sz="14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4F824D7-6876-F5C7-95B0-E61360067B6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" r="113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B260618-2401-F493-9414-8863A50144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" r="121"/>
          <a:stretch/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18006BE0-684C-13C5-DF6C-B47E4C88B3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" b="103"/>
          <a:stretch>
            <a:fillRect/>
          </a:stretch>
        </p:blipFill>
        <p:spPr>
          <a:xfrm>
            <a:off x="6943725" y="3673475"/>
            <a:ext cx="4724400" cy="2544763"/>
          </a:xfrm>
        </p:spPr>
      </p:pic>
      <p:pic>
        <p:nvPicPr>
          <p:cNvPr id="2" name="Picture Placeholder 12">
            <a:extLst>
              <a:ext uri="{FF2B5EF4-FFF2-40B4-BE49-F238E27FC236}">
                <a16:creationId xmlns:a16="http://schemas.microsoft.com/office/drawing/2014/main" id="{3AF0B11F-3F62-4866-6986-D3C6280FEB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" b="103"/>
          <a:stretch/>
        </p:blipFill>
        <p:spPr>
          <a:xfrm>
            <a:off x="6943790" y="3682560"/>
            <a:ext cx="4724400" cy="2544763"/>
          </a:xfrm>
          <a:custGeom>
            <a:avLst/>
            <a:gdLst>
              <a:gd name="connsiteX0" fmla="*/ 0 w 5529077"/>
              <a:gd name="connsiteY0" fmla="*/ 0 h 2543802"/>
              <a:gd name="connsiteX1" fmla="*/ 5529077 w 5529077"/>
              <a:gd name="connsiteY1" fmla="*/ 0 h 2543802"/>
              <a:gd name="connsiteX2" fmla="*/ 5529077 w 5529077"/>
              <a:gd name="connsiteY2" fmla="*/ 2543802 h 2543802"/>
              <a:gd name="connsiteX3" fmla="*/ 0 w 5529077"/>
              <a:gd name="connsiteY3" fmla="*/ 2543802 h 254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9077" h="2543802">
                <a:moveTo>
                  <a:pt x="0" y="0"/>
                </a:moveTo>
                <a:lnTo>
                  <a:pt x="5529077" y="0"/>
                </a:lnTo>
                <a:lnTo>
                  <a:pt x="5529077" y="2543802"/>
                </a:lnTo>
                <a:lnTo>
                  <a:pt x="0" y="2543802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</p:pic>
    </p:spTree>
    <p:extLst>
      <p:ext uri="{BB962C8B-B14F-4D97-AF65-F5344CB8AC3E}">
        <p14:creationId xmlns:p14="http://schemas.microsoft.com/office/powerpoint/2010/main" val="3128654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679618-1AD2-6CF0-6F9F-8553FC312337}"/>
              </a:ext>
            </a:extLst>
          </p:cNvPr>
          <p:cNvSpPr txBox="1"/>
          <p:nvPr/>
        </p:nvSpPr>
        <p:spPr>
          <a:xfrm>
            <a:off x="833378" y="653154"/>
            <a:ext cx="7065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¿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Qué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tan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fuerte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es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US" sz="3200" b="1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D9C78E7-FF05-5B3E-345B-431A8BF2CD2E}"/>
              </a:ext>
            </a:extLst>
          </p:cNvPr>
          <p:cNvCxnSpPr>
            <a:cxnSpLocks/>
          </p:cNvCxnSpPr>
          <p:nvPr/>
        </p:nvCxnSpPr>
        <p:spPr>
          <a:xfrm>
            <a:off x="915266" y="1593696"/>
            <a:ext cx="777923" cy="0"/>
          </a:xfrm>
          <a:prstGeom prst="line">
            <a:avLst/>
          </a:prstGeom>
          <a:ln w="38100">
            <a:solidFill>
              <a:srgbClr val="0031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>
            <a:extLst>
              <a:ext uri="{FF2B5EF4-FFF2-40B4-BE49-F238E27FC236}">
                <a16:creationId xmlns:a16="http://schemas.microsoft.com/office/drawing/2014/main" id="{31912697-2A1F-C976-E9A6-698E41697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9329" y="1596194"/>
            <a:ext cx="9207405" cy="447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52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9013C5C-1BEE-01E9-E1BB-120287AA12D1}"/>
              </a:ext>
            </a:extLst>
          </p:cNvPr>
          <p:cNvSpPr txBox="1"/>
          <p:nvPr/>
        </p:nvSpPr>
        <p:spPr>
          <a:xfrm>
            <a:off x="6520149" y="1669050"/>
            <a:ext cx="4756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6"/>
                </a:solidFill>
                <a:latin typeface="Poppins" pitchFamily="2" charset="77"/>
                <a:cs typeface="Poppins" pitchFamily="2" charset="77"/>
              </a:rPr>
              <a:t>¿</a:t>
            </a:r>
            <a:r>
              <a:rPr lang="en-US" sz="4800" b="1" dirty="0" err="1">
                <a:solidFill>
                  <a:schemeClr val="accent6"/>
                </a:solidFill>
                <a:latin typeface="Poppins" pitchFamily="2" charset="77"/>
                <a:cs typeface="Poppins" pitchFamily="2" charset="77"/>
              </a:rPr>
              <a:t>Cuánto</a:t>
            </a:r>
            <a:r>
              <a:rPr lang="en-US" sz="4800" b="1" dirty="0">
                <a:solidFill>
                  <a:schemeClr val="accent6"/>
                </a:solidFill>
                <a:latin typeface="Poppins" pitchFamily="2" charset="77"/>
                <a:cs typeface="Poppins" pitchFamily="2" charset="77"/>
              </a:rPr>
              <a:t> es </a:t>
            </a:r>
            <a:r>
              <a:rPr lang="en-US" sz="4800" b="1" dirty="0" err="1">
                <a:solidFill>
                  <a:schemeClr val="accent6"/>
                </a:solidFill>
                <a:latin typeface="Poppins" pitchFamily="2" charset="77"/>
                <a:cs typeface="Poppins" pitchFamily="2" charset="77"/>
              </a:rPr>
              <a:t>suficiente</a:t>
            </a:r>
            <a:r>
              <a:rPr lang="en-US" sz="4800" b="1" dirty="0">
                <a:solidFill>
                  <a:schemeClr val="accent6"/>
                </a:solidFill>
                <a:latin typeface="Poppins" pitchFamily="2" charset="77"/>
                <a:cs typeface="Poppins" pitchFamily="2" charset="77"/>
              </a:rPr>
              <a:t>?</a:t>
            </a:r>
            <a:endParaRPr lang="en-ID" sz="4800" b="1" dirty="0">
              <a:solidFill>
                <a:schemeClr val="accent6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60A59D-EDA1-5BF1-19F5-BB6DFF932D53}"/>
              </a:ext>
            </a:extLst>
          </p:cNvPr>
          <p:cNvSpPr/>
          <p:nvPr/>
        </p:nvSpPr>
        <p:spPr>
          <a:xfrm>
            <a:off x="10537045" y="5908201"/>
            <a:ext cx="1654955" cy="949800"/>
          </a:xfrm>
          <a:prstGeom prst="rect">
            <a:avLst/>
          </a:prstGeom>
          <a:solidFill>
            <a:schemeClr val="accent1">
              <a:lumMod val="60000"/>
              <a:lumOff val="4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accent1">
                  <a:lumMod val="60000"/>
                  <a:lumOff val="40000"/>
                </a:schemeClr>
              </a:solidFill>
              <a:highlight>
                <a:srgbClr val="FF00FF"/>
              </a:highlight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FF98A5C-E332-2D64-ADCE-4158B19AF8FD}"/>
              </a:ext>
            </a:extLst>
          </p:cNvPr>
          <p:cNvGrpSpPr/>
          <p:nvPr/>
        </p:nvGrpSpPr>
        <p:grpSpPr>
          <a:xfrm>
            <a:off x="9974462" y="5695584"/>
            <a:ext cx="1404826" cy="728593"/>
            <a:chOff x="7407977" y="1537855"/>
            <a:chExt cx="2107239" cy="109288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5DC04D0-A3F5-C9E4-6B87-84223C1CD19E}"/>
                </a:ext>
              </a:extLst>
            </p:cNvPr>
            <p:cNvSpPr/>
            <p:nvPr/>
          </p:nvSpPr>
          <p:spPr>
            <a:xfrm>
              <a:off x="740797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40F274C-EF61-4D7F-F586-BA8C9ECA0C1F}"/>
                </a:ext>
              </a:extLst>
            </p:cNvPr>
            <p:cNvSpPr/>
            <p:nvPr/>
          </p:nvSpPr>
          <p:spPr>
            <a:xfrm>
              <a:off x="740797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1A47886-7D9D-3EC3-93DE-A4D76E4992E0}"/>
                </a:ext>
              </a:extLst>
            </p:cNvPr>
            <p:cNvSpPr/>
            <p:nvPr/>
          </p:nvSpPr>
          <p:spPr>
            <a:xfrm>
              <a:off x="769075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4E2A1D2-35F4-2A5F-4A50-32D0712EE936}"/>
                </a:ext>
              </a:extLst>
            </p:cNvPr>
            <p:cNvSpPr/>
            <p:nvPr/>
          </p:nvSpPr>
          <p:spPr>
            <a:xfrm>
              <a:off x="769075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E7EF8ED8-EBC0-F582-B400-65F7DB47AD36}"/>
                </a:ext>
              </a:extLst>
            </p:cNvPr>
            <p:cNvSpPr/>
            <p:nvPr/>
          </p:nvSpPr>
          <p:spPr>
            <a:xfrm>
              <a:off x="797130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A9287B3-8BE2-BEF4-1A12-40EFDCAA3275}"/>
                </a:ext>
              </a:extLst>
            </p:cNvPr>
            <p:cNvSpPr/>
            <p:nvPr/>
          </p:nvSpPr>
          <p:spPr>
            <a:xfrm>
              <a:off x="797130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E5D0F16-4A2B-2F41-787A-BFF711D8789F}"/>
                </a:ext>
              </a:extLst>
            </p:cNvPr>
            <p:cNvSpPr/>
            <p:nvPr/>
          </p:nvSpPr>
          <p:spPr>
            <a:xfrm>
              <a:off x="825407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1E6C8C8-BE6E-F9DB-14E6-F4B0F68618FF}"/>
                </a:ext>
              </a:extLst>
            </p:cNvPr>
            <p:cNvSpPr/>
            <p:nvPr/>
          </p:nvSpPr>
          <p:spPr>
            <a:xfrm>
              <a:off x="825407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0CA95B7-6209-D0E1-54BA-5CDC6BB7E3EE}"/>
                </a:ext>
              </a:extLst>
            </p:cNvPr>
            <p:cNvSpPr/>
            <p:nvPr/>
          </p:nvSpPr>
          <p:spPr>
            <a:xfrm>
              <a:off x="853462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6D0E4D8-4827-4691-C060-D4D43E036923}"/>
                </a:ext>
              </a:extLst>
            </p:cNvPr>
            <p:cNvSpPr/>
            <p:nvPr/>
          </p:nvSpPr>
          <p:spPr>
            <a:xfrm>
              <a:off x="853462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CDCC3AC-2855-9AEA-C3F4-E19EE20417B8}"/>
                </a:ext>
              </a:extLst>
            </p:cNvPr>
            <p:cNvSpPr/>
            <p:nvPr/>
          </p:nvSpPr>
          <p:spPr>
            <a:xfrm>
              <a:off x="881740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9552CED-B9D8-CA87-3D46-24536807D4B9}"/>
                </a:ext>
              </a:extLst>
            </p:cNvPr>
            <p:cNvSpPr/>
            <p:nvPr/>
          </p:nvSpPr>
          <p:spPr>
            <a:xfrm>
              <a:off x="881740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553930B-F7E4-9D15-D73E-AF06FA1240FC}"/>
                </a:ext>
              </a:extLst>
            </p:cNvPr>
            <p:cNvSpPr/>
            <p:nvPr/>
          </p:nvSpPr>
          <p:spPr>
            <a:xfrm>
              <a:off x="909795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C50DF70F-B07D-8679-5EF1-8B37F171DEC9}"/>
                </a:ext>
              </a:extLst>
            </p:cNvPr>
            <p:cNvSpPr/>
            <p:nvPr/>
          </p:nvSpPr>
          <p:spPr>
            <a:xfrm>
              <a:off x="909795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A86783C-E1D6-5680-4E8F-8CE24AE9C977}"/>
                </a:ext>
              </a:extLst>
            </p:cNvPr>
            <p:cNvSpPr/>
            <p:nvPr/>
          </p:nvSpPr>
          <p:spPr>
            <a:xfrm>
              <a:off x="938072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4287FBA-56B1-DE4B-0465-4942B70AA49D}"/>
                </a:ext>
              </a:extLst>
            </p:cNvPr>
            <p:cNvSpPr/>
            <p:nvPr/>
          </p:nvSpPr>
          <p:spPr>
            <a:xfrm>
              <a:off x="938072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5AF8ABC-0905-FC6D-C4B1-51532DC6F8FE}"/>
                </a:ext>
              </a:extLst>
            </p:cNvPr>
            <p:cNvSpPr/>
            <p:nvPr/>
          </p:nvSpPr>
          <p:spPr>
            <a:xfrm>
              <a:off x="740797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A26A3F2-3688-2C14-471B-67A863127E4E}"/>
                </a:ext>
              </a:extLst>
            </p:cNvPr>
            <p:cNvSpPr/>
            <p:nvPr/>
          </p:nvSpPr>
          <p:spPr>
            <a:xfrm>
              <a:off x="740797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8732DB2-DD42-AEF3-D282-1619A452EFEA}"/>
                </a:ext>
              </a:extLst>
            </p:cNvPr>
            <p:cNvSpPr/>
            <p:nvPr/>
          </p:nvSpPr>
          <p:spPr>
            <a:xfrm>
              <a:off x="769075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DC8D0FE1-1BFD-62E6-0C65-BA5A0F7C7D1B}"/>
                </a:ext>
              </a:extLst>
            </p:cNvPr>
            <p:cNvSpPr/>
            <p:nvPr/>
          </p:nvSpPr>
          <p:spPr>
            <a:xfrm>
              <a:off x="769075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A51341E-ADC6-C308-311A-72024BD935F6}"/>
                </a:ext>
              </a:extLst>
            </p:cNvPr>
            <p:cNvSpPr/>
            <p:nvPr/>
          </p:nvSpPr>
          <p:spPr>
            <a:xfrm>
              <a:off x="797130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7C9538B-0C46-0753-5054-4A8BBD07582E}"/>
                </a:ext>
              </a:extLst>
            </p:cNvPr>
            <p:cNvSpPr/>
            <p:nvPr/>
          </p:nvSpPr>
          <p:spPr>
            <a:xfrm>
              <a:off x="797130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879E02D-ADF3-604A-E3EF-56E84D550727}"/>
                </a:ext>
              </a:extLst>
            </p:cNvPr>
            <p:cNvSpPr/>
            <p:nvPr/>
          </p:nvSpPr>
          <p:spPr>
            <a:xfrm>
              <a:off x="825407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2DEAF7B2-7BC4-BCF8-82BA-6DBF929A8B75}"/>
                </a:ext>
              </a:extLst>
            </p:cNvPr>
            <p:cNvSpPr/>
            <p:nvPr/>
          </p:nvSpPr>
          <p:spPr>
            <a:xfrm>
              <a:off x="825407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F5ABE0F-D9AE-9F38-AC2B-E4FFD78A6DC5}"/>
                </a:ext>
              </a:extLst>
            </p:cNvPr>
            <p:cNvSpPr/>
            <p:nvPr/>
          </p:nvSpPr>
          <p:spPr>
            <a:xfrm>
              <a:off x="853462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06F4A83-305A-54F5-FCC0-80834A2C069F}"/>
                </a:ext>
              </a:extLst>
            </p:cNvPr>
            <p:cNvSpPr/>
            <p:nvPr/>
          </p:nvSpPr>
          <p:spPr>
            <a:xfrm>
              <a:off x="853462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DA78940-6E0B-3B5A-2E26-E9D6F5CE4980}"/>
                </a:ext>
              </a:extLst>
            </p:cNvPr>
            <p:cNvSpPr/>
            <p:nvPr/>
          </p:nvSpPr>
          <p:spPr>
            <a:xfrm>
              <a:off x="881740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06C55F5-252B-397B-A67F-70C1DC7A9E94}"/>
                </a:ext>
              </a:extLst>
            </p:cNvPr>
            <p:cNvSpPr/>
            <p:nvPr/>
          </p:nvSpPr>
          <p:spPr>
            <a:xfrm>
              <a:off x="881740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CBFC8ED3-C6FC-D722-2827-E4CDB1E11E40}"/>
                </a:ext>
              </a:extLst>
            </p:cNvPr>
            <p:cNvSpPr/>
            <p:nvPr/>
          </p:nvSpPr>
          <p:spPr>
            <a:xfrm>
              <a:off x="909795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A01BD67F-CC65-F56E-9B97-4C54C3912317}"/>
                </a:ext>
              </a:extLst>
            </p:cNvPr>
            <p:cNvSpPr/>
            <p:nvPr/>
          </p:nvSpPr>
          <p:spPr>
            <a:xfrm>
              <a:off x="909795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74DB385-D948-17FE-7F9A-01347BA112F6}"/>
                </a:ext>
              </a:extLst>
            </p:cNvPr>
            <p:cNvSpPr/>
            <p:nvPr/>
          </p:nvSpPr>
          <p:spPr>
            <a:xfrm>
              <a:off x="938072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562F0F67-3FDB-38AD-F3FF-0A3593903ABE}"/>
                </a:ext>
              </a:extLst>
            </p:cNvPr>
            <p:cNvSpPr/>
            <p:nvPr/>
          </p:nvSpPr>
          <p:spPr>
            <a:xfrm>
              <a:off x="938072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EB282D8-1707-8B0C-E7FF-DCCC8E1932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632" r="480" b="1080"/>
          <a:stretch/>
        </p:blipFill>
        <p:spPr>
          <a:xfrm>
            <a:off x="728622" y="512763"/>
            <a:ext cx="4954588" cy="5832475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39598D0-328B-DA59-66A1-838466D62A68}"/>
              </a:ext>
            </a:extLst>
          </p:cNvPr>
          <p:cNvSpPr txBox="1"/>
          <p:nvPr/>
        </p:nvSpPr>
        <p:spPr>
          <a:xfrm>
            <a:off x="6520149" y="3554491"/>
            <a:ext cx="4670622" cy="976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ID" sz="1900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Comparación</a:t>
            </a:r>
            <a:r>
              <a:rPr lang="en-ID" sz="1900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visual entre </a:t>
            </a:r>
            <a:r>
              <a:rPr lang="en-ID" sz="1900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una</a:t>
            </a:r>
            <a:r>
              <a:rPr lang="en-ID" sz="1900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monedita</a:t>
            </a:r>
            <a:r>
              <a:rPr lang="en-ID" sz="1900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pequeña</a:t>
            </a:r>
            <a:r>
              <a:rPr lang="en-ID" sz="1900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(</a:t>
            </a:r>
            <a:r>
              <a:rPr lang="en-ID" sz="1900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Penique</a:t>
            </a:r>
            <a:r>
              <a:rPr lang="en-ID" sz="1900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</a:p>
          <a:p>
            <a:pPr>
              <a:lnSpc>
                <a:spcPts val="2300"/>
              </a:lnSpc>
            </a:pPr>
            <a:r>
              <a:rPr lang="en-ID" sz="1900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y </a:t>
            </a:r>
            <a:r>
              <a:rPr lang="en-ID" sz="1900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unos</a:t>
            </a:r>
            <a:r>
              <a:rPr lang="en-ID" sz="1900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granos</a:t>
            </a:r>
            <a:r>
              <a:rPr lang="en-ID" sz="1900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900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endParaRPr lang="en-ID" sz="1900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759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A63B87-1BBE-DC7B-4EAF-2E347BBABD60}"/>
              </a:ext>
            </a:extLst>
          </p:cNvPr>
          <p:cNvSpPr txBox="1"/>
          <p:nvPr/>
        </p:nvSpPr>
        <p:spPr>
          <a:xfrm>
            <a:off x="6719029" y="1097642"/>
            <a:ext cx="4832617" cy="1745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500" b="1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Opción</a:t>
            </a:r>
            <a:r>
              <a:rPr lang="en-US" sz="2500" b="1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1:</a:t>
            </a:r>
          </a:p>
          <a:p>
            <a:pPr>
              <a:lnSpc>
                <a:spcPts val="2600"/>
              </a:lnSpc>
            </a:pPr>
            <a:endParaRPr lang="en-US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lnSpc>
                <a:spcPts val="2600"/>
              </a:lnSpc>
            </a:pP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Explica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a un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compañero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con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tus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propias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palabras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qué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es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y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qué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cantidad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se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vuelve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dañino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C81D50-F6B1-CBBA-0CE9-9D8E41A13D8D}"/>
              </a:ext>
            </a:extLst>
          </p:cNvPr>
          <p:cNvSpPr/>
          <p:nvPr/>
        </p:nvSpPr>
        <p:spPr>
          <a:xfrm>
            <a:off x="4012876" y="4751387"/>
            <a:ext cx="629278" cy="629278"/>
          </a:xfrm>
          <a:custGeom>
            <a:avLst/>
            <a:gdLst>
              <a:gd name="connsiteX0" fmla="*/ 0 w 629278"/>
              <a:gd name="connsiteY0" fmla="*/ 0 h 629278"/>
              <a:gd name="connsiteX1" fmla="*/ 629278 w 629278"/>
              <a:gd name="connsiteY1" fmla="*/ 0 h 629278"/>
              <a:gd name="connsiteX2" fmla="*/ 629278 w 629278"/>
              <a:gd name="connsiteY2" fmla="*/ 629278 h 629278"/>
              <a:gd name="connsiteX3" fmla="*/ 0 w 629278"/>
              <a:gd name="connsiteY3" fmla="*/ 629278 h 629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278" h="629278">
                <a:moveTo>
                  <a:pt x="0" y="0"/>
                </a:moveTo>
                <a:lnTo>
                  <a:pt x="629278" y="0"/>
                </a:lnTo>
                <a:lnTo>
                  <a:pt x="629278" y="629278"/>
                </a:lnTo>
                <a:lnTo>
                  <a:pt x="0" y="629278"/>
                </a:lnTo>
                <a:close/>
              </a:path>
            </a:pathLst>
          </a:custGeom>
          <a:noFill/>
          <a:ln w="26194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5EEA8D3-9F90-36FD-4436-9D3F4484CFB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1" t="77" r="29818" b="-1"/>
          <a:stretch/>
        </p:blipFill>
        <p:spPr>
          <a:xfrm>
            <a:off x="3" y="0"/>
            <a:ext cx="5176296" cy="6857997"/>
          </a:xfr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CD193E2C-67FC-F144-98CE-524FBCF4AC5B}"/>
              </a:ext>
            </a:extLst>
          </p:cNvPr>
          <p:cNvSpPr/>
          <p:nvPr/>
        </p:nvSpPr>
        <p:spPr>
          <a:xfrm>
            <a:off x="1" y="0"/>
            <a:ext cx="5176296" cy="6858000"/>
          </a:xfrm>
          <a:prstGeom prst="rect">
            <a:avLst/>
          </a:prstGeom>
          <a:solidFill>
            <a:srgbClr val="0070C0">
              <a:alpha val="5064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Placeholder 7">
            <a:extLst>
              <a:ext uri="{FF2B5EF4-FFF2-40B4-BE49-F238E27FC236}">
                <a16:creationId xmlns:a16="http://schemas.microsoft.com/office/drawing/2014/main" id="{C9C945B2-E27D-8269-6881-D19487A0998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8" b="2668"/>
          <a:stretch/>
        </p:blipFill>
        <p:spPr>
          <a:xfrm>
            <a:off x="3806031" y="3692655"/>
            <a:ext cx="2561132" cy="2484596"/>
          </a:xfrm>
          <a:custGeom>
            <a:avLst/>
            <a:gdLst>
              <a:gd name="connsiteX0" fmla="*/ 0 w 5842375"/>
              <a:gd name="connsiteY0" fmla="*/ 0 h 3985145"/>
              <a:gd name="connsiteX1" fmla="*/ 5842375 w 5842375"/>
              <a:gd name="connsiteY1" fmla="*/ 0 h 3985145"/>
              <a:gd name="connsiteX2" fmla="*/ 5842375 w 5842375"/>
              <a:gd name="connsiteY2" fmla="*/ 3985145 h 3985145"/>
              <a:gd name="connsiteX3" fmla="*/ 0 w 5842375"/>
              <a:gd name="connsiteY3" fmla="*/ 3985145 h 3985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42375" h="3985145">
                <a:moveTo>
                  <a:pt x="0" y="0"/>
                </a:moveTo>
                <a:lnTo>
                  <a:pt x="5842375" y="0"/>
                </a:lnTo>
                <a:lnTo>
                  <a:pt x="5842375" y="3985145"/>
                </a:lnTo>
                <a:lnTo>
                  <a:pt x="0" y="398514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  <a:miter lim="800000"/>
          </a:ln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5A76F762-9A8C-8C2F-54C7-B8C6688F0AE3}"/>
              </a:ext>
            </a:extLst>
          </p:cNvPr>
          <p:cNvSpPr/>
          <p:nvPr/>
        </p:nvSpPr>
        <p:spPr>
          <a:xfrm>
            <a:off x="-1" y="1388951"/>
            <a:ext cx="5176296" cy="1163607"/>
          </a:xfrm>
          <a:prstGeom prst="rect">
            <a:avLst/>
          </a:prstGeom>
          <a:solidFill>
            <a:srgbClr val="063498">
              <a:alpha val="6514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ED4D76-39FA-39A6-7D2A-B4A76A06D858}"/>
              </a:ext>
            </a:extLst>
          </p:cNvPr>
          <p:cNvSpPr txBox="1"/>
          <p:nvPr/>
        </p:nvSpPr>
        <p:spPr>
          <a:xfrm>
            <a:off x="539818" y="1568767"/>
            <a:ext cx="3138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Actividad</a:t>
            </a:r>
            <a:endParaRPr lang="en-ID" sz="32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CA7708-4712-92C0-2DD0-8657D906B4C3}"/>
              </a:ext>
            </a:extLst>
          </p:cNvPr>
          <p:cNvCxnSpPr>
            <a:cxnSpLocks/>
          </p:cNvCxnSpPr>
          <p:nvPr/>
        </p:nvCxnSpPr>
        <p:spPr>
          <a:xfrm>
            <a:off x="621706" y="2225516"/>
            <a:ext cx="77792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Placeholder 7">
            <a:extLst>
              <a:ext uri="{FF2B5EF4-FFF2-40B4-BE49-F238E27FC236}">
                <a16:creationId xmlns:a16="http://schemas.microsoft.com/office/drawing/2014/main" id="{6BE95442-9A90-7C71-A074-D570C54DE2C0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" b="4200"/>
          <a:stretch/>
        </p:blipFill>
        <p:spPr>
          <a:xfrm>
            <a:off x="3806031" y="728457"/>
            <a:ext cx="2561132" cy="2484596"/>
          </a:xfrm>
          <a:custGeom>
            <a:avLst/>
            <a:gdLst>
              <a:gd name="connsiteX0" fmla="*/ 0 w 5842375"/>
              <a:gd name="connsiteY0" fmla="*/ 0 h 3985145"/>
              <a:gd name="connsiteX1" fmla="*/ 5842375 w 5842375"/>
              <a:gd name="connsiteY1" fmla="*/ 0 h 3985145"/>
              <a:gd name="connsiteX2" fmla="*/ 5842375 w 5842375"/>
              <a:gd name="connsiteY2" fmla="*/ 3985145 h 3985145"/>
              <a:gd name="connsiteX3" fmla="*/ 0 w 5842375"/>
              <a:gd name="connsiteY3" fmla="*/ 3985145 h 3985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42375" h="3985145">
                <a:moveTo>
                  <a:pt x="0" y="0"/>
                </a:moveTo>
                <a:lnTo>
                  <a:pt x="5842375" y="0"/>
                </a:lnTo>
                <a:lnTo>
                  <a:pt x="5842375" y="3985145"/>
                </a:lnTo>
                <a:lnTo>
                  <a:pt x="0" y="398514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63500">
            <a:solidFill>
              <a:schemeClr val="bg1"/>
            </a:solidFill>
            <a:miter lim="800000"/>
          </a:ln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BEC5E670-186C-924D-A867-C75BB8952DEE}"/>
              </a:ext>
            </a:extLst>
          </p:cNvPr>
          <p:cNvSpPr/>
          <p:nvPr/>
        </p:nvSpPr>
        <p:spPr>
          <a:xfrm>
            <a:off x="11414441" y="0"/>
            <a:ext cx="777559" cy="7474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C05C5FA-49E4-3F55-3457-BB4C8FA133C0}"/>
              </a:ext>
            </a:extLst>
          </p:cNvPr>
          <p:cNvGrpSpPr/>
          <p:nvPr/>
        </p:nvGrpSpPr>
        <p:grpSpPr>
          <a:xfrm>
            <a:off x="11045638" y="368973"/>
            <a:ext cx="737606" cy="761921"/>
            <a:chOff x="16564827" y="8502010"/>
            <a:chExt cx="1342041" cy="1386281"/>
          </a:xfrm>
          <a:solidFill>
            <a:srgbClr val="BAC8E5"/>
          </a:solidFill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86FB427-483E-3DCC-CF82-F073BAEB3CD7}"/>
                </a:ext>
              </a:extLst>
            </p:cNvPr>
            <p:cNvSpPr/>
            <p:nvPr/>
          </p:nvSpPr>
          <p:spPr>
            <a:xfrm rot="5400000">
              <a:off x="17772379" y="9336538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C89F7FB-0ED5-EDE0-F6DE-9FF6833CE58C}"/>
                </a:ext>
              </a:extLst>
            </p:cNvPr>
            <p:cNvSpPr/>
            <p:nvPr/>
          </p:nvSpPr>
          <p:spPr>
            <a:xfrm rot="5400000">
              <a:off x="17372748" y="9336538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1E464AC-3083-7319-3D97-3DBC9475A95C}"/>
                </a:ext>
              </a:extLst>
            </p:cNvPr>
            <p:cNvSpPr/>
            <p:nvPr/>
          </p:nvSpPr>
          <p:spPr>
            <a:xfrm rot="5400000">
              <a:off x="17364089" y="975380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DCAE9FA-FD8B-088A-0F1C-17FACC18742F}"/>
                </a:ext>
              </a:extLst>
            </p:cNvPr>
            <p:cNvSpPr/>
            <p:nvPr/>
          </p:nvSpPr>
          <p:spPr>
            <a:xfrm rot="5400000">
              <a:off x="17768482" y="975380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605AC20-60A5-E500-8899-2A15345DD829}"/>
                </a:ext>
              </a:extLst>
            </p:cNvPr>
            <p:cNvSpPr/>
            <p:nvPr/>
          </p:nvSpPr>
          <p:spPr>
            <a:xfrm rot="5400000">
              <a:off x="17772379" y="8502010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298FD02B-4064-7368-AAAB-77804E41F6E9}"/>
                </a:ext>
              </a:extLst>
            </p:cNvPr>
            <p:cNvSpPr/>
            <p:nvPr/>
          </p:nvSpPr>
          <p:spPr>
            <a:xfrm rot="5400000">
              <a:off x="17372748" y="8502010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EB2FD50-5029-6102-99B9-EEFF1DB59EAA}"/>
                </a:ext>
              </a:extLst>
            </p:cNvPr>
            <p:cNvSpPr/>
            <p:nvPr/>
          </p:nvSpPr>
          <p:spPr>
            <a:xfrm rot="5400000">
              <a:off x="17364089" y="8919274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D89BCB0-4C0F-99A5-7511-481AC86D09D4}"/>
                </a:ext>
              </a:extLst>
            </p:cNvPr>
            <p:cNvSpPr/>
            <p:nvPr/>
          </p:nvSpPr>
          <p:spPr>
            <a:xfrm rot="5400000">
              <a:off x="17768482" y="8919274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051042A-A6F0-75EE-D1EE-4356F1A23CB4}"/>
                </a:ext>
              </a:extLst>
            </p:cNvPr>
            <p:cNvSpPr/>
            <p:nvPr/>
          </p:nvSpPr>
          <p:spPr>
            <a:xfrm rot="5400000">
              <a:off x="16973117" y="9336538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6169FF82-2C0F-6BD6-9D4F-D0E7BD25CCCE}"/>
                </a:ext>
              </a:extLst>
            </p:cNvPr>
            <p:cNvSpPr/>
            <p:nvPr/>
          </p:nvSpPr>
          <p:spPr>
            <a:xfrm rot="5400000">
              <a:off x="16573486" y="9336538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1CA839A7-1944-2CEA-EF9E-AD655045370A}"/>
                </a:ext>
              </a:extLst>
            </p:cNvPr>
            <p:cNvSpPr/>
            <p:nvPr/>
          </p:nvSpPr>
          <p:spPr>
            <a:xfrm rot="5400000">
              <a:off x="16564827" y="975380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834BB3F-3A4C-3277-8C85-76FF76F3511B}"/>
                </a:ext>
              </a:extLst>
            </p:cNvPr>
            <p:cNvSpPr/>
            <p:nvPr/>
          </p:nvSpPr>
          <p:spPr>
            <a:xfrm rot="5400000">
              <a:off x="16969220" y="975380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03F90BE-DC60-2CD1-890B-2C1CF1CA3AA0}"/>
                </a:ext>
              </a:extLst>
            </p:cNvPr>
            <p:cNvSpPr/>
            <p:nvPr/>
          </p:nvSpPr>
          <p:spPr>
            <a:xfrm rot="5400000">
              <a:off x="16973117" y="8502010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FA1DBCD9-2F89-24B9-7244-0FF29D75186F}"/>
                </a:ext>
              </a:extLst>
            </p:cNvPr>
            <p:cNvSpPr/>
            <p:nvPr/>
          </p:nvSpPr>
          <p:spPr>
            <a:xfrm rot="5400000">
              <a:off x="16573486" y="8502010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F4855309-ECF3-5BBA-7682-19149AA9116A}"/>
                </a:ext>
              </a:extLst>
            </p:cNvPr>
            <p:cNvSpPr/>
            <p:nvPr/>
          </p:nvSpPr>
          <p:spPr>
            <a:xfrm rot="5400000">
              <a:off x="16564827" y="8919274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70D4229-A065-6D2A-2EF8-C4C56D3B68A4}"/>
                </a:ext>
              </a:extLst>
            </p:cNvPr>
            <p:cNvSpPr/>
            <p:nvPr/>
          </p:nvSpPr>
          <p:spPr>
            <a:xfrm rot="5400000">
              <a:off x="16969220" y="8919274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2BE52A1-B6AF-E874-2EDB-21ADAF8295CF}"/>
              </a:ext>
            </a:extLst>
          </p:cNvPr>
          <p:cNvSpPr txBox="1"/>
          <p:nvPr/>
        </p:nvSpPr>
        <p:spPr>
          <a:xfrm>
            <a:off x="6719029" y="3981757"/>
            <a:ext cx="4716017" cy="1743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500" b="1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Opción</a:t>
            </a:r>
            <a:r>
              <a:rPr lang="en-US" sz="2500" b="1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2 : </a:t>
            </a:r>
          </a:p>
          <a:p>
            <a:pPr>
              <a:lnSpc>
                <a:spcPts val="2600"/>
              </a:lnSpc>
            </a:pPr>
            <a:endParaRPr lang="en-US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lnSpc>
                <a:spcPts val="2600"/>
              </a:lnSpc>
            </a:pP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Levanta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la mano para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explicar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con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tus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propias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palabras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qué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es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y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qué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cantidad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se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vuelve</a:t>
            </a:r>
            <a:r>
              <a:rPr lang="en-US" dirty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dañino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987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C2A40DB-077E-5FA3-50E4-88052F3516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7"/>
            <a:ext cx="12192621" cy="68576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0E729B3-F0B9-3085-3CB3-C15702E524D5}"/>
              </a:ext>
            </a:extLst>
          </p:cNvPr>
          <p:cNvSpPr txBox="1"/>
          <p:nvPr/>
        </p:nvSpPr>
        <p:spPr>
          <a:xfrm>
            <a:off x="559879" y="1060884"/>
            <a:ext cx="51785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¿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Cómo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funcionan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los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opiáceos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cuerpo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  <a:endParaRPr lang="en-ID" sz="3200" b="1" dirty="0">
              <a:solidFill>
                <a:schemeClr val="accent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2E6483-43A1-434D-DCD7-6B7FC0C908CA}"/>
              </a:ext>
            </a:extLst>
          </p:cNvPr>
          <p:cNvCxnSpPr/>
          <p:nvPr/>
        </p:nvCxnSpPr>
        <p:spPr>
          <a:xfrm>
            <a:off x="641767" y="2271100"/>
            <a:ext cx="777923" cy="0"/>
          </a:xfrm>
          <a:prstGeom prst="line">
            <a:avLst/>
          </a:prstGeom>
          <a:ln w="38100">
            <a:solidFill>
              <a:srgbClr val="0031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473CA0B-CDE6-464D-7850-C1021658C888}"/>
              </a:ext>
            </a:extLst>
          </p:cNvPr>
          <p:cNvSpPr txBox="1"/>
          <p:nvPr/>
        </p:nvSpPr>
        <p:spPr>
          <a:xfrm>
            <a:off x="782933" y="2948259"/>
            <a:ext cx="5393424" cy="2848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El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fentanilo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al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igual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que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otros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opioides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o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opiáceos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uso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común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(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como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la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morfina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), produce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efectos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como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relajación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euforia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alivio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del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sedación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confusión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somnolencia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mareos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náuseas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vómitos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estreñimiento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retención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urinaria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constricción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pupilar y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depresión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respiratoria.</a:t>
            </a:r>
          </a:p>
        </p:txBody>
      </p:sp>
    </p:spTree>
    <p:extLst>
      <p:ext uri="{BB962C8B-B14F-4D97-AF65-F5344CB8AC3E}">
        <p14:creationId xmlns:p14="http://schemas.microsoft.com/office/powerpoint/2010/main" val="2988037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D8C38BD4-9D91-28E0-93AB-D00D984321E0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" b="5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0E729B3-F0B9-3085-3CB3-C15702E524D5}"/>
              </a:ext>
            </a:extLst>
          </p:cNvPr>
          <p:cNvSpPr txBox="1"/>
          <p:nvPr/>
        </p:nvSpPr>
        <p:spPr>
          <a:xfrm>
            <a:off x="559879" y="1178754"/>
            <a:ext cx="53441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naturaleza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adictiva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los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opiáceos</a:t>
            </a:r>
            <a:endParaRPr lang="en-ID" sz="3200" b="1" dirty="0">
              <a:solidFill>
                <a:schemeClr val="accent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2E6483-43A1-434D-DCD7-6B7FC0C908CA}"/>
              </a:ext>
            </a:extLst>
          </p:cNvPr>
          <p:cNvCxnSpPr/>
          <p:nvPr/>
        </p:nvCxnSpPr>
        <p:spPr>
          <a:xfrm>
            <a:off x="641767" y="2460688"/>
            <a:ext cx="777923" cy="0"/>
          </a:xfrm>
          <a:prstGeom prst="line">
            <a:avLst/>
          </a:prstGeom>
          <a:ln w="38100">
            <a:solidFill>
              <a:srgbClr val="0031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473CA0B-CDE6-464D-7850-C1021658C888}"/>
              </a:ext>
            </a:extLst>
          </p:cNvPr>
          <p:cNvSpPr txBox="1"/>
          <p:nvPr/>
        </p:nvSpPr>
        <p:spPr>
          <a:xfrm>
            <a:off x="552946" y="2895995"/>
            <a:ext cx="5408654" cy="2791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Los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adolescentes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a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los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que se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recetan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opiáceos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tienen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un 33%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más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probabilidades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consumir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abusivamente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opioides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después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de la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preparatoria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pPr>
              <a:lnSpc>
                <a:spcPts val="2100"/>
              </a:lnSpc>
            </a:pPr>
            <a:endParaRPr lang="en-ID" sz="19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lnSpc>
                <a:spcPts val="2100"/>
              </a:lnSpc>
            </a:pP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No sabes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si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te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harás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adicto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ni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tampoco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lo sabe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nadie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ni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siquiera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tu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9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médico</a:t>
            </a:r>
            <a:r>
              <a:rPr lang="en-ID" sz="19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pPr>
              <a:lnSpc>
                <a:spcPts val="2100"/>
              </a:lnSpc>
            </a:pPr>
            <a:endParaRPr lang="en-ID" sz="19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algn="l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</a:pPr>
            <a:r>
              <a:rPr lang="en-ID" sz="1800" b="0" i="0" kern="1200" dirty="0" err="1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En</a:t>
            </a:r>
            <a:r>
              <a:rPr lang="en-ID" sz="1800" b="0" i="0" kern="1200" dirty="0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 </a:t>
            </a:r>
            <a:r>
              <a:rPr lang="en-ID" sz="1800" b="0" i="0" kern="1200" dirty="0" err="1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cuestión</a:t>
            </a:r>
            <a:r>
              <a:rPr lang="en-ID" sz="1800" b="0" i="0" kern="1200" dirty="0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 de días </a:t>
            </a:r>
            <a:r>
              <a:rPr lang="en-ID" sz="1800" b="0" i="0" kern="1200" dirty="0" err="1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puedes</a:t>
            </a:r>
            <a:r>
              <a:rPr lang="en-ID" sz="1800" b="0" i="0" kern="1200" dirty="0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 </a:t>
            </a:r>
            <a:r>
              <a:rPr lang="en-ID" sz="1800" b="0" i="0" kern="1200" dirty="0" err="1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volverte</a:t>
            </a:r>
            <a:r>
              <a:rPr lang="en-ID" sz="1800" b="0" i="0" kern="1200" dirty="0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 </a:t>
            </a:r>
            <a:r>
              <a:rPr lang="en-ID" sz="1800" b="0" i="0" kern="1200" dirty="0" err="1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adicto</a:t>
            </a:r>
            <a:r>
              <a:rPr lang="en-ID" sz="1800" b="0" i="0" kern="1200" dirty="0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 a </a:t>
            </a:r>
            <a:r>
              <a:rPr lang="en-ID" sz="1800" b="0" i="0" kern="1200" dirty="0" err="1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los</a:t>
            </a:r>
            <a:r>
              <a:rPr lang="en-ID" sz="1800" b="0" i="0" kern="1200" dirty="0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 </a:t>
            </a:r>
            <a:r>
              <a:rPr lang="en-ID" sz="1800" b="0" i="0" kern="1200" dirty="0" err="1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opioides</a:t>
            </a:r>
            <a:r>
              <a:rPr lang="en-ID" sz="1800" b="0" i="0" kern="1200" dirty="0">
                <a:solidFill>
                  <a:srgbClr val="2F5597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.</a:t>
            </a:r>
            <a:endParaRPr lang="en-US" sz="2000" dirty="0"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DD6D06-2E4F-75BA-BC1D-FD9F482DC0D3}"/>
              </a:ext>
            </a:extLst>
          </p:cNvPr>
          <p:cNvSpPr txBox="1"/>
          <p:nvPr/>
        </p:nvSpPr>
        <p:spPr>
          <a:xfrm>
            <a:off x="7267492" y="6028583"/>
            <a:ext cx="3466769" cy="34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ID" sz="12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Fuente del </a:t>
            </a:r>
            <a:r>
              <a:rPr lang="en-ID" sz="12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gráfico</a:t>
            </a:r>
            <a:r>
              <a:rPr lang="en-ID" sz="1200" b="0" i="0" dirty="0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: </a:t>
            </a:r>
            <a:r>
              <a:rPr lang="en-ID" sz="1200" b="0" i="0" dirty="0" err="1">
                <a:solidFill>
                  <a:schemeClr val="accent1">
                    <a:lumMod val="7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cdc.gov</a:t>
            </a:r>
            <a:endParaRPr lang="en-ID" sz="1900" b="0" i="0" dirty="0">
              <a:solidFill>
                <a:schemeClr val="accent1">
                  <a:lumMod val="7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548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9013C5C-1BEE-01E9-E1BB-120287AA12D1}"/>
              </a:ext>
            </a:extLst>
          </p:cNvPr>
          <p:cNvSpPr txBox="1"/>
          <p:nvPr/>
        </p:nvSpPr>
        <p:spPr>
          <a:xfrm>
            <a:off x="6259092" y="1452799"/>
            <a:ext cx="4756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6"/>
                </a:solidFill>
                <a:latin typeface="Poppins" pitchFamily="2" charset="77"/>
                <a:cs typeface="Poppins" pitchFamily="2" charset="77"/>
              </a:rPr>
              <a:t>Un </a:t>
            </a:r>
            <a:r>
              <a:rPr lang="en-US" sz="4800" b="1" dirty="0" err="1">
                <a:solidFill>
                  <a:schemeClr val="accent6"/>
                </a:solidFill>
                <a:latin typeface="Poppins" pitchFamily="2" charset="77"/>
                <a:cs typeface="Poppins" pitchFamily="2" charset="77"/>
              </a:rPr>
              <a:t>número</a:t>
            </a:r>
            <a:r>
              <a:rPr lang="en-US" sz="4800" b="1" dirty="0">
                <a:solidFill>
                  <a:schemeClr val="accent6"/>
                </a:solidFill>
                <a:latin typeface="Poppins" pitchFamily="2" charset="77"/>
                <a:cs typeface="Poppins" pitchFamily="2" charset="77"/>
              </a:rPr>
              <a:t> mortal</a:t>
            </a:r>
            <a:endParaRPr lang="en-ID" sz="4800" b="1" dirty="0">
              <a:solidFill>
                <a:schemeClr val="accent6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60A59D-EDA1-5BF1-19F5-BB6DFF932D53}"/>
              </a:ext>
            </a:extLst>
          </p:cNvPr>
          <p:cNvSpPr/>
          <p:nvPr/>
        </p:nvSpPr>
        <p:spPr>
          <a:xfrm>
            <a:off x="11190771" y="5908201"/>
            <a:ext cx="1001229" cy="949800"/>
          </a:xfrm>
          <a:prstGeom prst="rect">
            <a:avLst/>
          </a:prstGeom>
          <a:solidFill>
            <a:schemeClr val="accent6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accent1">
                  <a:lumMod val="60000"/>
                  <a:lumOff val="40000"/>
                </a:schemeClr>
              </a:solidFill>
              <a:highlight>
                <a:srgbClr val="FF00FF"/>
              </a:highlight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FF98A5C-E332-2D64-ADCE-4158B19AF8FD}"/>
              </a:ext>
            </a:extLst>
          </p:cNvPr>
          <p:cNvGrpSpPr/>
          <p:nvPr/>
        </p:nvGrpSpPr>
        <p:grpSpPr>
          <a:xfrm>
            <a:off x="10488358" y="5767148"/>
            <a:ext cx="1404826" cy="728593"/>
            <a:chOff x="7407977" y="1537855"/>
            <a:chExt cx="2107239" cy="109288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5DC04D0-A3F5-C9E4-6B87-84223C1CD19E}"/>
                </a:ext>
              </a:extLst>
            </p:cNvPr>
            <p:cNvSpPr/>
            <p:nvPr/>
          </p:nvSpPr>
          <p:spPr>
            <a:xfrm>
              <a:off x="740797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40F274C-EF61-4D7F-F586-BA8C9ECA0C1F}"/>
                </a:ext>
              </a:extLst>
            </p:cNvPr>
            <p:cNvSpPr/>
            <p:nvPr/>
          </p:nvSpPr>
          <p:spPr>
            <a:xfrm>
              <a:off x="740797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1A47886-7D9D-3EC3-93DE-A4D76E4992E0}"/>
                </a:ext>
              </a:extLst>
            </p:cNvPr>
            <p:cNvSpPr/>
            <p:nvPr/>
          </p:nvSpPr>
          <p:spPr>
            <a:xfrm>
              <a:off x="769075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4E2A1D2-35F4-2A5F-4A50-32D0712EE936}"/>
                </a:ext>
              </a:extLst>
            </p:cNvPr>
            <p:cNvSpPr/>
            <p:nvPr/>
          </p:nvSpPr>
          <p:spPr>
            <a:xfrm>
              <a:off x="769075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E7EF8ED8-EBC0-F582-B400-65F7DB47AD36}"/>
                </a:ext>
              </a:extLst>
            </p:cNvPr>
            <p:cNvSpPr/>
            <p:nvPr/>
          </p:nvSpPr>
          <p:spPr>
            <a:xfrm>
              <a:off x="797130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A9287B3-8BE2-BEF4-1A12-40EFDCAA3275}"/>
                </a:ext>
              </a:extLst>
            </p:cNvPr>
            <p:cNvSpPr/>
            <p:nvPr/>
          </p:nvSpPr>
          <p:spPr>
            <a:xfrm>
              <a:off x="797130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E5D0F16-4A2B-2F41-787A-BFF711D8789F}"/>
                </a:ext>
              </a:extLst>
            </p:cNvPr>
            <p:cNvSpPr/>
            <p:nvPr/>
          </p:nvSpPr>
          <p:spPr>
            <a:xfrm>
              <a:off x="825407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1E6C8C8-BE6E-F9DB-14E6-F4B0F68618FF}"/>
                </a:ext>
              </a:extLst>
            </p:cNvPr>
            <p:cNvSpPr/>
            <p:nvPr/>
          </p:nvSpPr>
          <p:spPr>
            <a:xfrm>
              <a:off x="825407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0CA95B7-6209-D0E1-54BA-5CDC6BB7E3EE}"/>
                </a:ext>
              </a:extLst>
            </p:cNvPr>
            <p:cNvSpPr/>
            <p:nvPr/>
          </p:nvSpPr>
          <p:spPr>
            <a:xfrm>
              <a:off x="8534627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6D0E4D8-4827-4691-C060-D4D43E036923}"/>
                </a:ext>
              </a:extLst>
            </p:cNvPr>
            <p:cNvSpPr/>
            <p:nvPr/>
          </p:nvSpPr>
          <p:spPr>
            <a:xfrm>
              <a:off x="8534627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CDCC3AC-2855-9AEA-C3F4-E19EE20417B8}"/>
                </a:ext>
              </a:extLst>
            </p:cNvPr>
            <p:cNvSpPr/>
            <p:nvPr/>
          </p:nvSpPr>
          <p:spPr>
            <a:xfrm>
              <a:off x="8817402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9552CED-B9D8-CA87-3D46-24536807D4B9}"/>
                </a:ext>
              </a:extLst>
            </p:cNvPr>
            <p:cNvSpPr/>
            <p:nvPr/>
          </p:nvSpPr>
          <p:spPr>
            <a:xfrm>
              <a:off x="8817402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553930B-F7E4-9D15-D73E-AF06FA1240FC}"/>
                </a:ext>
              </a:extLst>
            </p:cNvPr>
            <p:cNvSpPr/>
            <p:nvPr/>
          </p:nvSpPr>
          <p:spPr>
            <a:xfrm>
              <a:off x="9097952" y="15378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C50DF70F-B07D-8679-5EF1-8B37F171DEC9}"/>
                </a:ext>
              </a:extLst>
            </p:cNvPr>
            <p:cNvSpPr/>
            <p:nvPr/>
          </p:nvSpPr>
          <p:spPr>
            <a:xfrm>
              <a:off x="9097952" y="184812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A86783C-E1D6-5680-4E8F-8CE24AE9C977}"/>
                </a:ext>
              </a:extLst>
            </p:cNvPr>
            <p:cNvSpPr/>
            <p:nvPr/>
          </p:nvSpPr>
          <p:spPr>
            <a:xfrm>
              <a:off x="9380727" y="1856781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4287FBA-56B1-DE4B-0465-4942B70AA49D}"/>
                </a:ext>
              </a:extLst>
            </p:cNvPr>
            <p:cNvSpPr/>
            <p:nvPr/>
          </p:nvSpPr>
          <p:spPr>
            <a:xfrm>
              <a:off x="9380727" y="1541752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5AF8ABC-0905-FC6D-C4B1-51532DC6F8FE}"/>
                </a:ext>
              </a:extLst>
            </p:cNvPr>
            <p:cNvSpPr/>
            <p:nvPr/>
          </p:nvSpPr>
          <p:spPr>
            <a:xfrm>
              <a:off x="740797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A26A3F2-3688-2C14-471B-67A863127E4E}"/>
                </a:ext>
              </a:extLst>
            </p:cNvPr>
            <p:cNvSpPr/>
            <p:nvPr/>
          </p:nvSpPr>
          <p:spPr>
            <a:xfrm>
              <a:off x="740797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8732DB2-DD42-AEF3-D282-1619A452EFEA}"/>
                </a:ext>
              </a:extLst>
            </p:cNvPr>
            <p:cNvSpPr/>
            <p:nvPr/>
          </p:nvSpPr>
          <p:spPr>
            <a:xfrm>
              <a:off x="769075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DC8D0FE1-1BFD-62E6-0C65-BA5A0F7C7D1B}"/>
                </a:ext>
              </a:extLst>
            </p:cNvPr>
            <p:cNvSpPr/>
            <p:nvPr/>
          </p:nvSpPr>
          <p:spPr>
            <a:xfrm>
              <a:off x="769075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A51341E-ADC6-C308-311A-72024BD935F6}"/>
                </a:ext>
              </a:extLst>
            </p:cNvPr>
            <p:cNvSpPr/>
            <p:nvPr/>
          </p:nvSpPr>
          <p:spPr>
            <a:xfrm>
              <a:off x="797130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7C9538B-0C46-0753-5054-4A8BBD07582E}"/>
                </a:ext>
              </a:extLst>
            </p:cNvPr>
            <p:cNvSpPr/>
            <p:nvPr/>
          </p:nvSpPr>
          <p:spPr>
            <a:xfrm>
              <a:off x="797130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879E02D-ADF3-604A-E3EF-56E84D550727}"/>
                </a:ext>
              </a:extLst>
            </p:cNvPr>
            <p:cNvSpPr/>
            <p:nvPr/>
          </p:nvSpPr>
          <p:spPr>
            <a:xfrm>
              <a:off x="825407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2DEAF7B2-7BC4-BCF8-82BA-6DBF929A8B75}"/>
                </a:ext>
              </a:extLst>
            </p:cNvPr>
            <p:cNvSpPr/>
            <p:nvPr/>
          </p:nvSpPr>
          <p:spPr>
            <a:xfrm>
              <a:off x="825407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F5ABE0F-D9AE-9F38-AC2B-E4FFD78A6DC5}"/>
                </a:ext>
              </a:extLst>
            </p:cNvPr>
            <p:cNvSpPr/>
            <p:nvPr/>
          </p:nvSpPr>
          <p:spPr>
            <a:xfrm>
              <a:off x="8534627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06F4A83-305A-54F5-FCC0-80834A2C069F}"/>
                </a:ext>
              </a:extLst>
            </p:cNvPr>
            <p:cNvSpPr/>
            <p:nvPr/>
          </p:nvSpPr>
          <p:spPr>
            <a:xfrm>
              <a:off x="8534627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DA78940-6E0B-3B5A-2E26-E9D6F5CE4980}"/>
                </a:ext>
              </a:extLst>
            </p:cNvPr>
            <p:cNvSpPr/>
            <p:nvPr/>
          </p:nvSpPr>
          <p:spPr>
            <a:xfrm>
              <a:off x="8817402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06C55F5-252B-397B-A67F-70C1DC7A9E94}"/>
                </a:ext>
              </a:extLst>
            </p:cNvPr>
            <p:cNvSpPr/>
            <p:nvPr/>
          </p:nvSpPr>
          <p:spPr>
            <a:xfrm>
              <a:off x="8817402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CBFC8ED3-C6FC-D722-2827-E4CDB1E11E40}"/>
                </a:ext>
              </a:extLst>
            </p:cNvPr>
            <p:cNvSpPr/>
            <p:nvPr/>
          </p:nvSpPr>
          <p:spPr>
            <a:xfrm>
              <a:off x="9097952" y="2177329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A01BD67F-CC65-F56E-9B97-4C54C3912317}"/>
                </a:ext>
              </a:extLst>
            </p:cNvPr>
            <p:cNvSpPr/>
            <p:nvPr/>
          </p:nvSpPr>
          <p:spPr>
            <a:xfrm>
              <a:off x="9097952" y="248759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74DB385-D948-17FE-7F9A-01347BA112F6}"/>
                </a:ext>
              </a:extLst>
            </p:cNvPr>
            <p:cNvSpPr/>
            <p:nvPr/>
          </p:nvSpPr>
          <p:spPr>
            <a:xfrm>
              <a:off x="9380727" y="2496255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562F0F67-3FDB-38AD-F3FF-0A3593903ABE}"/>
                </a:ext>
              </a:extLst>
            </p:cNvPr>
            <p:cNvSpPr/>
            <p:nvPr/>
          </p:nvSpPr>
          <p:spPr>
            <a:xfrm>
              <a:off x="9380727" y="2181226"/>
              <a:ext cx="134489" cy="134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39598D0-328B-DA59-66A1-838466D62A68}"/>
              </a:ext>
            </a:extLst>
          </p:cNvPr>
          <p:cNvSpPr txBox="1"/>
          <p:nvPr/>
        </p:nvSpPr>
        <p:spPr>
          <a:xfrm>
            <a:off x="6282945" y="3603995"/>
            <a:ext cx="476948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ID" sz="2400" b="1" dirty="0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7 de </a:t>
            </a:r>
            <a:r>
              <a:rPr lang="en-ID" sz="2400" b="1" dirty="0" err="1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cada</a:t>
            </a:r>
            <a:r>
              <a:rPr lang="en-ID" sz="2400" b="1" dirty="0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 10 pastillas con </a:t>
            </a:r>
            <a:r>
              <a:rPr lang="en-ID" sz="2400" b="1" dirty="0" err="1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Fentanilo</a:t>
            </a:r>
            <a:r>
              <a:rPr lang="en-ID" sz="2400" b="1" dirty="0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 </a:t>
            </a:r>
            <a:r>
              <a:rPr lang="en-ID" sz="2400" b="1" dirty="0" err="1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analizadas</a:t>
            </a:r>
            <a:r>
              <a:rPr lang="en-ID" sz="2400" b="1" dirty="0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 </a:t>
            </a:r>
            <a:r>
              <a:rPr lang="en-ID" sz="2400" b="1" dirty="0" err="1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por</a:t>
            </a:r>
            <a:endParaRPr lang="en-ID" sz="2400" b="1" dirty="0">
              <a:solidFill>
                <a:schemeClr val="accent1">
                  <a:lumMod val="75000"/>
                </a:schemeClr>
              </a:solidFill>
              <a:latin typeface="Poppins SemiBold" pitchFamily="2" charset="77"/>
              <a:cs typeface="Poppins SemiBold" pitchFamily="2" charset="77"/>
            </a:endParaRPr>
          </a:p>
          <a:p>
            <a:pPr>
              <a:lnSpc>
                <a:spcPts val="3200"/>
              </a:lnSpc>
            </a:pPr>
            <a:r>
              <a:rPr lang="en-ID" sz="2400" b="1" dirty="0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la DEA son </a:t>
            </a:r>
            <a:r>
              <a:rPr lang="en-ID" sz="2400" b="1" dirty="0" err="1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potencialmente</a:t>
            </a:r>
            <a:r>
              <a:rPr lang="en-ID" sz="2400" b="1" dirty="0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 </a:t>
            </a:r>
            <a:r>
              <a:rPr lang="en-ID" sz="2400" b="1" dirty="0" err="1">
                <a:solidFill>
                  <a:schemeClr val="accent1">
                    <a:lumMod val="75000"/>
                  </a:schemeClr>
                </a:solidFill>
                <a:effectLst/>
                <a:latin typeface="Poppins SemiBold" pitchFamily="2" charset="77"/>
                <a:cs typeface="Poppins SemiBold" pitchFamily="2" charset="77"/>
              </a:rPr>
              <a:t>mortales</a:t>
            </a:r>
            <a:endParaRPr lang="en-ID" sz="2400" b="1" dirty="0">
              <a:solidFill>
                <a:schemeClr val="accent1">
                  <a:lumMod val="75000"/>
                </a:schemeClr>
              </a:solidFill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998982-9405-1A84-0FE9-4D7AC923E362}"/>
              </a:ext>
            </a:extLst>
          </p:cNvPr>
          <p:cNvSpPr/>
          <p:nvPr/>
        </p:nvSpPr>
        <p:spPr>
          <a:xfrm>
            <a:off x="752849" y="512763"/>
            <a:ext cx="4516497" cy="58159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EB10E4-E066-B486-1ABB-0483C536EF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8433" y="1100648"/>
            <a:ext cx="3552636" cy="46665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48C80CF-9208-9FF0-07F1-7C4FC31133F7}"/>
              </a:ext>
            </a:extLst>
          </p:cNvPr>
          <p:cNvCxnSpPr/>
          <p:nvPr/>
        </p:nvCxnSpPr>
        <p:spPr>
          <a:xfrm>
            <a:off x="6381606" y="3163742"/>
            <a:ext cx="754743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291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e1d227a-4af6-4899-aa8e-7c3f0f5f99a0">
      <Terms xmlns="http://schemas.microsoft.com/office/infopath/2007/PartnerControls"/>
    </lcf76f155ced4ddcb4097134ff3c332f>
    <time xmlns="be1d227a-4af6-4899-aa8e-7c3f0f5f99a0" xsi:nil="true"/>
    <TaxCatchAll xmlns="10588291-9529-460b-bace-d6cdc90849bd" xsi:nil="true"/>
    <Region xmlns="be1d227a-4af6-4899-aa8e-7c3f0f5f99a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A392F764D43344B98CD0EA2550B2EE" ma:contentTypeVersion="19" ma:contentTypeDescription="Create a new document." ma:contentTypeScope="" ma:versionID="3caa1adc06f8e6a9362e774ec0f2022d">
  <xsd:schema xmlns:xsd="http://www.w3.org/2001/XMLSchema" xmlns:xs="http://www.w3.org/2001/XMLSchema" xmlns:p="http://schemas.microsoft.com/office/2006/metadata/properties" xmlns:ns2="10588291-9529-460b-bace-d6cdc90849bd" xmlns:ns3="be1d227a-4af6-4899-aa8e-7c3f0f5f99a0" targetNamespace="http://schemas.microsoft.com/office/2006/metadata/properties" ma:root="true" ma:fieldsID="4268296b1818ea8389f07c6b2c51d84b" ns2:_="" ns3:_="">
    <xsd:import namespace="10588291-9529-460b-bace-d6cdc90849bd"/>
    <xsd:import namespace="be1d227a-4af6-4899-aa8e-7c3f0f5f99a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2:SharedWithDetail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Region" minOccurs="0"/>
                <xsd:element ref="ns3:MediaLengthInSeconds" minOccurs="0"/>
                <xsd:element ref="ns3:time" minOccurs="0"/>
                <xsd:element ref="ns3:lcf76f155ced4ddcb4097134ff3c332f" minOccurs="0"/>
                <xsd:element ref="ns2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588291-9529-460b-bace-d6cdc90849b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843097c0-f0c4-47e2-8883-0a7a1e4b99ce}" ma:internalName="TaxCatchAll" ma:showField="CatchAllData" ma:web="10588291-9529-460b-bace-d6cdc90849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1d227a-4af6-4899-aa8e-7c3f0f5f99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Region" ma:index="20" nillable="true" ma:displayName="Region" ma:format="Dropdown" ma:internalName="Region">
      <xsd:simpleType>
        <xsd:restriction base="dms:Choice">
          <xsd:enumeration value="North"/>
          <xsd:enumeration value="Central"/>
          <xsd:enumeration value="Southwest"/>
          <xsd:enumeration value="Southeast"/>
          <xsd:enumeration value="Choice 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time" ma:index="22" nillable="true" ma:displayName="time" ma:format="DateOnly" ma:internalName="time">
      <xsd:simpleType>
        <xsd:restriction base="dms:DateTime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ad0c3442-ae00-4bc9-922c-272589bc65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226A967-2317-466D-99AE-FAE20D6ED6BA}">
  <ds:schemaRefs>
    <ds:schemaRef ds:uri="10588291-9529-460b-bace-d6cdc90849bd"/>
    <ds:schemaRef ds:uri="be1d227a-4af6-4899-aa8e-7c3f0f5f99a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22831CE-B899-4DE5-ABD1-7AF74964D375}">
  <ds:schemaRefs>
    <ds:schemaRef ds:uri="10588291-9529-460b-bace-d6cdc90849bd"/>
    <ds:schemaRef ds:uri="be1d227a-4af6-4899-aa8e-7c3f0f5f99a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1DC3FA2-F601-4032-A300-426284F3E85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1470</TotalTime>
  <Words>3837</Words>
  <Application>Microsoft Macintosh PowerPoint</Application>
  <PresentationFormat>Widescreen</PresentationFormat>
  <Paragraphs>265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Poppins</vt:lpstr>
      <vt:lpstr>Wingdings</vt:lpstr>
      <vt:lpstr>Montserrat</vt:lpstr>
      <vt:lpstr>Montserrat ExtraBold</vt:lpstr>
      <vt:lpstr>Arial</vt:lpstr>
      <vt:lpstr>Poppins SemiBold</vt:lpstr>
      <vt:lpstr>Times New Roman</vt:lpstr>
      <vt:lpstr>Poppins Medium</vt:lpstr>
      <vt:lpstr>Helvetica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nawra jayusman</dc:creator>
  <cp:lastModifiedBy>Microsoft Office User</cp:lastModifiedBy>
  <cp:revision>22</cp:revision>
  <cp:lastPrinted>2024-01-18T19:15:42Z</cp:lastPrinted>
  <dcterms:created xsi:type="dcterms:W3CDTF">2021-10-19T00:45:11Z</dcterms:created>
  <dcterms:modified xsi:type="dcterms:W3CDTF">2024-08-15T23:25:22Z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0x010100E4A392F764D43344B98CD0EA2550B2EE</vt:lpwstr>
  </property>
  <property fmtid="{D5CDD505-2E9C-101B-9397-08002B2CF9AE}" pid="3" name="MediaServiceImageTags">
    <vt:lpwstr/>
  </property>
</Properties>
</file>